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charts/chart2.xml" ContentType="application/vnd.openxmlformats-officedocument.drawingml.chart+xml"/>
  <Override PartName="/ppt/theme/themeOverride3.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3.xml" ContentType="application/vnd.openxmlformats-officedocument.drawingml.chart+xml"/>
  <Override PartName="/ppt/theme/themeOverride4.xml" ContentType="application/vnd.openxmlformats-officedocument.themeOverr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9"/>
  </p:notesMasterIdLst>
  <p:sldIdLst>
    <p:sldId id="401" r:id="rId2"/>
    <p:sldId id="578" r:id="rId3"/>
    <p:sldId id="577" r:id="rId4"/>
    <p:sldId id="673" r:id="rId5"/>
    <p:sldId id="419" r:id="rId6"/>
    <p:sldId id="420" r:id="rId7"/>
    <p:sldId id="553" r:id="rId8"/>
    <p:sldId id="554" r:id="rId9"/>
    <p:sldId id="555" r:id="rId10"/>
    <p:sldId id="556" r:id="rId11"/>
    <p:sldId id="557" r:id="rId12"/>
    <p:sldId id="566" r:id="rId13"/>
    <p:sldId id="567" r:id="rId14"/>
    <p:sldId id="568" r:id="rId15"/>
    <p:sldId id="558" r:id="rId16"/>
    <p:sldId id="559" r:id="rId17"/>
    <p:sldId id="560" r:id="rId18"/>
    <p:sldId id="561" r:id="rId19"/>
    <p:sldId id="562" r:id="rId20"/>
    <p:sldId id="563" r:id="rId21"/>
    <p:sldId id="564" r:id="rId22"/>
    <p:sldId id="575" r:id="rId23"/>
    <p:sldId id="667" r:id="rId24"/>
    <p:sldId id="668" r:id="rId25"/>
    <p:sldId id="669" r:id="rId26"/>
    <p:sldId id="670" r:id="rId27"/>
    <p:sldId id="671" r:id="rId28"/>
    <p:sldId id="665" r:id="rId29"/>
    <p:sldId id="666" r:id="rId30"/>
    <p:sldId id="570" r:id="rId31"/>
    <p:sldId id="571" r:id="rId32"/>
    <p:sldId id="573" r:id="rId33"/>
    <p:sldId id="672" r:id="rId34"/>
    <p:sldId id="572" r:id="rId35"/>
    <p:sldId id="663" r:id="rId36"/>
    <p:sldId id="664" r:id="rId37"/>
    <p:sldId id="657" r:id="rId38"/>
    <p:sldId id="658" r:id="rId39"/>
    <p:sldId id="659" r:id="rId40"/>
    <p:sldId id="660" r:id="rId41"/>
    <p:sldId id="661" r:id="rId42"/>
    <p:sldId id="662" r:id="rId43"/>
    <p:sldId id="574" r:id="rId44"/>
    <p:sldId id="618" r:id="rId45"/>
    <p:sldId id="576" r:id="rId46"/>
    <p:sldId id="584" r:id="rId47"/>
    <p:sldId id="585" r:id="rId48"/>
    <p:sldId id="586" r:id="rId49"/>
    <p:sldId id="587" r:id="rId50"/>
    <p:sldId id="588" r:id="rId51"/>
    <p:sldId id="589" r:id="rId52"/>
    <p:sldId id="590" r:id="rId53"/>
    <p:sldId id="591" r:id="rId54"/>
    <p:sldId id="592" r:id="rId55"/>
    <p:sldId id="593" r:id="rId56"/>
    <p:sldId id="594" r:id="rId57"/>
    <p:sldId id="595" r:id="rId58"/>
    <p:sldId id="596" r:id="rId59"/>
    <p:sldId id="597" r:id="rId60"/>
    <p:sldId id="598" r:id="rId61"/>
    <p:sldId id="599" r:id="rId62"/>
    <p:sldId id="600" r:id="rId63"/>
    <p:sldId id="601" r:id="rId64"/>
    <p:sldId id="602" r:id="rId65"/>
    <p:sldId id="603" r:id="rId66"/>
    <p:sldId id="604" r:id="rId67"/>
    <p:sldId id="605" r:id="rId68"/>
    <p:sldId id="611" r:id="rId69"/>
    <p:sldId id="613" r:id="rId70"/>
    <p:sldId id="612" r:id="rId71"/>
    <p:sldId id="607" r:id="rId72"/>
    <p:sldId id="608" r:id="rId73"/>
    <p:sldId id="328" r:id="rId74"/>
    <p:sldId id="609" r:id="rId75"/>
    <p:sldId id="610" r:id="rId76"/>
    <p:sldId id="674" r:id="rId77"/>
    <p:sldId id="329" r:id="rId78"/>
    <p:sldId id="292" r:id="rId79"/>
    <p:sldId id="293" r:id="rId80"/>
    <p:sldId id="294" r:id="rId81"/>
    <p:sldId id="297" r:id="rId82"/>
    <p:sldId id="295" r:id="rId83"/>
    <p:sldId id="296" r:id="rId84"/>
    <p:sldId id="619" r:id="rId85"/>
    <p:sldId id="620" r:id="rId86"/>
    <p:sldId id="621" r:id="rId87"/>
    <p:sldId id="622" r:id="rId88"/>
    <p:sldId id="623" r:id="rId89"/>
    <p:sldId id="624" r:id="rId90"/>
    <p:sldId id="626" r:id="rId91"/>
    <p:sldId id="629" r:id="rId92"/>
    <p:sldId id="630" r:id="rId93"/>
    <p:sldId id="631" r:id="rId94"/>
    <p:sldId id="632" r:id="rId95"/>
    <p:sldId id="633" r:id="rId96"/>
    <p:sldId id="634" r:id="rId97"/>
    <p:sldId id="635" r:id="rId98"/>
    <p:sldId id="636" r:id="rId99"/>
    <p:sldId id="637" r:id="rId100"/>
    <p:sldId id="638" r:id="rId101"/>
    <p:sldId id="639" r:id="rId102"/>
    <p:sldId id="640" r:id="rId103"/>
    <p:sldId id="641" r:id="rId104"/>
    <p:sldId id="642" r:id="rId105"/>
    <p:sldId id="643" r:id="rId106"/>
    <p:sldId id="644" r:id="rId107"/>
    <p:sldId id="645" r:id="rId108"/>
    <p:sldId id="646" r:id="rId109"/>
    <p:sldId id="647" r:id="rId110"/>
    <p:sldId id="648" r:id="rId111"/>
    <p:sldId id="649" r:id="rId112"/>
    <p:sldId id="675" r:id="rId113"/>
    <p:sldId id="268" r:id="rId114"/>
    <p:sldId id="267" r:id="rId115"/>
    <p:sldId id="273" r:id="rId116"/>
    <p:sldId id="271" r:id="rId117"/>
    <p:sldId id="272" r:id="rId118"/>
    <p:sldId id="310" r:id="rId119"/>
    <p:sldId id="676" r:id="rId120"/>
    <p:sldId id="300" r:id="rId121"/>
    <p:sldId id="301" r:id="rId122"/>
    <p:sldId id="302" r:id="rId123"/>
    <p:sldId id="677" r:id="rId124"/>
    <p:sldId id="678" r:id="rId125"/>
    <p:sldId id="303" r:id="rId126"/>
    <p:sldId id="679" r:id="rId127"/>
    <p:sldId id="440" r:id="rId128"/>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0"/>
    <p:restoredTop sz="94705"/>
  </p:normalViewPr>
  <p:slideViewPr>
    <p:cSldViewPr showGuides="1">
      <p:cViewPr varScale="1">
        <p:scale>
          <a:sx n="96" d="100"/>
          <a:sy n="96" d="100"/>
        </p:scale>
        <p:origin x="1053" y="5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3444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oleObject" Target="file:///C:\Users\briggs\Documents\china\lectures\China_map\chinaProvinceData_work.xls" TargetMode="External"/><Relationship Id="rId1" Type="http://schemas.openxmlformats.org/officeDocument/2006/relationships/themeOverride" Target="../theme/themeOverride2.xml"/></Relationships>
</file>

<file path=ppt/charts/_rels/chart2.xml.rels><?xml version="1.0" encoding="UTF-8" standalone="yes"?>
<Relationships xmlns="http://schemas.openxmlformats.org/package/2006/relationships"><Relationship Id="rId2" Type="http://schemas.openxmlformats.org/officeDocument/2006/relationships/oleObject" Target="file:///C:\Users\briggs\Documents\china\lectures\China_map\chinaProvinceData_work.xls" TargetMode="External"/><Relationship Id="rId1" Type="http://schemas.openxmlformats.org/officeDocument/2006/relationships/themeOverride" Target="../theme/themeOverride3.xml"/></Relationships>
</file>

<file path=ppt/charts/_rels/chart3.xml.rels><?xml version="1.0" encoding="UTF-8" standalone="yes"?>
<Relationships xmlns="http://schemas.openxmlformats.org/package/2006/relationships"><Relationship Id="rId2" Type="http://schemas.openxmlformats.org/officeDocument/2006/relationships/oleObject" Target="file:///C:\Users\briggs\Documents\china\lectures\China_map\chinaProvinceData_work.xls" TargetMode="External"/><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Sheet1!$C$1</c:f>
              <c:strCache>
                <c:ptCount val="1"/>
                <c:pt idx="0">
                  <c:v>Illiteracy-Prcnt</c:v>
                </c:pt>
              </c:strCache>
            </c:strRef>
          </c:tx>
          <c:spPr>
            <a:ln w="28575">
              <a:noFill/>
            </a:ln>
          </c:spPr>
          <c:xVal>
            <c:numRef>
              <c:f>Sheet1!$B$2:$B$36</c:f>
              <c:numCache>
                <c:formatCode>General</c:formatCode>
                <c:ptCount val="35"/>
                <c:pt idx="0">
                  <c:v>1005286</c:v>
                </c:pt>
                <c:pt idx="1">
                  <c:v>1186593</c:v>
                </c:pt>
                <c:pt idx="2">
                  <c:v>652872</c:v>
                </c:pt>
                <c:pt idx="3">
                  <c:v>1194953</c:v>
                </c:pt>
                <c:pt idx="5">
                  <c:v>338235</c:v>
                </c:pt>
                <c:pt idx="6">
                  <c:v>3908159</c:v>
                </c:pt>
                <c:pt idx="7">
                  <c:v>770036</c:v>
                </c:pt>
                <c:pt idx="8">
                  <c:v>389351</c:v>
                </c:pt>
                <c:pt idx="9">
                  <c:v>164660</c:v>
                </c:pt>
                <c:pt idx="10">
                  <c:v>1702660</c:v>
                </c:pt>
                <c:pt idx="11">
                  <c:v>828800</c:v>
                </c:pt>
                <c:pt idx="12">
                  <c:v>1936728</c:v>
                </c:pt>
                <c:pt idx="13" formatCode="0">
                  <c:v>1439496.63</c:v>
                </c:pt>
                <c:pt idx="14">
                  <c:v>1283152</c:v>
                </c:pt>
                <c:pt idx="15">
                  <c:v>1293069</c:v>
                </c:pt>
                <c:pt idx="16">
                  <c:v>972578</c:v>
                </c:pt>
                <c:pt idx="17">
                  <c:v>3406119</c:v>
                </c:pt>
                <c:pt idx="18">
                  <c:v>758922</c:v>
                </c:pt>
                <c:pt idx="19">
                  <c:v>720318</c:v>
                </c:pt>
                <c:pt idx="20">
                  <c:v>1506557</c:v>
                </c:pt>
                <c:pt idx="21" formatCode="0">
                  <c:v>144885.51</c:v>
                </c:pt>
                <c:pt idx="22">
                  <c:v>133456</c:v>
                </c:pt>
                <c:pt idx="23">
                  <c:v>108127</c:v>
                </c:pt>
                <c:pt idx="24">
                  <c:v>818665</c:v>
                </c:pt>
                <c:pt idx="25">
                  <c:v>3380530</c:v>
                </c:pt>
                <c:pt idx="26">
                  <c:v>1490093</c:v>
                </c:pt>
                <c:pt idx="27">
                  <c:v>736574</c:v>
                </c:pt>
                <c:pt idx="28">
                  <c:v>1415128</c:v>
                </c:pt>
                <c:pt idx="29" formatCode="0">
                  <c:v>2591599.4279999998</c:v>
                </c:pt>
                <c:pt idx="30">
                  <c:v>750080</c:v>
                </c:pt>
                <c:pt idx="31">
                  <c:v>44136</c:v>
                </c:pt>
                <c:pt idx="32">
                  <c:v>427358</c:v>
                </c:pt>
                <c:pt idx="33">
                  <c:v>616823</c:v>
                </c:pt>
                <c:pt idx="34">
                  <c:v>2283243</c:v>
                </c:pt>
              </c:numCache>
            </c:numRef>
          </c:xVal>
          <c:yVal>
            <c:numRef>
              <c:f>Sheet1!$C$2:$C$36</c:f>
              <c:numCache>
                <c:formatCode>General</c:formatCode>
                <c:ptCount val="35"/>
                <c:pt idx="0">
                  <c:v>14.49</c:v>
                </c:pt>
                <c:pt idx="1">
                  <c:v>3.11</c:v>
                </c:pt>
                <c:pt idx="2">
                  <c:v>7.8</c:v>
                </c:pt>
                <c:pt idx="3">
                  <c:v>10.38</c:v>
                </c:pt>
                <c:pt idx="5">
                  <c:v>17.77</c:v>
                </c:pt>
                <c:pt idx="6">
                  <c:v>4.0199999999999996</c:v>
                </c:pt>
                <c:pt idx="7">
                  <c:v>5.6099999999999977</c:v>
                </c:pt>
                <c:pt idx="8">
                  <c:v>14.58</c:v>
                </c:pt>
                <c:pt idx="9">
                  <c:v>8.65</c:v>
                </c:pt>
                <c:pt idx="10">
                  <c:v>4.83</c:v>
                </c:pt>
                <c:pt idx="11">
                  <c:v>4.1599999999999966</c:v>
                </c:pt>
                <c:pt idx="12">
                  <c:v>7.3599999999999977</c:v>
                </c:pt>
                <c:pt idx="13">
                  <c:v>6.5</c:v>
                </c:pt>
                <c:pt idx="14">
                  <c:v>7.6899999999999986</c:v>
                </c:pt>
                <c:pt idx="15">
                  <c:v>5.87</c:v>
                </c:pt>
                <c:pt idx="16">
                  <c:v>8.14</c:v>
                </c:pt>
                <c:pt idx="17">
                  <c:v>8.0500000000000007</c:v>
                </c:pt>
                <c:pt idx="18">
                  <c:v>6.49</c:v>
                </c:pt>
                <c:pt idx="19">
                  <c:v>4.4400000000000004</c:v>
                </c:pt>
                <c:pt idx="20">
                  <c:v>3.4799999999999982</c:v>
                </c:pt>
                <c:pt idx="21">
                  <c:v>8.7000000000000011</c:v>
                </c:pt>
                <c:pt idx="22">
                  <c:v>10.09</c:v>
                </c:pt>
                <c:pt idx="23">
                  <c:v>16.68</c:v>
                </c:pt>
                <c:pt idx="24">
                  <c:v>8.19</c:v>
                </c:pt>
                <c:pt idx="25">
                  <c:v>7.9600000000000009</c:v>
                </c:pt>
                <c:pt idx="26">
                  <c:v>3.97</c:v>
                </c:pt>
                <c:pt idx="27">
                  <c:v>4.42</c:v>
                </c:pt>
                <c:pt idx="28">
                  <c:v>10.24</c:v>
                </c:pt>
                <c:pt idx="29">
                  <c:v>3.9</c:v>
                </c:pt>
                <c:pt idx="30">
                  <c:v>3.52</c:v>
                </c:pt>
                <c:pt idx="31">
                  <c:v>37.77000000000001</c:v>
                </c:pt>
                <c:pt idx="32">
                  <c:v>4.6399999999999997</c:v>
                </c:pt>
                <c:pt idx="33">
                  <c:v>13.29</c:v>
                </c:pt>
                <c:pt idx="34">
                  <c:v>9.3600000000000048</c:v>
                </c:pt>
              </c:numCache>
            </c:numRef>
          </c:yVal>
          <c:smooth val="0"/>
          <c:extLst>
            <c:ext xmlns:c16="http://schemas.microsoft.com/office/drawing/2014/chart" uri="{C3380CC4-5D6E-409C-BE32-E72D297353CC}">
              <c16:uniqueId val="{00000000-8C21-4947-AD8D-6D907E2CA60D}"/>
            </c:ext>
          </c:extLst>
        </c:ser>
        <c:dLbls>
          <c:showLegendKey val="0"/>
          <c:showVal val="0"/>
          <c:showCatName val="0"/>
          <c:showSerName val="0"/>
          <c:showPercent val="0"/>
          <c:showBubbleSize val="0"/>
        </c:dLbls>
        <c:axId val="1290301864"/>
        <c:axId val="1290289736"/>
      </c:scatterChart>
      <c:valAx>
        <c:axId val="1290301864"/>
        <c:scaling>
          <c:orientation val="minMax"/>
        </c:scaling>
        <c:delete val="0"/>
        <c:axPos val="b"/>
        <c:majorGridlines/>
        <c:minorGridlines/>
        <c:title>
          <c:tx>
            <c:rich>
              <a:bodyPr/>
              <a:lstStyle/>
              <a:p>
                <a:pPr>
                  <a:defRPr/>
                </a:pPr>
                <a:r>
                  <a:rPr lang="en-US" dirty="0"/>
                  <a:t>% Population Urban</a:t>
                </a:r>
              </a:p>
            </c:rich>
          </c:tx>
          <c:overlay val="0"/>
        </c:title>
        <c:numFmt formatCode="General" sourceLinked="1"/>
        <c:majorTickMark val="out"/>
        <c:minorTickMark val="none"/>
        <c:tickLblPos val="nextTo"/>
        <c:crossAx val="1290289736"/>
        <c:crosses val="autoZero"/>
        <c:crossBetween val="midCat"/>
      </c:valAx>
      <c:valAx>
        <c:axId val="1290289736"/>
        <c:scaling>
          <c:orientation val="minMax"/>
        </c:scaling>
        <c:delete val="0"/>
        <c:axPos val="l"/>
        <c:majorGridlines/>
        <c:minorGridlines/>
        <c:title>
          <c:tx>
            <c:rich>
              <a:bodyPr/>
              <a:lstStyle/>
              <a:p>
                <a:pPr>
                  <a:defRPr/>
                </a:pPr>
                <a:r>
                  <a:rPr lang="en-US"/>
                  <a:t>Illiteracy</a:t>
                </a:r>
              </a:p>
            </c:rich>
          </c:tx>
          <c:overlay val="0"/>
        </c:title>
        <c:numFmt formatCode="General" sourceLinked="1"/>
        <c:majorTickMark val="out"/>
        <c:minorTickMark val="none"/>
        <c:tickLblPos val="nextTo"/>
        <c:crossAx val="1290301864"/>
        <c:crosses val="autoZero"/>
        <c:crossBetween val="midCat"/>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Sheet1!$C$1</c:f>
              <c:strCache>
                <c:ptCount val="1"/>
                <c:pt idx="0">
                  <c:v>Illiteracy-Prcnt</c:v>
                </c:pt>
              </c:strCache>
            </c:strRef>
          </c:tx>
          <c:spPr>
            <a:ln w="28575">
              <a:noFill/>
            </a:ln>
          </c:spPr>
          <c:trendline>
            <c:trendlineType val="linear"/>
            <c:dispRSqr val="0"/>
            <c:dispEq val="0"/>
          </c:trendline>
          <c:xVal>
            <c:numRef>
              <c:f>Sheet1!$B$2:$B$36</c:f>
              <c:numCache>
                <c:formatCode>General</c:formatCode>
                <c:ptCount val="35"/>
                <c:pt idx="0">
                  <c:v>1005286</c:v>
                </c:pt>
                <c:pt idx="1">
                  <c:v>1186593</c:v>
                </c:pt>
                <c:pt idx="2">
                  <c:v>652872</c:v>
                </c:pt>
                <c:pt idx="3">
                  <c:v>1194953</c:v>
                </c:pt>
                <c:pt idx="5">
                  <c:v>338235</c:v>
                </c:pt>
                <c:pt idx="6">
                  <c:v>3908159</c:v>
                </c:pt>
                <c:pt idx="7">
                  <c:v>770036</c:v>
                </c:pt>
                <c:pt idx="8">
                  <c:v>389351</c:v>
                </c:pt>
                <c:pt idx="9">
                  <c:v>164660</c:v>
                </c:pt>
                <c:pt idx="10">
                  <c:v>1702660</c:v>
                </c:pt>
                <c:pt idx="11">
                  <c:v>828800</c:v>
                </c:pt>
                <c:pt idx="12">
                  <c:v>1936728</c:v>
                </c:pt>
                <c:pt idx="13" formatCode="0">
                  <c:v>1439496.63</c:v>
                </c:pt>
                <c:pt idx="14">
                  <c:v>1283152</c:v>
                </c:pt>
                <c:pt idx="15">
                  <c:v>1293069</c:v>
                </c:pt>
                <c:pt idx="16">
                  <c:v>972578</c:v>
                </c:pt>
                <c:pt idx="17">
                  <c:v>3406119</c:v>
                </c:pt>
                <c:pt idx="18">
                  <c:v>758922</c:v>
                </c:pt>
                <c:pt idx="19">
                  <c:v>720318</c:v>
                </c:pt>
                <c:pt idx="20">
                  <c:v>1506557</c:v>
                </c:pt>
                <c:pt idx="21" formatCode="0">
                  <c:v>144885.51</c:v>
                </c:pt>
                <c:pt idx="22">
                  <c:v>133456</c:v>
                </c:pt>
                <c:pt idx="23">
                  <c:v>108127</c:v>
                </c:pt>
                <c:pt idx="24">
                  <c:v>818665</c:v>
                </c:pt>
                <c:pt idx="25">
                  <c:v>3380530</c:v>
                </c:pt>
                <c:pt idx="26">
                  <c:v>1490093</c:v>
                </c:pt>
                <c:pt idx="27">
                  <c:v>736574</c:v>
                </c:pt>
                <c:pt idx="28">
                  <c:v>1415128</c:v>
                </c:pt>
                <c:pt idx="29" formatCode="0">
                  <c:v>2591599.4279999998</c:v>
                </c:pt>
                <c:pt idx="30">
                  <c:v>750080</c:v>
                </c:pt>
                <c:pt idx="31">
                  <c:v>44136</c:v>
                </c:pt>
                <c:pt idx="32">
                  <c:v>427358</c:v>
                </c:pt>
                <c:pt idx="33">
                  <c:v>616823</c:v>
                </c:pt>
                <c:pt idx="34">
                  <c:v>2283243</c:v>
                </c:pt>
              </c:numCache>
            </c:numRef>
          </c:xVal>
          <c:yVal>
            <c:numRef>
              <c:f>Sheet1!$C$2:$C$36</c:f>
              <c:numCache>
                <c:formatCode>General</c:formatCode>
                <c:ptCount val="35"/>
                <c:pt idx="0">
                  <c:v>14.49</c:v>
                </c:pt>
                <c:pt idx="1">
                  <c:v>3.11</c:v>
                </c:pt>
                <c:pt idx="2">
                  <c:v>7.8</c:v>
                </c:pt>
                <c:pt idx="3">
                  <c:v>10.38</c:v>
                </c:pt>
                <c:pt idx="5">
                  <c:v>17.77</c:v>
                </c:pt>
                <c:pt idx="6">
                  <c:v>4.0199999999999996</c:v>
                </c:pt>
                <c:pt idx="7">
                  <c:v>5.6099999999999977</c:v>
                </c:pt>
                <c:pt idx="8">
                  <c:v>14.58</c:v>
                </c:pt>
                <c:pt idx="9">
                  <c:v>8.65</c:v>
                </c:pt>
                <c:pt idx="10">
                  <c:v>4.83</c:v>
                </c:pt>
                <c:pt idx="11">
                  <c:v>4.1599999999999966</c:v>
                </c:pt>
                <c:pt idx="12">
                  <c:v>7.3599999999999977</c:v>
                </c:pt>
                <c:pt idx="13">
                  <c:v>6.5</c:v>
                </c:pt>
                <c:pt idx="14">
                  <c:v>7.6899999999999986</c:v>
                </c:pt>
                <c:pt idx="15">
                  <c:v>5.87</c:v>
                </c:pt>
                <c:pt idx="16">
                  <c:v>8.14</c:v>
                </c:pt>
                <c:pt idx="17">
                  <c:v>8.0500000000000007</c:v>
                </c:pt>
                <c:pt idx="18">
                  <c:v>6.49</c:v>
                </c:pt>
                <c:pt idx="19">
                  <c:v>4.4400000000000004</c:v>
                </c:pt>
                <c:pt idx="20">
                  <c:v>3.4799999999999982</c:v>
                </c:pt>
                <c:pt idx="21">
                  <c:v>8.7000000000000011</c:v>
                </c:pt>
                <c:pt idx="22">
                  <c:v>10.09</c:v>
                </c:pt>
                <c:pt idx="23">
                  <c:v>16.68</c:v>
                </c:pt>
                <c:pt idx="24">
                  <c:v>8.19</c:v>
                </c:pt>
                <c:pt idx="25">
                  <c:v>7.9600000000000009</c:v>
                </c:pt>
                <c:pt idx="26">
                  <c:v>3.97</c:v>
                </c:pt>
                <c:pt idx="27">
                  <c:v>4.42</c:v>
                </c:pt>
                <c:pt idx="28">
                  <c:v>10.24</c:v>
                </c:pt>
                <c:pt idx="29">
                  <c:v>3.9</c:v>
                </c:pt>
                <c:pt idx="30">
                  <c:v>3.52</c:v>
                </c:pt>
                <c:pt idx="31">
                  <c:v>37.77000000000001</c:v>
                </c:pt>
                <c:pt idx="32">
                  <c:v>4.6399999999999997</c:v>
                </c:pt>
                <c:pt idx="33">
                  <c:v>13.29</c:v>
                </c:pt>
                <c:pt idx="34">
                  <c:v>9.3600000000000048</c:v>
                </c:pt>
              </c:numCache>
            </c:numRef>
          </c:yVal>
          <c:smooth val="0"/>
          <c:extLst>
            <c:ext xmlns:c16="http://schemas.microsoft.com/office/drawing/2014/chart" uri="{C3380CC4-5D6E-409C-BE32-E72D297353CC}">
              <c16:uniqueId val="{00000001-0CCC-FF47-87DC-1C9791FF5353}"/>
            </c:ext>
          </c:extLst>
        </c:ser>
        <c:dLbls>
          <c:showLegendKey val="0"/>
          <c:showVal val="0"/>
          <c:showCatName val="0"/>
          <c:showSerName val="0"/>
          <c:showPercent val="0"/>
          <c:showBubbleSize val="0"/>
        </c:dLbls>
        <c:axId val="1290235848"/>
        <c:axId val="1290241176"/>
      </c:scatterChart>
      <c:valAx>
        <c:axId val="1290235848"/>
        <c:scaling>
          <c:orientation val="minMax"/>
        </c:scaling>
        <c:delete val="0"/>
        <c:axPos val="b"/>
        <c:majorGridlines/>
        <c:minorGridlines/>
        <c:title>
          <c:tx>
            <c:rich>
              <a:bodyPr/>
              <a:lstStyle/>
              <a:p>
                <a:pPr>
                  <a:defRPr/>
                </a:pPr>
                <a:r>
                  <a:rPr lang="en-US" dirty="0"/>
                  <a:t>Price</a:t>
                </a:r>
              </a:p>
            </c:rich>
          </c:tx>
          <c:overlay val="0"/>
        </c:title>
        <c:numFmt formatCode="General" sourceLinked="1"/>
        <c:majorTickMark val="out"/>
        <c:minorTickMark val="none"/>
        <c:tickLblPos val="nextTo"/>
        <c:crossAx val="1290241176"/>
        <c:crosses val="autoZero"/>
        <c:crossBetween val="midCat"/>
      </c:valAx>
      <c:valAx>
        <c:axId val="1290241176"/>
        <c:scaling>
          <c:orientation val="minMax"/>
        </c:scaling>
        <c:delete val="0"/>
        <c:axPos val="l"/>
        <c:majorGridlines/>
        <c:minorGridlines/>
        <c:title>
          <c:tx>
            <c:rich>
              <a:bodyPr/>
              <a:lstStyle/>
              <a:p>
                <a:pPr>
                  <a:defRPr/>
                </a:pPr>
                <a:r>
                  <a:rPr lang="en-US" dirty="0"/>
                  <a:t>Quantity</a:t>
                </a:r>
              </a:p>
              <a:p>
                <a:pPr>
                  <a:defRPr/>
                </a:pPr>
                <a:endParaRPr lang="en-US" dirty="0"/>
              </a:p>
            </c:rich>
          </c:tx>
          <c:overlay val="0"/>
        </c:title>
        <c:numFmt formatCode="General" sourceLinked="1"/>
        <c:majorTickMark val="out"/>
        <c:minorTickMark val="none"/>
        <c:tickLblPos val="nextTo"/>
        <c:crossAx val="1290235848"/>
        <c:crosses val="autoZero"/>
        <c:crossBetween val="midCat"/>
      </c:valAx>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2800" dirty="0"/>
              <a:t>Ice Cream sales related to </a:t>
            </a:r>
            <a:r>
              <a:rPr lang="en-US" sz="2800" dirty="0" err="1"/>
              <a:t>Drownings</a:t>
            </a:r>
            <a:endParaRPr lang="en-US" sz="2800" dirty="0"/>
          </a:p>
        </c:rich>
      </c:tx>
      <c:layout>
        <c:manualLayout>
          <c:xMode val="edge"/>
          <c:yMode val="edge"/>
          <c:x val="0.10245844269466201"/>
          <c:y val="7.5086897921544497E-4"/>
        </c:manualLayout>
      </c:layout>
      <c:overlay val="0"/>
    </c:title>
    <c:autoTitleDeleted val="0"/>
    <c:plotArea>
      <c:layout>
        <c:manualLayout>
          <c:layoutTarget val="inner"/>
          <c:xMode val="edge"/>
          <c:yMode val="edge"/>
          <c:x val="0.116583333333333"/>
          <c:y val="0.30277777777777998"/>
          <c:w val="0.809805555555559"/>
          <c:h val="0.57004629629629999"/>
        </c:manualLayout>
      </c:layout>
      <c:scatterChart>
        <c:scatterStyle val="lineMarker"/>
        <c:varyColors val="0"/>
        <c:ser>
          <c:idx val="0"/>
          <c:order val="0"/>
          <c:tx>
            <c:strRef>
              <c:f>Sheet2!$B$1</c:f>
              <c:strCache>
                <c:ptCount val="1"/>
                <c:pt idx="0">
                  <c:v>Income_PC_rural</c:v>
                </c:pt>
              </c:strCache>
            </c:strRef>
          </c:tx>
          <c:spPr>
            <a:ln w="28575">
              <a:noFill/>
            </a:ln>
          </c:spPr>
          <c:xVal>
            <c:numRef>
              <c:f>Sheet2!$A$2:$A$36</c:f>
              <c:numCache>
                <c:formatCode>General</c:formatCode>
                <c:ptCount val="35"/>
                <c:pt idx="0">
                  <c:v>14086</c:v>
                </c:pt>
                <c:pt idx="1">
                  <c:v>26738</c:v>
                </c:pt>
                <c:pt idx="2">
                  <c:v>15749</c:v>
                </c:pt>
                <c:pt idx="3">
                  <c:v>19557</c:v>
                </c:pt>
                <c:pt idx="5">
                  <c:v>11930</c:v>
                </c:pt>
                <c:pt idx="6">
                  <c:v>21574</c:v>
                </c:pt>
                <c:pt idx="7">
                  <c:v>15451</c:v>
                </c:pt>
                <c:pt idx="8">
                  <c:v>12863</c:v>
                </c:pt>
                <c:pt idx="9">
                  <c:v>13751</c:v>
                </c:pt>
                <c:pt idx="10">
                  <c:v>14718</c:v>
                </c:pt>
                <c:pt idx="11">
                  <c:v>12566</c:v>
                </c:pt>
                <c:pt idx="12">
                  <c:v>14372</c:v>
                </c:pt>
                <c:pt idx="14">
                  <c:v>14367</c:v>
                </c:pt>
                <c:pt idx="15">
                  <c:v>15084</c:v>
                </c:pt>
                <c:pt idx="16">
                  <c:v>15849</c:v>
                </c:pt>
                <c:pt idx="17">
                  <c:v>20552</c:v>
                </c:pt>
                <c:pt idx="18">
                  <c:v>14022</c:v>
                </c:pt>
                <c:pt idx="19">
                  <c:v>14006</c:v>
                </c:pt>
                <c:pt idx="20">
                  <c:v>15800</c:v>
                </c:pt>
                <c:pt idx="22">
                  <c:v>14025</c:v>
                </c:pt>
                <c:pt idx="23">
                  <c:v>12692</c:v>
                </c:pt>
                <c:pt idx="24">
                  <c:v>14129</c:v>
                </c:pt>
                <c:pt idx="25">
                  <c:v>17811</c:v>
                </c:pt>
                <c:pt idx="26">
                  <c:v>28838</c:v>
                </c:pt>
                <c:pt idx="27">
                  <c:v>13997</c:v>
                </c:pt>
                <c:pt idx="28">
                  <c:v>13904</c:v>
                </c:pt>
                <c:pt idx="30">
                  <c:v>21430</c:v>
                </c:pt>
                <c:pt idx="31">
                  <c:v>13544</c:v>
                </c:pt>
                <c:pt idx="32">
                  <c:v>12258</c:v>
                </c:pt>
                <c:pt idx="33">
                  <c:v>14424</c:v>
                </c:pt>
                <c:pt idx="34">
                  <c:v>24611</c:v>
                </c:pt>
              </c:numCache>
            </c:numRef>
          </c:xVal>
          <c:yVal>
            <c:numRef>
              <c:f>Sheet2!$B$2:$B$36</c:f>
              <c:numCache>
                <c:formatCode>General</c:formatCode>
                <c:ptCount val="35"/>
                <c:pt idx="0">
                  <c:v>4504</c:v>
                </c:pt>
                <c:pt idx="1">
                  <c:v>11986</c:v>
                </c:pt>
                <c:pt idx="2">
                  <c:v>4621</c:v>
                </c:pt>
                <c:pt idx="3">
                  <c:v>6880</c:v>
                </c:pt>
                <c:pt idx="5">
                  <c:v>2980</c:v>
                </c:pt>
                <c:pt idx="6">
                  <c:v>6906</c:v>
                </c:pt>
                <c:pt idx="7">
                  <c:v>3980</c:v>
                </c:pt>
                <c:pt idx="8">
                  <c:v>3005</c:v>
                </c:pt>
                <c:pt idx="9">
                  <c:v>4744</c:v>
                </c:pt>
                <c:pt idx="10">
                  <c:v>5150</c:v>
                </c:pt>
                <c:pt idx="11">
                  <c:v>5207</c:v>
                </c:pt>
                <c:pt idx="12">
                  <c:v>4807</c:v>
                </c:pt>
                <c:pt idx="14">
                  <c:v>5035</c:v>
                </c:pt>
                <c:pt idx="15">
                  <c:v>4910</c:v>
                </c:pt>
                <c:pt idx="16">
                  <c:v>4938</c:v>
                </c:pt>
                <c:pt idx="17">
                  <c:v>8004</c:v>
                </c:pt>
                <c:pt idx="18">
                  <c:v>5075</c:v>
                </c:pt>
                <c:pt idx="19">
                  <c:v>5450</c:v>
                </c:pt>
                <c:pt idx="20">
                  <c:v>6000</c:v>
                </c:pt>
                <c:pt idx="22">
                  <c:v>4048</c:v>
                </c:pt>
                <c:pt idx="23">
                  <c:v>3346</c:v>
                </c:pt>
                <c:pt idx="24">
                  <c:v>3438</c:v>
                </c:pt>
                <c:pt idx="25">
                  <c:v>6119</c:v>
                </c:pt>
                <c:pt idx="26">
                  <c:v>12324</c:v>
                </c:pt>
                <c:pt idx="27">
                  <c:v>4244</c:v>
                </c:pt>
                <c:pt idx="28">
                  <c:v>4462</c:v>
                </c:pt>
                <c:pt idx="30">
                  <c:v>10675</c:v>
                </c:pt>
                <c:pt idx="31">
                  <c:v>3532</c:v>
                </c:pt>
                <c:pt idx="32">
                  <c:v>4005</c:v>
                </c:pt>
                <c:pt idx="33">
                  <c:v>3369</c:v>
                </c:pt>
                <c:pt idx="34">
                  <c:v>10008</c:v>
                </c:pt>
              </c:numCache>
            </c:numRef>
          </c:yVal>
          <c:smooth val="0"/>
          <c:extLst>
            <c:ext xmlns:c16="http://schemas.microsoft.com/office/drawing/2014/chart" uri="{C3380CC4-5D6E-409C-BE32-E72D297353CC}">
              <c16:uniqueId val="{00000000-C6CC-1C45-B5B2-38951C189B84}"/>
            </c:ext>
          </c:extLst>
        </c:ser>
        <c:dLbls>
          <c:showLegendKey val="0"/>
          <c:showVal val="0"/>
          <c:showCatName val="0"/>
          <c:showSerName val="0"/>
          <c:showPercent val="0"/>
          <c:showBubbleSize val="0"/>
        </c:dLbls>
        <c:axId val="1809494792"/>
        <c:axId val="1809490616"/>
      </c:scatterChart>
      <c:valAx>
        <c:axId val="1809494792"/>
        <c:scaling>
          <c:orientation val="minMax"/>
        </c:scaling>
        <c:delete val="0"/>
        <c:axPos val="b"/>
        <c:numFmt formatCode="General" sourceLinked="1"/>
        <c:majorTickMark val="out"/>
        <c:minorTickMark val="none"/>
        <c:tickLblPos val="nextTo"/>
        <c:crossAx val="1809490616"/>
        <c:crosses val="autoZero"/>
        <c:crossBetween val="midCat"/>
      </c:valAx>
      <c:valAx>
        <c:axId val="1809490616"/>
        <c:scaling>
          <c:orientation val="minMax"/>
        </c:scaling>
        <c:delete val="0"/>
        <c:axPos val="l"/>
        <c:majorGridlines/>
        <c:numFmt formatCode="General" sourceLinked="1"/>
        <c:majorTickMark val="out"/>
        <c:minorTickMark val="none"/>
        <c:tickLblPos val="nextTo"/>
        <c:crossAx val="1809494792"/>
        <c:crosses val="autoZero"/>
        <c:crossBetween val="midCat"/>
      </c:valAx>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 Id="rId4" Type="http://schemas.openxmlformats.org/officeDocument/2006/relationships/image" Target="../media/image5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image" Target="../media/image65.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image" Target="../media/image70.emf"/><Relationship Id="rId4" Type="http://schemas.openxmlformats.org/officeDocument/2006/relationships/image" Target="../media/image73.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8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00BEF47-F78B-5A43-8C66-CA1700AABBCD}"/>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mn-cs"/>
              </a:defRPr>
            </a:lvl1pPr>
          </a:lstStyle>
          <a:p>
            <a:pPr>
              <a:defRPr/>
            </a:pPr>
            <a:endParaRPr lang="en-ZA"/>
          </a:p>
        </p:txBody>
      </p:sp>
      <p:sp>
        <p:nvSpPr>
          <p:cNvPr id="32771" name="Rectangle 3">
            <a:extLst>
              <a:ext uri="{FF2B5EF4-FFF2-40B4-BE49-F238E27FC236}">
                <a16:creationId xmlns:a16="http://schemas.microsoft.com/office/drawing/2014/main" id="{6A1541D2-2DF1-1146-85E2-FF3CEE2C11A9}"/>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mn-cs"/>
              </a:defRPr>
            </a:lvl1pPr>
          </a:lstStyle>
          <a:p>
            <a:pPr>
              <a:defRPr/>
            </a:pPr>
            <a:endParaRPr lang="en-ZA"/>
          </a:p>
        </p:txBody>
      </p:sp>
      <p:sp>
        <p:nvSpPr>
          <p:cNvPr id="32772" name="Rectangle 4">
            <a:extLst>
              <a:ext uri="{FF2B5EF4-FFF2-40B4-BE49-F238E27FC236}">
                <a16:creationId xmlns:a16="http://schemas.microsoft.com/office/drawing/2014/main" id="{C0FA8EF4-4466-4645-9C06-0D91C70F9CD5}"/>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32773" name="Rectangle 5">
            <a:extLst>
              <a:ext uri="{FF2B5EF4-FFF2-40B4-BE49-F238E27FC236}">
                <a16:creationId xmlns:a16="http://schemas.microsoft.com/office/drawing/2014/main" id="{E7C11D54-263C-1945-9F6D-EFC6E9D69B71}"/>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ZA" noProof="0"/>
              <a:t>Click to edit Master text styles</a:t>
            </a:r>
          </a:p>
          <a:p>
            <a:pPr lvl="1"/>
            <a:r>
              <a:rPr lang="en-ZA" noProof="0"/>
              <a:t>Second level</a:t>
            </a:r>
          </a:p>
          <a:p>
            <a:pPr lvl="2"/>
            <a:r>
              <a:rPr lang="en-ZA" noProof="0"/>
              <a:t>Third level</a:t>
            </a:r>
          </a:p>
          <a:p>
            <a:pPr lvl="3"/>
            <a:r>
              <a:rPr lang="en-ZA" noProof="0"/>
              <a:t>Fourth level</a:t>
            </a:r>
          </a:p>
          <a:p>
            <a:pPr lvl="4"/>
            <a:r>
              <a:rPr lang="en-ZA" noProof="0"/>
              <a:t>Fifth level</a:t>
            </a:r>
          </a:p>
        </p:txBody>
      </p:sp>
      <p:sp>
        <p:nvSpPr>
          <p:cNvPr id="32774" name="Rectangle 6">
            <a:extLst>
              <a:ext uri="{FF2B5EF4-FFF2-40B4-BE49-F238E27FC236}">
                <a16:creationId xmlns:a16="http://schemas.microsoft.com/office/drawing/2014/main" id="{4AE46E49-B8C3-1C45-B67D-95006438C6B8}"/>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mn-cs"/>
              </a:defRPr>
            </a:lvl1pPr>
          </a:lstStyle>
          <a:p>
            <a:pPr>
              <a:defRPr/>
            </a:pPr>
            <a:endParaRPr lang="en-ZA"/>
          </a:p>
        </p:txBody>
      </p:sp>
      <p:sp>
        <p:nvSpPr>
          <p:cNvPr id="32775" name="Rectangle 7">
            <a:extLst>
              <a:ext uri="{FF2B5EF4-FFF2-40B4-BE49-F238E27FC236}">
                <a16:creationId xmlns:a16="http://schemas.microsoft.com/office/drawing/2014/main" id="{1578E92A-9BDE-1841-8E7F-535B2ABB051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DE1EC42A-C87D-CF43-BAED-DD2816750FCA}" type="slidenum">
              <a:rPr lang="en-ZA" altLang="en-US"/>
              <a:pPr/>
              <a:t>‹#›</a:t>
            </a:fld>
            <a:endParaRPr lang="en-ZA"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5E52595-AB9F-F64A-AB32-5DB7EE569DC7}"/>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63407D7-6E86-EB49-B83E-B39804713E94}" type="slidenum">
              <a:rPr lang="en-ZA" altLang="en-US" sz="1200"/>
              <a:pPr eaLnBrk="1" hangingPunct="1"/>
              <a:t>1</a:t>
            </a:fld>
            <a:endParaRPr lang="en-ZA" altLang="en-US" sz="1200"/>
          </a:p>
        </p:txBody>
      </p:sp>
      <p:sp>
        <p:nvSpPr>
          <p:cNvPr id="338946" name="Rectangle 2">
            <a:extLst>
              <a:ext uri="{FF2B5EF4-FFF2-40B4-BE49-F238E27FC236}">
                <a16:creationId xmlns:a16="http://schemas.microsoft.com/office/drawing/2014/main" id="{BC844271-AA64-1746-9226-9FD57D71CE6F}"/>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38947" name="Rectangle 3">
            <a:extLst>
              <a:ext uri="{FF2B5EF4-FFF2-40B4-BE49-F238E27FC236}">
                <a16:creationId xmlns:a16="http://schemas.microsoft.com/office/drawing/2014/main" id="{D24212DE-34AF-4146-B6FA-442BAC743B40}"/>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6609EC3-ABE2-DF49-B48F-EE2269F5BEDF}"/>
              </a:ext>
            </a:extLst>
          </p:cNvPr>
          <p:cNvSpPr>
            <a:spLocks noChangeArrowheads="1"/>
          </p:cNvSpPr>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8195" name="Rectangle 3">
            <a:extLst>
              <a:ext uri="{FF2B5EF4-FFF2-40B4-BE49-F238E27FC236}">
                <a16:creationId xmlns:a16="http://schemas.microsoft.com/office/drawing/2014/main" id="{8BA8B26A-F2B3-8F4B-AB9F-9DF88A0CD1D7}"/>
              </a:ext>
            </a:extLst>
          </p:cNvPr>
          <p:cNvSpPr>
            <a:spLocks noChangeArrowheads="1"/>
          </p:cNvSpPr>
          <p:nvPr/>
        </p:nvSpPr>
        <p:spPr bwMode="auto">
          <a:xfrm>
            <a:off x="388620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9050" tIns="0" rIns="19050" bIns="0" anchor="b"/>
          <a:lstStyle/>
          <a:p>
            <a:pPr algn="r">
              <a:defRPr/>
            </a:pPr>
            <a:r>
              <a:rPr lang="en-US" sz="1000" i="1">
                <a:latin typeface="Times New Roman" charset="0"/>
                <a:ea typeface="ＭＳ Ｐゴシック" charset="0"/>
                <a:cs typeface="ＭＳ Ｐゴシック" charset="0"/>
              </a:rPr>
              <a:t>12</a:t>
            </a:r>
          </a:p>
        </p:txBody>
      </p:sp>
      <p:sp>
        <p:nvSpPr>
          <p:cNvPr id="8196" name="Rectangle 4">
            <a:extLst>
              <a:ext uri="{FF2B5EF4-FFF2-40B4-BE49-F238E27FC236}">
                <a16:creationId xmlns:a16="http://schemas.microsoft.com/office/drawing/2014/main" id="{B43B250E-0E26-0C4A-B30E-C66EC41CA923}"/>
              </a:ext>
            </a:extLst>
          </p:cNvPr>
          <p:cNvSpPr>
            <a:spLocks noChangeArrowheads="1"/>
          </p:cNvSpPr>
          <p:nvPr/>
        </p:nvSpPr>
        <p:spPr bwMode="auto">
          <a:xfrm>
            <a:off x="0" y="86868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8197" name="Rectangle 5">
            <a:extLst>
              <a:ext uri="{FF2B5EF4-FFF2-40B4-BE49-F238E27FC236}">
                <a16:creationId xmlns:a16="http://schemas.microsoft.com/office/drawing/2014/main" id="{796D7421-2C3D-5B45-8205-1EBCA918890E}"/>
              </a:ext>
            </a:extLst>
          </p:cNvPr>
          <p:cNvSpPr>
            <a:spLocks noChangeArrowheads="1"/>
          </p:cNvSpP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8198" name="Rectangle 6">
            <a:extLst>
              <a:ext uri="{FF2B5EF4-FFF2-40B4-BE49-F238E27FC236}">
                <a16:creationId xmlns:a16="http://schemas.microsoft.com/office/drawing/2014/main" id="{E476D21C-83B1-6B48-B91A-DC8D26D60CF1}"/>
              </a:ext>
            </a:extLst>
          </p:cNvPr>
          <p:cNvSpPr>
            <a:spLocks noGrp="1" noChangeArrowheads="1"/>
          </p:cNvSpPr>
          <p:nvPr>
            <p:ph type="body" idx="1"/>
          </p:nvPr>
        </p:nvSpPr>
        <p:spPr>
          <a:ln/>
        </p:spPr>
        <p:txBody>
          <a:bodyPr/>
          <a:lstStyle/>
          <a:p>
            <a:pPr>
              <a:defRPr/>
            </a:pPr>
            <a:endParaRPr lang="en-US"/>
          </a:p>
        </p:txBody>
      </p:sp>
      <p:sp>
        <p:nvSpPr>
          <p:cNvPr id="8199" name="Rectangle 7">
            <a:extLst>
              <a:ext uri="{FF2B5EF4-FFF2-40B4-BE49-F238E27FC236}">
                <a16:creationId xmlns:a16="http://schemas.microsoft.com/office/drawing/2014/main" id="{B42111DB-F4B7-E543-9E68-0AA077145B7B}"/>
              </a:ext>
            </a:extLst>
          </p:cNvPr>
          <p:cNvSpPr>
            <a:spLocks noGrp="1" noRot="1" noChangeAspect="1" noChangeArrowheads="1" noTextEdit="1"/>
          </p:cNvSpPr>
          <p:nvPr>
            <p:ph type="sldImg"/>
          </p:nvPr>
        </p:nvSpPr>
        <p:spPr>
          <a:xfrm>
            <a:off x="1912938" y="692150"/>
            <a:ext cx="3032125" cy="2273300"/>
          </a:xfrm>
          <a:ln cap="flat"/>
          <a:extLst>
            <a:ext uri="{FAA26D3D-D897-4be2-8F04-BA451C77F1D7}">
              <ma14:placeholderFlag xmlns="" xmlns:ma14="http://schemas.microsoft.com/office/mac/drawingml/2011/main" val="1"/>
            </a:ext>
          </a:extLst>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7F3AE65-3B2C-C341-A552-ACF92728E895}"/>
              </a:ext>
            </a:extLst>
          </p:cNvPr>
          <p:cNvSpPr>
            <a:spLocks noGrp="1" noChangeArrowheads="1"/>
          </p:cNvSpPr>
          <p:nvPr>
            <p:ph type="body" idx="1"/>
          </p:nvPr>
        </p:nvSpPr>
        <p:spPr>
          <a:ln/>
        </p:spPr>
        <p:txBody>
          <a:bodyPr/>
          <a:lstStyle/>
          <a:p>
            <a:pPr>
              <a:defRPr/>
            </a:pPr>
            <a:endParaRPr lang="en-US"/>
          </a:p>
        </p:txBody>
      </p:sp>
      <p:sp>
        <p:nvSpPr>
          <p:cNvPr id="10243" name="Rectangle 3">
            <a:extLst>
              <a:ext uri="{FF2B5EF4-FFF2-40B4-BE49-F238E27FC236}">
                <a16:creationId xmlns:a16="http://schemas.microsoft.com/office/drawing/2014/main" id="{143A719D-7331-6347-9201-D562F8B9EF9C}"/>
              </a:ext>
            </a:extLst>
          </p:cNvPr>
          <p:cNvSpPr>
            <a:spLocks noGrp="1" noRot="1" noChangeAspect="1" noChangeArrowheads="1" noTextEdit="1"/>
          </p:cNvSpPr>
          <p:nvPr>
            <p:ph type="sldImg"/>
          </p:nvPr>
        </p:nvSpPr>
        <p:spPr>
          <a:xfrm>
            <a:off x="1912938" y="692150"/>
            <a:ext cx="3032125" cy="2273300"/>
          </a:xfrm>
          <a:ln cap="flat"/>
          <a:extLst>
            <a:ext uri="{FAA26D3D-D897-4be2-8F04-BA451C77F1D7}">
              <ma14:placeholderFlag xmlns="" xmlns:ma14="http://schemas.microsoft.com/office/mac/drawingml/2011/main" val="1"/>
            </a:ext>
          </a:extLst>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05F1E4F2-46A5-BC47-94A0-3E55E8E247C4}"/>
              </a:ext>
            </a:extLst>
          </p:cNvPr>
          <p:cNvSpPr>
            <a:spLocks noGrp="1" noChangeArrowheads="1"/>
          </p:cNvSpPr>
          <p:nvPr>
            <p:ph type="body" idx="1"/>
          </p:nvPr>
        </p:nvSpPr>
        <p:spPr>
          <a:ln/>
        </p:spPr>
        <p:txBody>
          <a:bodyPr/>
          <a:lstStyle/>
          <a:p>
            <a:pPr>
              <a:defRPr/>
            </a:pPr>
            <a:endParaRPr lang="en-US"/>
          </a:p>
        </p:txBody>
      </p:sp>
      <p:sp>
        <p:nvSpPr>
          <p:cNvPr id="12291" name="Rectangle 3">
            <a:extLst>
              <a:ext uri="{FF2B5EF4-FFF2-40B4-BE49-F238E27FC236}">
                <a16:creationId xmlns:a16="http://schemas.microsoft.com/office/drawing/2014/main" id="{D9A08E4B-0770-DF43-B42E-0675054A8888}"/>
              </a:ext>
            </a:extLst>
          </p:cNvPr>
          <p:cNvSpPr>
            <a:spLocks noGrp="1" noRot="1" noChangeAspect="1" noChangeArrowheads="1" noTextEdit="1"/>
          </p:cNvSpPr>
          <p:nvPr>
            <p:ph type="sldImg"/>
          </p:nvPr>
        </p:nvSpPr>
        <p:spPr>
          <a:xfrm>
            <a:off x="1912938" y="692150"/>
            <a:ext cx="3032125" cy="2273300"/>
          </a:xfrm>
          <a:ln cap="flat"/>
          <a:extLst>
            <a:ext uri="{FAA26D3D-D897-4be2-8F04-BA451C77F1D7}">
              <ma14:placeholderFlag xmlns="" xmlns:ma14="http://schemas.microsoft.com/office/mac/drawingml/2011/main" val="1"/>
            </a:ext>
          </a:extLst>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CF3B75D4-FB62-DB43-8F49-E6E45E48E54A}"/>
              </a:ext>
            </a:extLst>
          </p:cNvPr>
          <p:cNvSpPr>
            <a:spLocks noGrp="1" noChangeArrowheads="1"/>
          </p:cNvSpPr>
          <p:nvPr>
            <p:ph type="body" idx="1"/>
          </p:nvPr>
        </p:nvSpPr>
        <p:spPr>
          <a:ln/>
        </p:spPr>
        <p:txBody>
          <a:bodyPr/>
          <a:lstStyle/>
          <a:p>
            <a:pPr>
              <a:defRPr/>
            </a:pPr>
            <a:endParaRPr lang="en-US"/>
          </a:p>
        </p:txBody>
      </p:sp>
      <p:sp>
        <p:nvSpPr>
          <p:cNvPr id="14339" name="Rectangle 3">
            <a:extLst>
              <a:ext uri="{FF2B5EF4-FFF2-40B4-BE49-F238E27FC236}">
                <a16:creationId xmlns:a16="http://schemas.microsoft.com/office/drawing/2014/main" id="{6420311F-88F9-1C45-BB15-18D01CED6623}"/>
              </a:ext>
            </a:extLst>
          </p:cNvPr>
          <p:cNvSpPr>
            <a:spLocks noGrp="1" noRot="1" noChangeAspect="1" noChangeArrowheads="1" noTextEdit="1"/>
          </p:cNvSpPr>
          <p:nvPr>
            <p:ph type="sldImg"/>
          </p:nvPr>
        </p:nvSpPr>
        <p:spPr>
          <a:xfrm>
            <a:off x="1912938" y="692150"/>
            <a:ext cx="3032125" cy="2273300"/>
          </a:xfrm>
          <a:ln cap="flat"/>
          <a:extLst>
            <a:ext uri="{FAA26D3D-D897-4be2-8F04-BA451C77F1D7}">
              <ma14:placeholderFlag xmlns="" xmlns:ma14="http://schemas.microsoft.com/office/mac/drawingml/2011/main" val="1"/>
            </a:ext>
          </a:extLst>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B3BEE30-BB62-8F41-8CFF-A3509F80886B}"/>
              </a:ext>
            </a:extLst>
          </p:cNvPr>
          <p:cNvSpPr>
            <a:spLocks noGrp="1" noChangeArrowheads="1"/>
          </p:cNvSpPr>
          <p:nvPr>
            <p:ph type="body" idx="1"/>
          </p:nvPr>
        </p:nvSpPr>
        <p:spPr>
          <a:ln/>
        </p:spPr>
        <p:txBody>
          <a:bodyPr/>
          <a:lstStyle/>
          <a:p>
            <a:pPr>
              <a:defRPr/>
            </a:pPr>
            <a:endParaRPr lang="en-US"/>
          </a:p>
        </p:txBody>
      </p:sp>
      <p:sp>
        <p:nvSpPr>
          <p:cNvPr id="16387" name="Rectangle 3">
            <a:extLst>
              <a:ext uri="{FF2B5EF4-FFF2-40B4-BE49-F238E27FC236}">
                <a16:creationId xmlns:a16="http://schemas.microsoft.com/office/drawing/2014/main" id="{594BC48C-1AE3-0047-B19E-1F748BE0CB34}"/>
              </a:ext>
            </a:extLst>
          </p:cNvPr>
          <p:cNvSpPr>
            <a:spLocks noGrp="1" noRot="1" noChangeAspect="1" noChangeArrowheads="1" noTextEdit="1"/>
          </p:cNvSpPr>
          <p:nvPr>
            <p:ph type="sldImg"/>
          </p:nvPr>
        </p:nvSpPr>
        <p:spPr>
          <a:xfrm>
            <a:off x="1912938" y="692150"/>
            <a:ext cx="3032125" cy="2273300"/>
          </a:xfrm>
          <a:ln cap="flat"/>
          <a:extLst>
            <a:ext uri="{FAA26D3D-D897-4be2-8F04-BA451C77F1D7}">
              <ma14:placeholderFlag xmlns="" xmlns:ma14="http://schemas.microsoft.com/office/mac/drawingml/2011/main" val="1"/>
            </a:ext>
          </a:extLst>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25FC40-659B-D142-AA39-EADBF7389CAE}"/>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389FF87-5820-2849-A1CF-C369B8AE12ED}" type="slidenum">
              <a:rPr lang="en-US" altLang="en-US" sz="1200"/>
              <a:pPr eaLnBrk="1" hangingPunct="1"/>
              <a:t>28</a:t>
            </a:fld>
            <a:endParaRPr lang="en-US" altLang="en-US" sz="1200"/>
          </a:p>
        </p:txBody>
      </p:sp>
      <p:sp>
        <p:nvSpPr>
          <p:cNvPr id="121858" name="Rectangle 2">
            <a:extLst>
              <a:ext uri="{FF2B5EF4-FFF2-40B4-BE49-F238E27FC236}">
                <a16:creationId xmlns:a16="http://schemas.microsoft.com/office/drawing/2014/main" id="{939CCDAB-EBC9-E140-8DDA-D137A6C9F482}"/>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1859" name="Rectangle 3">
            <a:extLst>
              <a:ext uri="{FF2B5EF4-FFF2-40B4-BE49-F238E27FC236}">
                <a16:creationId xmlns:a16="http://schemas.microsoft.com/office/drawing/2014/main" id="{FC0C9696-FE6C-0E41-952D-448F380F52AC}"/>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CD5100-143C-EF48-B773-791F3C881554}"/>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899369A-9CA3-1142-A86B-139D5B7687B9}" type="slidenum">
              <a:rPr lang="en-US" altLang="en-US" sz="1200"/>
              <a:pPr eaLnBrk="1" hangingPunct="1"/>
              <a:t>29</a:t>
            </a:fld>
            <a:endParaRPr lang="en-US" altLang="en-US" sz="1200"/>
          </a:p>
        </p:txBody>
      </p:sp>
      <p:sp>
        <p:nvSpPr>
          <p:cNvPr id="20482" name="Rectangle 2">
            <a:extLst>
              <a:ext uri="{FF2B5EF4-FFF2-40B4-BE49-F238E27FC236}">
                <a16:creationId xmlns:a16="http://schemas.microsoft.com/office/drawing/2014/main" id="{A2D2907E-1258-7541-B9F3-A5106F94B458}"/>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0483" name="Rectangle 3">
            <a:extLst>
              <a:ext uri="{FF2B5EF4-FFF2-40B4-BE49-F238E27FC236}">
                <a16:creationId xmlns:a16="http://schemas.microsoft.com/office/drawing/2014/main" id="{6FC79908-E018-5D4A-A657-6333F4DEF431}"/>
              </a:ext>
            </a:extLst>
          </p:cNvPr>
          <p:cNvSpPr>
            <a:spLocks noGrp="1" noChangeArrowheads="1"/>
          </p:cNvSpPr>
          <p:nvPr>
            <p:ph type="body" idx="1"/>
          </p:nvPr>
        </p:nvSpPr>
        <p:spPr/>
        <p:txBody>
          <a:bodyPr/>
          <a:lstStyle/>
          <a:p>
            <a:pPr marL="228600" indent="-228600"/>
            <a:r>
              <a:rPr lang="en-GB" altLang="zh-CN">
                <a:latin typeface="Arial" panose="020B0604020202020204" pitchFamily="34" charset="0"/>
                <a:ea typeface="宋体" panose="02010600030101010101" pitchFamily="2" charset="-122"/>
              </a:rPr>
              <a:t>assesses whether </a:t>
            </a:r>
            <a:r>
              <a:rPr lang="en-GB" altLang="zh-CN" b="1">
                <a:latin typeface="Arial" panose="020B0604020202020204" pitchFamily="34" charset="0"/>
                <a:ea typeface="宋体" panose="02010600030101010101" pitchFamily="2" charset="-122"/>
              </a:rPr>
              <a:t>the means of two samples</a:t>
            </a:r>
            <a:r>
              <a:rPr lang="en-GB" altLang="zh-CN">
                <a:latin typeface="Arial" panose="020B0604020202020204" pitchFamily="34" charset="0"/>
                <a:ea typeface="宋体" panose="02010600030101010101" pitchFamily="2" charset="-122"/>
              </a:rPr>
              <a:t> are </a:t>
            </a:r>
            <a:r>
              <a:rPr lang="en-GB" altLang="zh-CN" b="1" i="1">
                <a:latin typeface="Arial" panose="020B0604020202020204" pitchFamily="34" charset="0"/>
                <a:ea typeface="宋体" panose="02010600030101010101" pitchFamily="2" charset="-122"/>
              </a:rPr>
              <a:t>statistically</a:t>
            </a:r>
            <a:r>
              <a:rPr lang="en-GB" altLang="zh-CN" b="1">
                <a:latin typeface="Arial" panose="020B0604020202020204" pitchFamily="34" charset="0"/>
                <a:ea typeface="宋体" panose="02010600030101010101" pitchFamily="2" charset="-122"/>
              </a:rPr>
              <a:t> different</a:t>
            </a:r>
            <a:r>
              <a:rPr lang="en-GB" altLang="zh-CN">
                <a:latin typeface="Arial" panose="020B0604020202020204" pitchFamily="34" charset="0"/>
                <a:ea typeface="宋体" panose="02010600030101010101" pitchFamily="2" charset="-122"/>
              </a:rPr>
              <a:t> from each other. This analysis is appropriate whenever you want to compare the means of two samples/ conditions</a:t>
            </a:r>
          </a:p>
          <a:p>
            <a:pPr marL="228600" indent="-228600"/>
            <a:endParaRPr lang="en-GB" altLang="zh-CN">
              <a:latin typeface="Arial" panose="020B0604020202020204" pitchFamily="34" charset="0"/>
              <a:ea typeface="宋体" panose="02010600030101010101" pitchFamily="2" charset="-122"/>
            </a:endParaRPr>
          </a:p>
          <a:p>
            <a:pPr marL="228600" indent="-228600"/>
            <a:r>
              <a:rPr lang="en-GB" altLang="zh-CN" b="1">
                <a:latin typeface="Arial" panose="020B0604020202020204" pitchFamily="34" charset="0"/>
                <a:ea typeface="宋体" panose="02010600030101010101" pitchFamily="2" charset="-122"/>
              </a:rPr>
              <a:t>mean</a:t>
            </a:r>
            <a:endParaRPr lang="en-US" altLang="zh-CN">
              <a:latin typeface="Arial" panose="020B0604020202020204" pitchFamily="34" charset="0"/>
              <a:ea typeface="宋体" panose="02010600030101010101" pitchFamily="2" charset="-122"/>
            </a:endParaRPr>
          </a:p>
          <a:p>
            <a:pPr marL="228600" indent="-228600"/>
            <a:r>
              <a:rPr lang="en-GB" altLang="zh-CN">
                <a:latin typeface="Arial" panose="020B0604020202020204" pitchFamily="34" charset="0"/>
                <a:ea typeface="宋体" panose="02010600030101010101" pitchFamily="2" charset="-122"/>
              </a:rPr>
              <a:t>arithmetic average</a:t>
            </a:r>
          </a:p>
          <a:p>
            <a:pPr marL="228600" indent="-228600"/>
            <a:r>
              <a:rPr lang="en-GB" altLang="zh-CN">
                <a:latin typeface="Arial" panose="020B0604020202020204" pitchFamily="34" charset="0"/>
                <a:ea typeface="宋体" panose="02010600030101010101" pitchFamily="2" charset="-122"/>
              </a:rPr>
              <a:t>a hypothetical value that can be calculated for a data set; it doesn’t have to be a value that is actually observed in the data set</a:t>
            </a:r>
          </a:p>
          <a:p>
            <a:pPr marL="228600" indent="-228600"/>
            <a:r>
              <a:rPr lang="en-GB" altLang="zh-CN">
                <a:latin typeface="Arial" panose="020B0604020202020204" pitchFamily="34" charset="0"/>
                <a:ea typeface="宋体" panose="02010600030101010101" pitchFamily="2" charset="-122"/>
              </a:rPr>
              <a:t>calculated by adding up all scores and dividing them by number of scores</a:t>
            </a:r>
            <a:r>
              <a:rPr lang="en-US" altLang="zh-CN">
                <a:latin typeface="Arial" panose="020B0604020202020204" pitchFamily="34" charset="0"/>
                <a:ea typeface="宋体" panose="02010600030101010101" pitchFamily="2" charset="-122"/>
              </a:rPr>
              <a:t> </a:t>
            </a:r>
          </a:p>
          <a:p>
            <a:pPr marL="228600" indent="-228600"/>
            <a:endParaRPr lang="en-GB" altLang="zh-CN">
              <a:latin typeface="Arial" panose="020B0604020202020204" pitchFamily="34" charset="0"/>
              <a:ea typeface="宋体" panose="02010600030101010101" pitchFamily="2" charset="-122"/>
            </a:endParaRPr>
          </a:p>
          <a:p>
            <a:pPr marL="228600" indent="-228600"/>
            <a:endParaRPr lang="en-GB" altLang="zh-CN" b="1">
              <a:latin typeface="Arial" panose="020B0604020202020204" pitchFamily="34" charset="0"/>
              <a:ea typeface="宋体" panose="02010600030101010101" pitchFamily="2" charset="-122"/>
            </a:endParaRPr>
          </a:p>
          <a:p>
            <a:pPr marL="228600" indent="-228600"/>
            <a:r>
              <a:rPr lang="en-GB" altLang="zh-CN" b="1">
                <a:latin typeface="Arial" panose="020B0604020202020204" pitchFamily="34" charset="0"/>
                <a:ea typeface="宋体" panose="02010600030101010101" pitchFamily="2" charset="-122"/>
              </a:rPr>
              <a:t>assumptions of a t-test:</a:t>
            </a:r>
            <a:endParaRPr lang="en-GB" altLang="zh-CN">
              <a:latin typeface="Arial" panose="020B0604020202020204" pitchFamily="34" charset="0"/>
              <a:ea typeface="宋体" panose="02010600030101010101" pitchFamily="2" charset="-122"/>
            </a:endParaRPr>
          </a:p>
          <a:p>
            <a:pPr marL="685800" lvl="1" indent="-228600"/>
            <a:r>
              <a:rPr lang="en-GB" altLang="zh-CN">
                <a:latin typeface="Arial" panose="020B0604020202020204" pitchFamily="34" charset="0"/>
                <a:ea typeface="宋体" panose="02010600030101010101" pitchFamily="2" charset="-122"/>
              </a:rPr>
              <a:t>from a parametric population</a:t>
            </a:r>
          </a:p>
          <a:p>
            <a:pPr marL="685800" lvl="1" indent="-228600"/>
            <a:r>
              <a:rPr lang="en-GB" altLang="zh-CN">
                <a:latin typeface="Arial" panose="020B0604020202020204" pitchFamily="34" charset="0"/>
                <a:ea typeface="宋体" panose="02010600030101010101" pitchFamily="2" charset="-122"/>
              </a:rPr>
              <a:t>not (seriously) skewed</a:t>
            </a:r>
          </a:p>
          <a:p>
            <a:pPr marL="685800" lvl="1" indent="-228600"/>
            <a:r>
              <a:rPr lang="en-GB" altLang="zh-CN">
                <a:latin typeface="Arial" panose="020B0604020202020204" pitchFamily="34" charset="0"/>
                <a:ea typeface="宋体" panose="02010600030101010101" pitchFamily="2" charset="-122"/>
              </a:rPr>
              <a:t>no outliers</a:t>
            </a:r>
          </a:p>
          <a:p>
            <a:pPr marL="685800" lvl="1" indent="-228600"/>
            <a:r>
              <a:rPr lang="en-GB" altLang="zh-CN">
                <a:latin typeface="Arial" panose="020B0604020202020204" pitchFamily="34" charset="0"/>
                <a:ea typeface="宋体" panose="02010600030101010101" pitchFamily="2" charset="-122"/>
              </a:rPr>
              <a:t>independent samples</a:t>
            </a:r>
          </a:p>
          <a:p>
            <a:pPr marL="685800" lvl="1" indent="-228600"/>
            <a:endParaRPr lang="en-GB" altLang="zh-CN">
              <a:latin typeface="Arial" panose="020B0604020202020204" pitchFamily="34" charset="0"/>
              <a:ea typeface="宋体" panose="02010600030101010101" pitchFamily="2" charset="-122"/>
            </a:endParaRPr>
          </a:p>
          <a:p>
            <a:pPr marL="685800" lvl="1" indent="-228600"/>
            <a:endParaRPr lang="en-GB"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7B5BB6D-0890-6E40-ACAB-0C9E64CDBA15}"/>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C6FDC9C-F87C-0849-8145-06DA8446BD30}" type="slidenum">
              <a:rPr lang="en-US" altLang="en-US" sz="1200"/>
              <a:pPr eaLnBrk="1" hangingPunct="1"/>
              <a:t>30</a:t>
            </a:fld>
            <a:endParaRPr lang="en-US" altLang="en-US" sz="1200"/>
          </a:p>
        </p:txBody>
      </p:sp>
      <p:sp>
        <p:nvSpPr>
          <p:cNvPr id="40962" name="Rectangle 2">
            <a:extLst>
              <a:ext uri="{FF2B5EF4-FFF2-40B4-BE49-F238E27FC236}">
                <a16:creationId xmlns:a16="http://schemas.microsoft.com/office/drawing/2014/main" id="{4619CCE2-2204-2742-AB32-459EB27CC99E}"/>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963" name="Rectangle 3">
            <a:extLst>
              <a:ext uri="{FF2B5EF4-FFF2-40B4-BE49-F238E27FC236}">
                <a16:creationId xmlns:a16="http://schemas.microsoft.com/office/drawing/2014/main" id="{F418F206-675E-2A4F-9B38-8C0BEF45A368}"/>
              </a:ext>
            </a:extLst>
          </p:cNvPr>
          <p:cNvSpPr>
            <a:spLocks noGrp="1" noChangeArrowheads="1"/>
          </p:cNvSpPr>
          <p:nvPr>
            <p:ph type="body" idx="1"/>
          </p:nvPr>
        </p:nvSpPr>
        <p:spPr/>
        <p:txBody>
          <a:bodyPr/>
          <a:lstStyle/>
          <a:p>
            <a:pPr>
              <a:defRPr/>
            </a:pPr>
            <a:r>
              <a:rPr lang="en-GB"/>
              <a:t>t-value+ an end product of a calculation</a:t>
            </a:r>
          </a:p>
          <a:p>
            <a:pPr>
              <a:defRPr/>
            </a:pPr>
            <a:r>
              <a:rPr lang="en-GB"/>
              <a:t>df = degrees of freedom (the number of individual scores that can vary without changing the sample mean)</a:t>
            </a:r>
          </a:p>
          <a:p>
            <a:pPr>
              <a:defRPr/>
            </a:pPr>
            <a:endParaRPr lang="en-GB" altLang="zh-CN" b="1">
              <a:ea typeface="宋体" charset="0"/>
              <a:cs typeface="宋体" charset="0"/>
            </a:endParaRPr>
          </a:p>
          <a:p>
            <a:pPr>
              <a:defRPr/>
            </a:pPr>
            <a:r>
              <a:rPr lang="en-GB" altLang="zh-CN" b="1">
                <a:ea typeface="宋体" charset="0"/>
                <a:cs typeface="宋体" charset="0"/>
              </a:rPr>
              <a:t>Standard error</a:t>
            </a:r>
            <a:endParaRPr lang="en-US" altLang="zh-CN">
              <a:ea typeface="宋体" charset="0"/>
              <a:cs typeface="宋体" charset="0"/>
            </a:endParaRPr>
          </a:p>
          <a:p>
            <a:pPr>
              <a:defRPr/>
            </a:pPr>
            <a:r>
              <a:rPr lang="en-GB" altLang="zh-CN">
                <a:ea typeface="宋体" charset="0"/>
                <a:cs typeface="宋体" charset="0"/>
              </a:rPr>
              <a:t>Is the </a:t>
            </a:r>
            <a:r>
              <a:rPr lang="en-GB" altLang="zh-CN" b="1">
                <a:ea typeface="宋体" charset="0"/>
                <a:cs typeface="宋体" charset="0"/>
              </a:rPr>
              <a:t>standard deviation of sample means</a:t>
            </a:r>
            <a:endParaRPr lang="en-GB" altLang="zh-CN">
              <a:ea typeface="宋体" charset="0"/>
              <a:cs typeface="宋体" charset="0"/>
            </a:endParaRPr>
          </a:p>
          <a:p>
            <a:pPr>
              <a:defRPr/>
            </a:pPr>
            <a:r>
              <a:rPr lang="en-GB" altLang="zh-CN">
                <a:ea typeface="宋体" charset="0"/>
                <a:cs typeface="宋体" charset="0"/>
              </a:rPr>
              <a:t>It is a measure of </a:t>
            </a:r>
            <a:r>
              <a:rPr lang="en-GB" altLang="zh-CN" b="1">
                <a:ea typeface="宋体" charset="0"/>
                <a:cs typeface="宋体" charset="0"/>
              </a:rPr>
              <a:t>how representative a sample is likely to be of the population</a:t>
            </a:r>
            <a:endParaRPr lang="en-US" altLang="zh-CN">
              <a:ea typeface="宋体" charset="0"/>
              <a:cs typeface="宋体" charset="0"/>
            </a:endParaRPr>
          </a:p>
          <a:p>
            <a:pPr lvl="1">
              <a:defRPr/>
            </a:pPr>
            <a:r>
              <a:rPr lang="en-GB" altLang="zh-CN">
                <a:ea typeface="宋体" charset="0"/>
                <a:cs typeface="宋体" charset="0"/>
              </a:rPr>
              <a:t>Large SE (relative to the sample mean): lots of variability between means of different samples </a:t>
            </a:r>
            <a:r>
              <a:rPr lang="en-GB" altLang="zh-CN">
                <a:ea typeface="宋体" charset="0"/>
                <a:cs typeface="宋体" charset="0"/>
                <a:sym typeface="Wingdings" charset="0"/>
              </a:rPr>
              <a:t></a:t>
            </a:r>
            <a:r>
              <a:rPr lang="en-GB" altLang="zh-CN">
                <a:ea typeface="宋体" charset="0"/>
                <a:cs typeface="宋体" charset="0"/>
              </a:rPr>
              <a:t> used sample may not be representative of a population</a:t>
            </a:r>
          </a:p>
          <a:p>
            <a:pPr lvl="1">
              <a:defRPr/>
            </a:pPr>
            <a:r>
              <a:rPr lang="en-GB" altLang="zh-CN">
                <a:ea typeface="宋体" charset="0"/>
                <a:cs typeface="宋体" charset="0"/>
              </a:rPr>
              <a:t>Small SE: most sample means are similar to the population mean </a:t>
            </a:r>
            <a:r>
              <a:rPr lang="en-GB" altLang="zh-CN">
                <a:ea typeface="宋体" charset="0"/>
                <a:cs typeface="宋体" charset="0"/>
                <a:sym typeface="Wingdings" charset="0"/>
              </a:rPr>
              <a:t></a:t>
            </a:r>
            <a:r>
              <a:rPr lang="en-GB" altLang="zh-CN">
                <a:ea typeface="宋体" charset="0"/>
                <a:cs typeface="宋体" charset="0"/>
              </a:rPr>
              <a:t> sample is likely to be an accurate reflection of the population</a:t>
            </a:r>
            <a:endParaRPr lang="en-US" altLang="zh-CN">
              <a:ea typeface="宋体" charset="0"/>
              <a:cs typeface="宋体" charset="0"/>
            </a:endParaRPr>
          </a:p>
          <a:p>
            <a:pPr>
              <a:defRPr/>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6F7B7F2-806E-A545-B060-F33DC9784F4A}"/>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8DBAC2F-E5EF-7D4C-9C2E-A7217C1F4096}" type="slidenum">
              <a:rPr lang="en-US" altLang="en-US" sz="1200"/>
              <a:pPr eaLnBrk="1" hangingPunct="1"/>
              <a:t>31</a:t>
            </a:fld>
            <a:endParaRPr lang="en-US" altLang="en-US" sz="1200"/>
          </a:p>
        </p:txBody>
      </p:sp>
      <p:sp>
        <p:nvSpPr>
          <p:cNvPr id="38914" name="Rectangle 2">
            <a:extLst>
              <a:ext uri="{FF2B5EF4-FFF2-40B4-BE49-F238E27FC236}">
                <a16:creationId xmlns:a16="http://schemas.microsoft.com/office/drawing/2014/main" id="{81AB0278-63C6-E144-BAD0-389040C5CB29}"/>
              </a:ext>
            </a:extLst>
          </p:cNvPr>
          <p:cNvSpPr>
            <a:spLocks noGrp="1" noRot="1" noChangeAspect="1" noChangeArrowheads="1" noTextEdit="1"/>
          </p:cNvSpPr>
          <p:nvPr>
            <p:ph type="sldImg"/>
          </p:nvPr>
        </p:nvSpPr>
        <p:spPr>
          <a:xfrm>
            <a:off x="1296988" y="800100"/>
            <a:ext cx="4264025" cy="3198813"/>
          </a:xfrm>
          <a:ln/>
          <a:extLst>
            <a:ext uri="{FAA26D3D-D897-4be2-8F04-BA451C77F1D7}">
              <ma14:placeholderFlag xmlns="" xmlns:ma14="http://schemas.microsoft.com/office/mac/drawingml/2011/main" val="1"/>
            </a:ext>
          </a:extLst>
        </p:spPr>
      </p:sp>
      <p:sp>
        <p:nvSpPr>
          <p:cNvPr id="38915" name="Rectangle 3">
            <a:extLst>
              <a:ext uri="{FF2B5EF4-FFF2-40B4-BE49-F238E27FC236}">
                <a16:creationId xmlns:a16="http://schemas.microsoft.com/office/drawing/2014/main" id="{6F722FF8-5D4B-4445-A798-E322CBD6794A}"/>
              </a:ext>
            </a:extLst>
          </p:cNvPr>
          <p:cNvSpPr>
            <a:spLocks noGrp="1" noChangeArrowheads="1"/>
          </p:cNvSpPr>
          <p:nvPr>
            <p:ph type="body" idx="1"/>
          </p:nvPr>
        </p:nvSpPr>
        <p:spPr>
          <a:xfrm>
            <a:off x="914400" y="4344988"/>
            <a:ext cx="5029200" cy="3852862"/>
          </a:xfrm>
        </p:spPr>
        <p:txBody>
          <a:bodyPr/>
          <a:lstStyle/>
          <a:p>
            <a:r>
              <a:rPr lang="en-GB" altLang="en-US">
                <a:latin typeface="Arial" panose="020B0604020202020204" pitchFamily="34" charset="0"/>
                <a:ea typeface="ＭＳ Ｐゴシック" panose="020B0600070205080204" pitchFamily="34" charset="-128"/>
              </a:rPr>
              <a:t>I admit I stole this from last year’s presentation: you may read this at your own leisure </a:t>
            </a:r>
            <a:r>
              <a:rPr lang="en-GB" altLang="en-US">
                <a:latin typeface="Arial" panose="020B0604020202020204" pitchFamily="34" charset="0"/>
                <a:ea typeface="ＭＳ Ｐゴシック" panose="020B0600070205080204" pitchFamily="34" charset="-128"/>
                <a:sym typeface="Wingdings" pitchFamily="2" charset="2"/>
              </a:rPr>
              <a:t></a:t>
            </a:r>
            <a:endParaRPr lang="en-GB" altLang="en-US">
              <a:latin typeface="Arial" panose="020B0604020202020204" pitchFamily="34" charset="0"/>
              <a:ea typeface="ＭＳ Ｐゴシック" panose="020B0600070205080204" pitchFamily="34" charset="-128"/>
            </a:endParaRPr>
          </a:p>
          <a:p>
            <a:endParaRPr lang="en-GB" altLang="en-US">
              <a:latin typeface="Arial" panose="020B0604020202020204" pitchFamily="34" charset="0"/>
              <a:ea typeface="ＭＳ Ｐゴシック" panose="020B0600070205080204" pitchFamily="34" charset="-128"/>
            </a:endParaRPr>
          </a:p>
          <a:p>
            <a:endParaRPr lang="en-GB" altLang="en-US">
              <a:latin typeface="Arial" panose="020B0604020202020204" pitchFamily="34" charset="0"/>
              <a:ea typeface="ＭＳ Ｐゴシック" panose="020B0600070205080204" pitchFamily="34" charset="-128"/>
            </a:endParaRPr>
          </a:p>
          <a:p>
            <a:r>
              <a:rPr lang="en-GB" altLang="en-US">
                <a:latin typeface="Arial" panose="020B0604020202020204" pitchFamily="34" charset="0"/>
                <a:ea typeface="ＭＳ Ｐゴシック" panose="020B0600070205080204" pitchFamily="34" charset="-128"/>
              </a:rPr>
              <a:t>To calculate the t score, </a:t>
            </a:r>
          </a:p>
          <a:p>
            <a:r>
              <a:rPr lang="en-GB" altLang="en-US">
                <a:latin typeface="Arial" panose="020B0604020202020204" pitchFamily="34" charset="0"/>
                <a:ea typeface="ＭＳ Ｐゴシック" panose="020B0600070205080204" pitchFamily="34" charset="-128"/>
              </a:rPr>
              <a:t>Take mean from condition 1 (x bar)</a:t>
            </a:r>
          </a:p>
          <a:p>
            <a:r>
              <a:rPr lang="en-GB" altLang="en-US">
                <a:latin typeface="Arial" panose="020B0604020202020204" pitchFamily="34" charset="0"/>
                <a:ea typeface="ＭＳ Ｐゴシック" panose="020B0600070205080204" pitchFamily="34" charset="-128"/>
              </a:rPr>
              <a:t>Then the mean from condition 2</a:t>
            </a:r>
          </a:p>
          <a:p>
            <a:r>
              <a:rPr lang="en-GB" altLang="en-US">
                <a:latin typeface="Arial" panose="020B0604020202020204" pitchFamily="34" charset="0"/>
                <a:ea typeface="ＭＳ Ｐゴシック" panose="020B0600070205080204" pitchFamily="34" charset="-128"/>
              </a:rPr>
              <a:t>Find the difference between these two</a:t>
            </a:r>
          </a:p>
          <a:p>
            <a:r>
              <a:rPr lang="en-GB" altLang="en-US">
                <a:latin typeface="Arial" panose="020B0604020202020204" pitchFamily="34" charset="0"/>
                <a:ea typeface="ＭＳ Ｐゴシック" panose="020B0600070205080204" pitchFamily="34" charset="-128"/>
              </a:rPr>
              <a:t>And divide this by their shared standard error </a:t>
            </a:r>
          </a:p>
          <a:p>
            <a:r>
              <a:rPr lang="en-GB" altLang="en-US">
                <a:latin typeface="Arial" panose="020B0604020202020204" pitchFamily="34" charset="0"/>
                <a:ea typeface="ＭＳ Ｐゴシック" panose="020B0600070205080204" pitchFamily="34" charset="-128"/>
              </a:rPr>
              <a:t>Calculate this by…</a:t>
            </a:r>
          </a:p>
          <a:p>
            <a:r>
              <a:rPr lang="en-GB" altLang="en-US">
                <a:latin typeface="Arial" panose="020B0604020202020204" pitchFamily="34" charset="0"/>
                <a:ea typeface="ＭＳ Ｐゴシック" panose="020B0600070205080204" pitchFamily="34" charset="-128"/>
              </a:rPr>
              <a:t>Taking the variance for group 1 and dividing it by the sample size for this group</a:t>
            </a:r>
          </a:p>
          <a:p>
            <a:r>
              <a:rPr lang="en-GB" altLang="en-US">
                <a:latin typeface="Arial" panose="020B0604020202020204" pitchFamily="34" charset="0"/>
                <a:ea typeface="ＭＳ Ｐゴシック" panose="020B0600070205080204" pitchFamily="34" charset="-128"/>
              </a:rPr>
              <a:t>Do the same for group 2 and add together.</a:t>
            </a:r>
          </a:p>
          <a:p>
            <a:r>
              <a:rPr lang="en-GB" altLang="en-US">
                <a:latin typeface="Arial" panose="020B0604020202020204" pitchFamily="34" charset="0"/>
                <a:ea typeface="ＭＳ Ｐゴシック" panose="020B0600070205080204" pitchFamily="34" charset="-128"/>
              </a:rPr>
              <a:t>Then finally take the square root of this and put the resulting value back into the original calculation to get your t value.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0BE8C21-9B00-C440-BD37-F506CE56422D}"/>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A134F2D-2ABE-EE46-A0DB-4621AE691DAC}" type="slidenum">
              <a:rPr lang="en-US" altLang="en-US" sz="1200"/>
              <a:pPr eaLnBrk="1" hangingPunct="1"/>
              <a:t>32</a:t>
            </a:fld>
            <a:endParaRPr lang="en-US" altLang="en-US" sz="1200"/>
          </a:p>
        </p:txBody>
      </p:sp>
      <p:sp>
        <p:nvSpPr>
          <p:cNvPr id="46082" name="Rectangle 2">
            <a:extLst>
              <a:ext uri="{FF2B5EF4-FFF2-40B4-BE49-F238E27FC236}">
                <a16:creationId xmlns:a16="http://schemas.microsoft.com/office/drawing/2014/main" id="{6F69B503-9747-9B45-873C-6EE106A5C991}"/>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6083" name="Rectangle 3">
            <a:extLst>
              <a:ext uri="{FF2B5EF4-FFF2-40B4-BE49-F238E27FC236}">
                <a16:creationId xmlns:a16="http://schemas.microsoft.com/office/drawing/2014/main" id="{3ACA6947-E974-A945-9655-451851DF5DE4}"/>
              </a:ext>
            </a:extLst>
          </p:cNvPr>
          <p:cNvSpPr>
            <a:spLocks noGrp="1" noChangeArrowheads="1"/>
          </p:cNvSpPr>
          <p:nvPr>
            <p:ph type="body" idx="1"/>
          </p:nvPr>
        </p:nvSpPr>
        <p:spPr/>
        <p:txBody>
          <a:bodyPr/>
          <a:lstStyle/>
          <a:p>
            <a:pPr>
              <a:lnSpc>
                <a:spcPct val="90000"/>
              </a:lnSpc>
            </a:pPr>
            <a:r>
              <a:rPr lang="en-GB" altLang="zh-CN" b="1">
                <a:latin typeface="Arial" panose="020B0604020202020204" pitchFamily="34" charset="0"/>
                <a:ea typeface="宋体" panose="02010600030101010101" pitchFamily="2" charset="-122"/>
              </a:rPr>
              <a:t>2-tailed tests vs one-tailed tests</a:t>
            </a:r>
            <a:endParaRPr lang="en-GB" altLang="zh-CN">
              <a:latin typeface="Arial" panose="020B0604020202020204" pitchFamily="34" charset="0"/>
              <a:ea typeface="宋体" panose="02010600030101010101" pitchFamily="2" charset="-122"/>
            </a:endParaRPr>
          </a:p>
          <a:p>
            <a:pPr>
              <a:lnSpc>
                <a:spcPct val="90000"/>
              </a:lnSpc>
            </a:pPr>
            <a:endParaRPr lang="en-GB" altLang="zh-CN">
              <a:latin typeface="Arial" panose="020B0604020202020204" pitchFamily="34" charset="0"/>
              <a:ea typeface="宋体" panose="02010600030101010101" pitchFamily="2" charset="-122"/>
            </a:endParaRPr>
          </a:p>
          <a:p>
            <a:pPr>
              <a:lnSpc>
                <a:spcPct val="90000"/>
              </a:lnSpc>
            </a:pPr>
            <a:r>
              <a:rPr lang="en-GB" altLang="zh-CN">
                <a:latin typeface="Arial" panose="020B0604020202020204" pitchFamily="34" charset="0"/>
                <a:ea typeface="宋体" panose="02010600030101010101" pitchFamily="2" charset="-122"/>
              </a:rPr>
              <a:t>If you set alpha-level at 0.05, there is 5% “area” in which a score would fall (outside where it is expected) </a:t>
            </a:r>
          </a:p>
          <a:p>
            <a:pPr>
              <a:lnSpc>
                <a:spcPct val="90000"/>
              </a:lnSpc>
            </a:pPr>
            <a:r>
              <a:rPr lang="en-GB" altLang="zh-CN">
                <a:latin typeface="Arial" panose="020B0604020202020204" pitchFamily="34" charset="0"/>
                <a:ea typeface="宋体" panose="02010600030101010101" pitchFamily="2" charset="-122"/>
              </a:rPr>
              <a:t>2-tailed tests leave room for this area to occur on both extreme ends, ie improvement may be either positive or negative (ie, 2,5% at either end)</a:t>
            </a:r>
          </a:p>
          <a:p>
            <a:pPr>
              <a:lnSpc>
                <a:spcPct val="90000"/>
              </a:lnSpc>
            </a:pPr>
            <a:r>
              <a:rPr lang="en-GB" altLang="zh-CN">
                <a:latin typeface="Arial" panose="020B0604020202020204" pitchFamily="34" charset="0"/>
                <a:ea typeface="宋体" panose="02010600030101010101" pitchFamily="2" charset="-122"/>
              </a:rPr>
              <a:t>One-tailed tests deny this and assume that the 5% can only occur at one extreme end (5%)</a:t>
            </a:r>
          </a:p>
          <a:p>
            <a:pPr>
              <a:lnSpc>
                <a:spcPct val="90000"/>
              </a:lnSpc>
            </a:pPr>
            <a:r>
              <a:rPr lang="en-GB" altLang="zh-CN">
                <a:latin typeface="Arial" panose="020B0604020202020204" pitchFamily="34" charset="0"/>
                <a:ea typeface="宋体" panose="02010600030101010101" pitchFamily="2" charset="-122"/>
              </a:rPr>
              <a:t>Both tails are meaningful in behavioural studies and should be favoured</a:t>
            </a:r>
            <a:r>
              <a:rPr lang="en-US" altLang="zh-CN">
                <a:latin typeface="Arial" panose="020B0604020202020204" pitchFamily="34" charset="0"/>
                <a:ea typeface="宋体" panose="02010600030101010101" pitchFamily="2" charset="-122"/>
              </a:rPr>
              <a:t> </a:t>
            </a:r>
          </a:p>
          <a:p>
            <a:pPr>
              <a:lnSpc>
                <a:spcPct val="90000"/>
              </a:lnSpc>
            </a:pPr>
            <a:endParaRPr lang="en-GB" altLang="zh-CN">
              <a:latin typeface="Arial" panose="020B0604020202020204" pitchFamily="34" charset="0"/>
              <a:ea typeface="ＭＳ Ｐゴシック" panose="020B0600070205080204" pitchFamily="34" charset="-128"/>
            </a:endParaRPr>
          </a:p>
          <a:p>
            <a:pPr>
              <a:lnSpc>
                <a:spcPct val="90000"/>
              </a:lnSpc>
            </a:pPr>
            <a:r>
              <a:rPr lang="en-GB" altLang="en-US" b="1">
                <a:latin typeface="Arial" panose="020B0604020202020204" pitchFamily="34" charset="0"/>
                <a:ea typeface="ＭＳ Ｐゴシック" panose="020B0600070205080204" pitchFamily="34" charset="-128"/>
              </a:rPr>
              <a:t>2 sample t-tests vs 1 sample t-tests</a:t>
            </a:r>
            <a:endParaRPr lang="en-GB" altLang="zh-CN">
              <a:latin typeface="Arial" panose="020B0604020202020204" pitchFamily="34" charset="0"/>
              <a:ea typeface="ＭＳ Ｐゴシック" panose="020B0600070205080204" pitchFamily="34" charset="-128"/>
            </a:endParaRPr>
          </a:p>
          <a:p>
            <a:pPr>
              <a:lnSpc>
                <a:spcPct val="90000"/>
              </a:lnSpc>
            </a:pPr>
            <a:r>
              <a:rPr lang="en-GB" altLang="en-US">
                <a:latin typeface="Arial" panose="020B0604020202020204" pitchFamily="34" charset="0"/>
                <a:ea typeface="ＭＳ Ｐゴシック" panose="020B0600070205080204" pitchFamily="34" charset="-128"/>
              </a:rPr>
              <a:t>2 sample t-tests compare the mean of 2 samples (both means are measured within the experiment) </a:t>
            </a:r>
          </a:p>
          <a:p>
            <a:pPr>
              <a:lnSpc>
                <a:spcPct val="90000"/>
              </a:lnSpc>
            </a:pPr>
            <a:r>
              <a:rPr lang="en-GB" altLang="en-US">
                <a:latin typeface="Arial" panose="020B0604020202020204" pitchFamily="34" charset="0"/>
                <a:ea typeface="ＭＳ Ｐゴシック" panose="020B0600070205080204" pitchFamily="34" charset="-128"/>
              </a:rPr>
              <a:t>1 sample t-tests compare the mean of one sample to a known value, often </a:t>
            </a:r>
            <a:r>
              <a:rPr lang="en-US" altLang="en-US">
                <a:latin typeface="Arial" panose="020B0604020202020204" pitchFamily="34" charset="0"/>
                <a:ea typeface="ＭＳ Ｐゴシック" panose="020B0600070205080204" pitchFamily="34" charset="-128"/>
              </a:rPr>
              <a:t>a (previously known) population mean </a:t>
            </a:r>
          </a:p>
          <a:p>
            <a:pPr>
              <a:lnSpc>
                <a:spcPct val="90000"/>
              </a:lnSpc>
            </a:pPr>
            <a:endParaRPr lang="en-GB" altLang="en-US">
              <a:latin typeface="Arial" panose="020B0604020202020204" pitchFamily="34" charset="0"/>
              <a:ea typeface="ＭＳ Ｐゴシック" panose="020B0600070205080204" pitchFamily="34" charset="-128"/>
            </a:endParaRPr>
          </a:p>
          <a:p>
            <a:pPr>
              <a:lnSpc>
                <a:spcPct val="90000"/>
              </a:lnSpc>
            </a:pPr>
            <a:r>
              <a:rPr lang="en-GB" altLang="en-US">
                <a:latin typeface="Arial" panose="020B0604020202020204" pitchFamily="34" charset="0"/>
                <a:ea typeface="ＭＳ Ｐゴシック" panose="020B0600070205080204" pitchFamily="34" charset="-128"/>
              </a:rPr>
              <a:t>In fMRI: compare either 2 activation means of 2 different groups to each other or see if your one sample reaches a level  of activation that you are expecting given some prior knowledge</a:t>
            </a:r>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5D554B0-8BF5-D94D-AD23-3F92542E96B8}"/>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1033A4F-5E47-1542-A7BB-6145A207BDB5}" type="slidenum">
              <a:rPr lang="en-ZA" altLang="en-US" sz="1200"/>
              <a:pPr eaLnBrk="1" hangingPunct="1"/>
              <a:t>5</a:t>
            </a:fld>
            <a:endParaRPr lang="en-ZA" altLang="en-US" sz="1200"/>
          </a:p>
        </p:txBody>
      </p:sp>
      <p:sp>
        <p:nvSpPr>
          <p:cNvPr id="450562" name="Rectangle 2">
            <a:extLst>
              <a:ext uri="{FF2B5EF4-FFF2-40B4-BE49-F238E27FC236}">
                <a16:creationId xmlns:a16="http://schemas.microsoft.com/office/drawing/2014/main" id="{CAD2ED55-FE89-5E40-AA9A-50593C811F7C}"/>
              </a:ext>
            </a:extLst>
          </p:cNvPr>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450563" name="Rectangle 3">
            <a:extLst>
              <a:ext uri="{FF2B5EF4-FFF2-40B4-BE49-F238E27FC236}">
                <a16:creationId xmlns:a16="http://schemas.microsoft.com/office/drawing/2014/main" id="{CFED14DF-D744-B145-A923-3F9F9CD57F40}"/>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a:latin typeface="Arial" panose="020B0604020202020204" pitchFamily="34" charset="0"/>
                <a:ea typeface="ＭＳ Ｐゴシック" panose="020B0600070205080204" pitchFamily="34" charset="-128"/>
              </a:rPr>
              <a:t>From greek “foundation” - a proposition made as a basis for reasoning without the assumption of its truth</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AA035F8-3E81-9E48-8EA9-FF5DD5724AAA}"/>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7236780-9ABE-1D48-A5BA-B040F01960E2}" type="slidenum">
              <a:rPr lang="en-US" altLang="en-US" sz="1200"/>
              <a:pPr eaLnBrk="1" hangingPunct="1"/>
              <a:t>34</a:t>
            </a:fld>
            <a:endParaRPr lang="en-US" altLang="en-US" sz="1200"/>
          </a:p>
        </p:txBody>
      </p:sp>
      <p:sp>
        <p:nvSpPr>
          <p:cNvPr id="21506" name="Rectangle 2">
            <a:extLst>
              <a:ext uri="{FF2B5EF4-FFF2-40B4-BE49-F238E27FC236}">
                <a16:creationId xmlns:a16="http://schemas.microsoft.com/office/drawing/2014/main" id="{7188539A-EA25-BE49-9E37-F0F8BB6D47B0}"/>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1507" name="Rectangle 3">
            <a:extLst>
              <a:ext uri="{FF2B5EF4-FFF2-40B4-BE49-F238E27FC236}">
                <a16:creationId xmlns:a16="http://schemas.microsoft.com/office/drawing/2014/main" id="{663A0F00-2199-D249-92A4-C6A503A7A8AB}"/>
              </a:ext>
            </a:extLst>
          </p:cNvPr>
          <p:cNvSpPr>
            <a:spLocks noGrp="1" noChangeArrowheads="1"/>
          </p:cNvSpPr>
          <p:nvPr>
            <p:ph type="body" idx="1"/>
          </p:nvPr>
        </p:nvSpPr>
        <p:spPr/>
        <p:txBody>
          <a:bodyPr/>
          <a:lstStyle/>
          <a:p>
            <a:pPr>
              <a:defRPr/>
            </a:pPr>
            <a:endParaRPr lang="en-GB" altLang="zh-CN" b="1">
              <a:ea typeface="宋体" charset="0"/>
              <a:cs typeface="宋体" charset="0"/>
            </a:endParaRPr>
          </a:p>
          <a:p>
            <a:pPr>
              <a:defRPr/>
            </a:pPr>
            <a:r>
              <a:rPr lang="en-GB" altLang="zh-CN">
                <a:ea typeface="宋体" charset="0"/>
                <a:cs typeface="宋体" charset="0"/>
              </a:rPr>
              <a:t>There are lots of different types of t-tests, which need to be used depending on the type of data you have</a:t>
            </a:r>
          </a:p>
          <a:p>
            <a:pPr>
              <a:defRPr/>
            </a:pPr>
            <a:endParaRPr lang="en-GB" altLang="zh-CN"/>
          </a:p>
          <a:p>
            <a:pPr>
              <a:defRPr/>
            </a:pPr>
            <a:r>
              <a:rPr lang="en-GB" altLang="zh-CN"/>
              <a:t>(equal) interval measures</a:t>
            </a:r>
          </a:p>
          <a:p>
            <a:pPr lvl="1">
              <a:defRPr/>
            </a:pPr>
            <a:r>
              <a:rPr lang="en-GB" altLang="zh-CN"/>
              <a:t>Scales in which the difference between consecutive measuring points on the scale is of equal value throughout</a:t>
            </a:r>
          </a:p>
          <a:p>
            <a:pPr lvl="1">
              <a:defRPr/>
            </a:pPr>
            <a:r>
              <a:rPr lang="en-GB" altLang="zh-CN"/>
              <a:t>No arbitrary zero, ie positive and negative measures, eg temperature</a:t>
            </a:r>
          </a:p>
          <a:p>
            <a:pPr>
              <a:defRPr/>
            </a:pPr>
            <a:endParaRPr lang="en-GB" altLang="zh-CN"/>
          </a:p>
          <a:p>
            <a:pPr>
              <a:defRPr/>
            </a:pPr>
            <a:r>
              <a:rPr lang="en-GB" altLang="zh-CN"/>
              <a:t>Ordinal measures</a:t>
            </a:r>
          </a:p>
          <a:p>
            <a:pPr lvl="1">
              <a:defRPr/>
            </a:pPr>
            <a:r>
              <a:rPr lang="en-GB" altLang="zh-CN"/>
              <a:t>Scales on which the items can be ranked in order</a:t>
            </a:r>
          </a:p>
          <a:p>
            <a:pPr lvl="1">
              <a:defRPr/>
            </a:pPr>
            <a:r>
              <a:rPr lang="en-GB" altLang="zh-CN"/>
              <a:t>There is an order of magnitude but intervals may vary, ie one item on the scale is more or less than another but it is not clear by how much as this cannot be measured</a:t>
            </a:r>
          </a:p>
          <a:p>
            <a:pPr lvl="1">
              <a:defRPr/>
            </a:pPr>
            <a:r>
              <a:rPr lang="en-GB" altLang="zh-CN"/>
              <a:t>Often statements/ feelings are attached to numbers which can then be used for rating; in fact, this data can only be ranked (from highest to lowest) , ie what score had the highest turn-out </a:t>
            </a:r>
          </a:p>
          <a:p>
            <a:pPr lvl="2">
              <a:defRPr/>
            </a:pPr>
            <a:r>
              <a:rPr lang="en-GB" altLang="zh-CN"/>
              <a:t>1= very good, 2= good, 3= neutral, 4= bad, 5= very bad</a:t>
            </a:r>
            <a:endParaRPr lang="en-GB" altLang="zh-CN">
              <a:ea typeface="宋体" charset="0"/>
              <a:cs typeface="宋体" charset="0"/>
            </a:endParaRPr>
          </a:p>
          <a:p>
            <a:pPr>
              <a:defRPr/>
            </a:pPr>
            <a:endParaRPr lang="en-GB" altLang="zh-CN">
              <a:ea typeface="宋体" charset="0"/>
              <a:cs typeface="宋体" charset="0"/>
            </a:endParaRPr>
          </a:p>
          <a:p>
            <a:pPr>
              <a:defRPr/>
            </a:pPr>
            <a:r>
              <a:rPr lang="en-GB" altLang="zh-CN"/>
              <a:t>Different measurements have a direct influence on the way analysis is conducted because some of them are more amenable to mathematical operations than others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43A1AFE5-E6AB-BB4A-9ED8-5B31F3F8901B}"/>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313E861C-19E6-3544-A62D-BB32A0985064}"/>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60420" name="Slide Number Placeholder 3">
            <a:extLst>
              <a:ext uri="{FF2B5EF4-FFF2-40B4-BE49-F238E27FC236}">
                <a16:creationId xmlns:a16="http://schemas.microsoft.com/office/drawing/2014/main" id="{9FCB6883-B707-C249-A57C-35E82D23FF11}"/>
              </a:ext>
            </a:extLst>
          </p:cNvPr>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8C2909A-C94A-FF44-80F5-05BA6491F509}" type="slidenum">
              <a:rPr lang="en-US" altLang="en-US" sz="1200">
                <a:latin typeface="Times New Roman" panose="02020603050405020304" pitchFamily="18" charset="0"/>
              </a:rPr>
              <a:pPr/>
              <a:t>35</a:t>
            </a:fld>
            <a:endParaRPr lang="en-US" altLang="en-US" sz="120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A1F17EB8-DF44-4D40-8FCF-7B148843CE4D}"/>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62B9159E-666F-734B-89B4-D0E80173C801}"/>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61444" name="Slide Number Placeholder 3">
            <a:extLst>
              <a:ext uri="{FF2B5EF4-FFF2-40B4-BE49-F238E27FC236}">
                <a16:creationId xmlns:a16="http://schemas.microsoft.com/office/drawing/2014/main" id="{10B53FA2-910C-3A4C-9E3D-A83C8033F9D8}"/>
              </a:ext>
            </a:extLst>
          </p:cNvPr>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A808165-021F-FB42-AD82-72FFA0675636}" type="slidenum">
              <a:rPr lang="en-US" altLang="en-US" sz="1200">
                <a:latin typeface="Times New Roman" panose="02020603050405020304" pitchFamily="18" charset="0"/>
              </a:rPr>
              <a:pPr/>
              <a:t>36</a:t>
            </a:fld>
            <a:endParaRPr lang="en-US" altLang="en-US" sz="120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0D0F0D0-F5FA-B140-9D6C-F71C3FFDC7E9}"/>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E1C1919-95D8-4F42-A708-3981140FD68B}" type="slidenum">
              <a:rPr lang="en-US" altLang="en-US" sz="1200"/>
              <a:pPr eaLnBrk="1" hangingPunct="1"/>
              <a:t>43</a:t>
            </a:fld>
            <a:endParaRPr lang="en-US" altLang="en-US" sz="1200"/>
          </a:p>
        </p:txBody>
      </p:sp>
      <p:sp>
        <p:nvSpPr>
          <p:cNvPr id="52226" name="Rectangle 2">
            <a:extLst>
              <a:ext uri="{FF2B5EF4-FFF2-40B4-BE49-F238E27FC236}">
                <a16:creationId xmlns:a16="http://schemas.microsoft.com/office/drawing/2014/main" id="{C9D8510D-1C09-9040-89DA-09D41B574AAF}"/>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2227" name="Rectangle 3">
            <a:extLst>
              <a:ext uri="{FF2B5EF4-FFF2-40B4-BE49-F238E27FC236}">
                <a16:creationId xmlns:a16="http://schemas.microsoft.com/office/drawing/2014/main" id="{B8009E92-FE1B-4444-9721-7A85168D2178}"/>
              </a:ext>
            </a:extLst>
          </p:cNvPr>
          <p:cNvSpPr>
            <a:spLocks noGrp="1" noChangeArrowheads="1"/>
          </p:cNvSpPr>
          <p:nvPr>
            <p:ph type="body" idx="1"/>
          </p:nvPr>
        </p:nvSpPr>
        <p:spPr/>
        <p:txBody>
          <a:bodyPr/>
          <a:lstStyle/>
          <a:p>
            <a:r>
              <a:rPr lang="en-US" altLang="en-US">
                <a:latin typeface="Arial" panose="020B0604020202020204" pitchFamily="34" charset="0"/>
                <a:ea typeface="ＭＳ Ｐゴシック" panose="020B0600070205080204" pitchFamily="34" charset="-128"/>
              </a:rPr>
              <a:t>In an experiment with more than 2 samples or more than 2 tasks (or 2 samples and 2 tasks), one could do lots of t-tests and compare all the different groups with each other this way but actually you increase the possibility of falsely rejecting the null-hypothesis tremendously (this is referred to as familywise/ experimentwise error rate). It is much better to use ANOVA.</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3" name="Text Box 1">
            <a:extLst>
              <a:ext uri="{FF2B5EF4-FFF2-40B4-BE49-F238E27FC236}">
                <a16:creationId xmlns:a16="http://schemas.microsoft.com/office/drawing/2014/main" id="{9B92CAE1-3C0F-4541-9879-6E9D2D2448AD}"/>
              </a:ext>
            </a:extLst>
          </p:cNvPr>
          <p:cNvSpPr txBox="1">
            <a:spLocks noGrp="1" noRot="1" noChangeAspect="1" noChangeArrowheads="1"/>
          </p:cNvSpPr>
          <p:nvPr>
            <p:ph type="sldImg"/>
          </p:nvPr>
        </p:nvSpPr>
        <p:spPr>
          <a:xfrm>
            <a:off x="1092200" y="933450"/>
            <a:ext cx="4483100" cy="3363913"/>
          </a:xfrm>
          <a:solidFill>
            <a:srgbClr val="FFFFFF"/>
          </a:solidFill>
          <a:ln/>
        </p:spPr>
      </p:sp>
      <p:sp>
        <p:nvSpPr>
          <p:cNvPr id="49154" name="Text Box 2">
            <a:extLst>
              <a:ext uri="{FF2B5EF4-FFF2-40B4-BE49-F238E27FC236}">
                <a16:creationId xmlns:a16="http://schemas.microsoft.com/office/drawing/2014/main" id="{E8311082-8551-5741-A8D5-21925DD24E91}"/>
              </a:ext>
            </a:extLst>
          </p:cNvPr>
          <p:cNvSpPr>
            <a:spLocks noGrp="1" noChangeArrowheads="1"/>
          </p:cNvSpPr>
          <p:nvPr>
            <p:ph type="body" idx="1"/>
          </p:nvPr>
        </p:nvSpPr>
        <p:spPr>
          <a:xfrm>
            <a:off x="1031875" y="4624388"/>
            <a:ext cx="4608513" cy="3733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a:defRPr/>
            </a:pP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D61E1B3-269F-834A-8A04-7B9886BFC06A}"/>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CEE4DB9-1939-E14C-BFFD-86300EDEB0FA}" type="slidenum">
              <a:rPr lang="en-US" altLang="en-US" sz="1200"/>
              <a:pPr eaLnBrk="1" hangingPunct="1"/>
              <a:t>46</a:t>
            </a:fld>
            <a:endParaRPr lang="en-US" altLang="en-US" sz="1200"/>
          </a:p>
        </p:txBody>
      </p:sp>
      <p:sp>
        <p:nvSpPr>
          <p:cNvPr id="181250" name="Rectangle 2">
            <a:extLst>
              <a:ext uri="{FF2B5EF4-FFF2-40B4-BE49-F238E27FC236}">
                <a16:creationId xmlns:a16="http://schemas.microsoft.com/office/drawing/2014/main" id="{9888B89A-A2B9-5540-86B9-735540C60178}"/>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81251" name="Rectangle 3">
            <a:extLst>
              <a:ext uri="{FF2B5EF4-FFF2-40B4-BE49-F238E27FC236}">
                <a16:creationId xmlns:a16="http://schemas.microsoft.com/office/drawing/2014/main" id="{2DECD9E3-335A-4A4A-A844-9DA4D0D59193}"/>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E722AB8-E468-0B48-A967-1AA0C8BB1B66}"/>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B529E11-10EC-3341-8A7D-161B142D2161}" type="slidenum">
              <a:rPr lang="en-US" altLang="en-US" sz="1200"/>
              <a:pPr eaLnBrk="1" hangingPunct="1"/>
              <a:t>47</a:t>
            </a:fld>
            <a:endParaRPr lang="en-US" altLang="en-US" sz="1200"/>
          </a:p>
        </p:txBody>
      </p:sp>
      <p:sp>
        <p:nvSpPr>
          <p:cNvPr id="72706" name="Rectangle 2">
            <a:extLst>
              <a:ext uri="{FF2B5EF4-FFF2-40B4-BE49-F238E27FC236}">
                <a16:creationId xmlns:a16="http://schemas.microsoft.com/office/drawing/2014/main" id="{53858B5A-832F-334B-914D-DED3D31FCFD7}"/>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2707" name="Rectangle 3">
            <a:extLst>
              <a:ext uri="{FF2B5EF4-FFF2-40B4-BE49-F238E27FC236}">
                <a16:creationId xmlns:a16="http://schemas.microsoft.com/office/drawing/2014/main" id="{D8712CBA-7BCE-984D-8E4D-220C57544ECB}"/>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538BE48-74C9-3545-9231-A318E87D0613}"/>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BA75342-CA31-2F4D-BCB7-C63A8F9EAFC0}" type="slidenum">
              <a:rPr lang="en-US" altLang="en-US" sz="1200"/>
              <a:pPr eaLnBrk="1" hangingPunct="1"/>
              <a:t>48</a:t>
            </a:fld>
            <a:endParaRPr lang="en-US" altLang="en-US" sz="1200"/>
          </a:p>
        </p:txBody>
      </p:sp>
      <p:sp>
        <p:nvSpPr>
          <p:cNvPr id="73730" name="Rectangle 2">
            <a:extLst>
              <a:ext uri="{FF2B5EF4-FFF2-40B4-BE49-F238E27FC236}">
                <a16:creationId xmlns:a16="http://schemas.microsoft.com/office/drawing/2014/main" id="{92541BEF-A945-314B-9755-C16A00F49529}"/>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3731" name="Rectangle 3">
            <a:extLst>
              <a:ext uri="{FF2B5EF4-FFF2-40B4-BE49-F238E27FC236}">
                <a16:creationId xmlns:a16="http://schemas.microsoft.com/office/drawing/2014/main" id="{98C61FA0-5AB1-AF48-A41B-7256D86195CC}"/>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C56B400-3858-2041-83F7-5AA1D52DEF38}"/>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9CE3F79-FD2D-7246-9F9D-44860F3D6F53}" type="slidenum">
              <a:rPr lang="en-US" altLang="en-US" sz="1200"/>
              <a:pPr eaLnBrk="1" hangingPunct="1"/>
              <a:t>49</a:t>
            </a:fld>
            <a:endParaRPr lang="en-US" altLang="en-US" sz="1200"/>
          </a:p>
        </p:txBody>
      </p:sp>
      <p:sp>
        <p:nvSpPr>
          <p:cNvPr id="74754" name="Rectangle 2">
            <a:extLst>
              <a:ext uri="{FF2B5EF4-FFF2-40B4-BE49-F238E27FC236}">
                <a16:creationId xmlns:a16="http://schemas.microsoft.com/office/drawing/2014/main" id="{A2717223-785A-CD48-9175-FEB27FE7FBB9}"/>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4755" name="Rectangle 3">
            <a:extLst>
              <a:ext uri="{FF2B5EF4-FFF2-40B4-BE49-F238E27FC236}">
                <a16:creationId xmlns:a16="http://schemas.microsoft.com/office/drawing/2014/main" id="{5D9E0D3F-010A-AB46-9967-5F4B78B1F422}"/>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E49513C-CABB-1F40-9BFB-015475992421}"/>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E4C4C60-AA79-6547-B8FB-8F9BDB6680DC}" type="slidenum">
              <a:rPr lang="en-US" altLang="en-US" sz="1200"/>
              <a:pPr eaLnBrk="1" hangingPunct="1"/>
              <a:t>50</a:t>
            </a:fld>
            <a:endParaRPr lang="en-US" altLang="en-US" sz="1200"/>
          </a:p>
        </p:txBody>
      </p:sp>
      <p:sp>
        <p:nvSpPr>
          <p:cNvPr id="75778" name="Rectangle 2">
            <a:extLst>
              <a:ext uri="{FF2B5EF4-FFF2-40B4-BE49-F238E27FC236}">
                <a16:creationId xmlns:a16="http://schemas.microsoft.com/office/drawing/2014/main" id="{509D4DCC-285C-184A-B894-A3017BBD88FB}"/>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5779" name="Rectangle 3">
            <a:extLst>
              <a:ext uri="{FF2B5EF4-FFF2-40B4-BE49-F238E27FC236}">
                <a16:creationId xmlns:a16="http://schemas.microsoft.com/office/drawing/2014/main" id="{AE13B7FF-F0BD-4B49-AE8C-E1D7B106E8CC}"/>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iakép helye 1">
            <a:extLst>
              <a:ext uri="{FF2B5EF4-FFF2-40B4-BE49-F238E27FC236}">
                <a16:creationId xmlns:a16="http://schemas.microsoft.com/office/drawing/2014/main" id="{0E0AA0F1-4CF9-594A-8D45-E469A5F2EB5A}"/>
              </a:ext>
            </a:extLst>
          </p:cNvPr>
          <p:cNvSpPr>
            <a:spLocks noGrp="1" noRot="1" noChangeAspect="1" noTextEdit="1"/>
          </p:cNvSpPr>
          <p:nvPr>
            <p:ph type="sldImg"/>
          </p:nvPr>
        </p:nvSpPr>
        <p:spPr>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3011" name="Jegyzetek helye 2">
            <a:extLst>
              <a:ext uri="{FF2B5EF4-FFF2-40B4-BE49-F238E27FC236}">
                <a16:creationId xmlns:a16="http://schemas.microsoft.com/office/drawing/2014/main" id="{B9FBB5E1-4E6C-784F-9A2B-496492CB6F65}"/>
              </a:ext>
            </a:extLst>
          </p:cNvPr>
          <p:cNvSpPr>
            <a:spLocks noGrp="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defRPr/>
            </a:pPr>
            <a:endParaRPr lang="en-US">
              <a:latin typeface="Calibri" charset="0"/>
            </a:endParaRPr>
          </a:p>
        </p:txBody>
      </p:sp>
      <p:sp>
        <p:nvSpPr>
          <p:cNvPr id="60420" name="Dia számának helye 3">
            <a:extLst>
              <a:ext uri="{FF2B5EF4-FFF2-40B4-BE49-F238E27FC236}">
                <a16:creationId xmlns:a16="http://schemas.microsoft.com/office/drawing/2014/main" id="{66E006D5-4CB7-964D-B7C1-B06BE73048C5}"/>
              </a:ext>
            </a:extLst>
          </p:cNvPr>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9094C93-31A3-BC48-93B8-305F276CC590}" type="slidenum">
              <a:rPr lang="hu-HU" altLang="en-US" sz="1200">
                <a:latin typeface="Calibri" panose="020F0502020204030204" pitchFamily="34" charset="0"/>
                <a:cs typeface="Arial" panose="020B0604020202020204" pitchFamily="34" charset="0"/>
              </a:rPr>
              <a:pPr eaLnBrk="1" hangingPunct="1"/>
              <a:t>15</a:t>
            </a:fld>
            <a:endParaRPr lang="hu-HU" altLang="en-US" sz="1200">
              <a:latin typeface="Calibri" panose="020F0502020204030204" pitchFamily="34" charset="0"/>
              <a:cs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A780564-D5E3-9345-9F68-3BFA33CCA851}"/>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F6F0E96-CB5E-C948-B879-EA248F4517A0}" type="slidenum">
              <a:rPr lang="en-US" altLang="en-US" sz="1200"/>
              <a:pPr eaLnBrk="1" hangingPunct="1"/>
              <a:t>51</a:t>
            </a:fld>
            <a:endParaRPr lang="en-US" altLang="en-US" sz="1200"/>
          </a:p>
        </p:txBody>
      </p:sp>
      <p:sp>
        <p:nvSpPr>
          <p:cNvPr id="76802" name="Rectangle 2">
            <a:extLst>
              <a:ext uri="{FF2B5EF4-FFF2-40B4-BE49-F238E27FC236}">
                <a16:creationId xmlns:a16="http://schemas.microsoft.com/office/drawing/2014/main" id="{B615CCB6-50C4-8146-81B4-0348CDC26479}"/>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6803" name="Rectangle 3">
            <a:extLst>
              <a:ext uri="{FF2B5EF4-FFF2-40B4-BE49-F238E27FC236}">
                <a16:creationId xmlns:a16="http://schemas.microsoft.com/office/drawing/2014/main" id="{116028A9-2D49-614F-85C6-43BD27EBBB90}"/>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E3475E9-8713-B94E-9374-2BC25E48846D}"/>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E0750D0-23AF-714F-B362-F470A4EC32A8}" type="slidenum">
              <a:rPr lang="en-US" altLang="en-US" sz="1200"/>
              <a:pPr eaLnBrk="1" hangingPunct="1"/>
              <a:t>52</a:t>
            </a:fld>
            <a:endParaRPr lang="en-US" altLang="en-US" sz="1200"/>
          </a:p>
        </p:txBody>
      </p:sp>
      <p:sp>
        <p:nvSpPr>
          <p:cNvPr id="77826" name="Rectangle 2">
            <a:extLst>
              <a:ext uri="{FF2B5EF4-FFF2-40B4-BE49-F238E27FC236}">
                <a16:creationId xmlns:a16="http://schemas.microsoft.com/office/drawing/2014/main" id="{BF3931E3-A73B-D344-80F1-5211AB9A90FF}"/>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7827" name="Rectangle 3">
            <a:extLst>
              <a:ext uri="{FF2B5EF4-FFF2-40B4-BE49-F238E27FC236}">
                <a16:creationId xmlns:a16="http://schemas.microsoft.com/office/drawing/2014/main" id="{2DF7D081-F3F5-944A-A6E9-81012F32D447}"/>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3AADCC1-DD2B-C64A-B577-D5460C910827}"/>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B559FE8-6052-E34E-B0B1-17B362108008}" type="slidenum">
              <a:rPr lang="en-US" altLang="en-US" sz="1200"/>
              <a:pPr eaLnBrk="1" hangingPunct="1"/>
              <a:t>53</a:t>
            </a:fld>
            <a:endParaRPr lang="en-US" altLang="en-US" sz="1200"/>
          </a:p>
        </p:txBody>
      </p:sp>
      <p:sp>
        <p:nvSpPr>
          <p:cNvPr id="78850" name="Rectangle 2">
            <a:extLst>
              <a:ext uri="{FF2B5EF4-FFF2-40B4-BE49-F238E27FC236}">
                <a16:creationId xmlns:a16="http://schemas.microsoft.com/office/drawing/2014/main" id="{460ABD29-5F56-F34A-9655-740AE4F0D46C}"/>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8851" name="Rectangle 3">
            <a:extLst>
              <a:ext uri="{FF2B5EF4-FFF2-40B4-BE49-F238E27FC236}">
                <a16:creationId xmlns:a16="http://schemas.microsoft.com/office/drawing/2014/main" id="{10063C64-9398-2B44-866A-5D82B0C87B43}"/>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B04F479-C24D-AD4C-9374-C216F38357B2}"/>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F998D40-10A8-4542-8C73-A636494DC1E5}" type="slidenum">
              <a:rPr lang="en-US" altLang="en-US" sz="1200"/>
              <a:pPr eaLnBrk="1" hangingPunct="1"/>
              <a:t>54</a:t>
            </a:fld>
            <a:endParaRPr lang="en-US" altLang="en-US" sz="1200"/>
          </a:p>
        </p:txBody>
      </p:sp>
      <p:sp>
        <p:nvSpPr>
          <p:cNvPr id="79874" name="Rectangle 2">
            <a:extLst>
              <a:ext uri="{FF2B5EF4-FFF2-40B4-BE49-F238E27FC236}">
                <a16:creationId xmlns:a16="http://schemas.microsoft.com/office/drawing/2014/main" id="{F39D4D0A-CD8E-9540-A975-643B56393598}"/>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79875" name="Rectangle 3">
            <a:extLst>
              <a:ext uri="{FF2B5EF4-FFF2-40B4-BE49-F238E27FC236}">
                <a16:creationId xmlns:a16="http://schemas.microsoft.com/office/drawing/2014/main" id="{C71FCB83-9938-6B4D-9A03-E4A408485CE9}"/>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062948E-8266-7447-A18A-644E15D45137}"/>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FE5CF61-84D4-3042-B5ED-B2886E406C08}" type="slidenum">
              <a:rPr lang="en-US" altLang="en-US" sz="1200"/>
              <a:pPr eaLnBrk="1" hangingPunct="1"/>
              <a:t>55</a:t>
            </a:fld>
            <a:endParaRPr lang="en-US" altLang="en-US" sz="1200"/>
          </a:p>
        </p:txBody>
      </p:sp>
      <p:sp>
        <p:nvSpPr>
          <p:cNvPr id="80898" name="Rectangle 2">
            <a:extLst>
              <a:ext uri="{FF2B5EF4-FFF2-40B4-BE49-F238E27FC236}">
                <a16:creationId xmlns:a16="http://schemas.microsoft.com/office/drawing/2014/main" id="{DC3F70F5-7B22-BE4C-9817-03E8AF3D310D}"/>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0899" name="Rectangle 3">
            <a:extLst>
              <a:ext uri="{FF2B5EF4-FFF2-40B4-BE49-F238E27FC236}">
                <a16:creationId xmlns:a16="http://schemas.microsoft.com/office/drawing/2014/main" id="{FFCA4EB3-9C7C-C940-BC55-25C6245523DF}"/>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9ED8AAD-2650-7C4A-B270-AFAD1B2DFC1D}"/>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C366AC4-F05D-D846-A0E5-03A87A1102E6}" type="slidenum">
              <a:rPr lang="en-US" altLang="en-US" sz="1200"/>
              <a:pPr eaLnBrk="1" hangingPunct="1"/>
              <a:t>56</a:t>
            </a:fld>
            <a:endParaRPr lang="en-US" altLang="en-US" sz="1200"/>
          </a:p>
        </p:txBody>
      </p:sp>
      <p:sp>
        <p:nvSpPr>
          <p:cNvPr id="81922" name="Rectangle 2">
            <a:extLst>
              <a:ext uri="{FF2B5EF4-FFF2-40B4-BE49-F238E27FC236}">
                <a16:creationId xmlns:a16="http://schemas.microsoft.com/office/drawing/2014/main" id="{6308B558-3328-8E4B-946A-C3ADCDAF48E0}"/>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1923" name="Rectangle 3">
            <a:extLst>
              <a:ext uri="{FF2B5EF4-FFF2-40B4-BE49-F238E27FC236}">
                <a16:creationId xmlns:a16="http://schemas.microsoft.com/office/drawing/2014/main" id="{17C7402A-A91A-1544-8E68-0799D81C3014}"/>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3B77236-696D-1D46-BBDF-556F0FDB1B6F}"/>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485CFEA-C200-AC44-905F-E1489CBF2D27}" type="slidenum">
              <a:rPr lang="en-US" altLang="en-US" sz="1200"/>
              <a:pPr eaLnBrk="1" hangingPunct="1"/>
              <a:t>57</a:t>
            </a:fld>
            <a:endParaRPr lang="en-US" altLang="en-US" sz="1200"/>
          </a:p>
        </p:txBody>
      </p:sp>
      <p:sp>
        <p:nvSpPr>
          <p:cNvPr id="83970" name="Rectangle 2">
            <a:extLst>
              <a:ext uri="{FF2B5EF4-FFF2-40B4-BE49-F238E27FC236}">
                <a16:creationId xmlns:a16="http://schemas.microsoft.com/office/drawing/2014/main" id="{96B23D27-9328-714B-ABD1-1E5E81AB8938}"/>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3971" name="Rectangle 3">
            <a:extLst>
              <a:ext uri="{FF2B5EF4-FFF2-40B4-BE49-F238E27FC236}">
                <a16:creationId xmlns:a16="http://schemas.microsoft.com/office/drawing/2014/main" id="{842FC766-52B6-634B-94A0-2C51FD1205B8}"/>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65A1125-DBB6-BD43-B0DE-6516715D51CF}"/>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2EC1225-B5D9-EE44-8C95-02BD849393FF}" type="slidenum">
              <a:rPr lang="en-US" altLang="en-US" sz="1200"/>
              <a:pPr eaLnBrk="1" hangingPunct="1"/>
              <a:t>58</a:t>
            </a:fld>
            <a:endParaRPr lang="en-US" altLang="en-US" sz="1200"/>
          </a:p>
        </p:txBody>
      </p:sp>
      <p:sp>
        <p:nvSpPr>
          <p:cNvPr id="84994" name="Rectangle 2">
            <a:extLst>
              <a:ext uri="{FF2B5EF4-FFF2-40B4-BE49-F238E27FC236}">
                <a16:creationId xmlns:a16="http://schemas.microsoft.com/office/drawing/2014/main" id="{06F04075-C3B9-6044-ACDD-8999492CDFC4}"/>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4995" name="Rectangle 3">
            <a:extLst>
              <a:ext uri="{FF2B5EF4-FFF2-40B4-BE49-F238E27FC236}">
                <a16:creationId xmlns:a16="http://schemas.microsoft.com/office/drawing/2014/main" id="{86E3D7E9-72C7-2D4C-9270-06158A58D08B}"/>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0DE23AA-3148-6C44-AFEE-4761D5839668}"/>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6F8C746-95C3-C34C-B904-770C87AB5E12}" type="slidenum">
              <a:rPr lang="en-US" altLang="en-US" sz="1200"/>
              <a:pPr eaLnBrk="1" hangingPunct="1"/>
              <a:t>59</a:t>
            </a:fld>
            <a:endParaRPr lang="en-US" altLang="en-US" sz="1200"/>
          </a:p>
        </p:txBody>
      </p:sp>
      <p:sp>
        <p:nvSpPr>
          <p:cNvPr id="87042" name="Rectangle 2">
            <a:extLst>
              <a:ext uri="{FF2B5EF4-FFF2-40B4-BE49-F238E27FC236}">
                <a16:creationId xmlns:a16="http://schemas.microsoft.com/office/drawing/2014/main" id="{53A1C3AF-A75F-5B4E-A9A5-B890134DDEEA}"/>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7043" name="Rectangle 3">
            <a:extLst>
              <a:ext uri="{FF2B5EF4-FFF2-40B4-BE49-F238E27FC236}">
                <a16:creationId xmlns:a16="http://schemas.microsoft.com/office/drawing/2014/main" id="{CA04BEB8-131E-7C4D-A46F-72340592D7F4}"/>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649CA1B-66C8-5747-A5AE-BF86C1FD3005}"/>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EB69A59-5193-E54E-969F-B1E6C41D93C7}" type="slidenum">
              <a:rPr lang="en-US" altLang="en-US" sz="1200"/>
              <a:pPr eaLnBrk="1" hangingPunct="1"/>
              <a:t>60</a:t>
            </a:fld>
            <a:endParaRPr lang="en-US" altLang="en-US" sz="1200"/>
          </a:p>
        </p:txBody>
      </p:sp>
      <p:sp>
        <p:nvSpPr>
          <p:cNvPr id="88066" name="Rectangle 2">
            <a:extLst>
              <a:ext uri="{FF2B5EF4-FFF2-40B4-BE49-F238E27FC236}">
                <a16:creationId xmlns:a16="http://schemas.microsoft.com/office/drawing/2014/main" id="{D2602132-EDEF-C447-A06E-C4B0D095AD30}"/>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8067" name="Rectangle 3">
            <a:extLst>
              <a:ext uri="{FF2B5EF4-FFF2-40B4-BE49-F238E27FC236}">
                <a16:creationId xmlns:a16="http://schemas.microsoft.com/office/drawing/2014/main" id="{896650B7-CD5A-A64C-82C0-5CF706CAAF7B}"/>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iakép helye 1">
            <a:extLst>
              <a:ext uri="{FF2B5EF4-FFF2-40B4-BE49-F238E27FC236}">
                <a16:creationId xmlns:a16="http://schemas.microsoft.com/office/drawing/2014/main" id="{74D0F040-0DD2-664C-9F7A-DD0F1474237F}"/>
              </a:ext>
            </a:extLst>
          </p:cNvPr>
          <p:cNvSpPr>
            <a:spLocks noGrp="1" noRot="1" noChangeAspect="1" noTextEdit="1"/>
          </p:cNvSpPr>
          <p:nvPr>
            <p:ph type="sldImg"/>
          </p:nvPr>
        </p:nvSpPr>
        <p:spPr>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4035" name="Jegyzetek helye 2">
            <a:extLst>
              <a:ext uri="{FF2B5EF4-FFF2-40B4-BE49-F238E27FC236}">
                <a16:creationId xmlns:a16="http://schemas.microsoft.com/office/drawing/2014/main" id="{36215F07-7DF9-034E-B148-DC46B260C65A}"/>
              </a:ext>
            </a:extLst>
          </p:cNvPr>
          <p:cNvSpPr>
            <a:spLocks noGrp="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defRPr/>
            </a:pPr>
            <a:endParaRPr lang="en-US">
              <a:latin typeface="Calibri" charset="0"/>
            </a:endParaRPr>
          </a:p>
        </p:txBody>
      </p:sp>
      <p:sp>
        <p:nvSpPr>
          <p:cNvPr id="61444" name="Dia számának helye 3">
            <a:extLst>
              <a:ext uri="{FF2B5EF4-FFF2-40B4-BE49-F238E27FC236}">
                <a16:creationId xmlns:a16="http://schemas.microsoft.com/office/drawing/2014/main" id="{B446F88C-A1BE-6E44-B380-1986183CEFD5}"/>
              </a:ext>
            </a:extLst>
          </p:cNvPr>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728C764-1F88-1741-8367-E20C65B11779}" type="slidenum">
              <a:rPr lang="hu-HU" altLang="en-US" sz="1200">
                <a:latin typeface="Calibri" panose="020F0502020204030204" pitchFamily="34" charset="0"/>
                <a:cs typeface="Arial" panose="020B0604020202020204" pitchFamily="34" charset="0"/>
              </a:rPr>
              <a:pPr eaLnBrk="1" hangingPunct="1"/>
              <a:t>16</a:t>
            </a:fld>
            <a:endParaRPr lang="hu-HU" altLang="en-US" sz="1200">
              <a:latin typeface="Calibri" panose="020F0502020204030204" pitchFamily="34" charset="0"/>
              <a:cs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1A49038-541C-CE4E-B908-8F903230F537}"/>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E830875-A328-0D4F-9C3D-F990BA8FD749}" type="slidenum">
              <a:rPr lang="en-US" altLang="en-US" sz="1200"/>
              <a:pPr eaLnBrk="1" hangingPunct="1"/>
              <a:t>61</a:t>
            </a:fld>
            <a:endParaRPr lang="en-US" altLang="en-US" sz="1200"/>
          </a:p>
        </p:txBody>
      </p:sp>
      <p:sp>
        <p:nvSpPr>
          <p:cNvPr id="89090" name="Rectangle 2">
            <a:extLst>
              <a:ext uri="{FF2B5EF4-FFF2-40B4-BE49-F238E27FC236}">
                <a16:creationId xmlns:a16="http://schemas.microsoft.com/office/drawing/2014/main" id="{3DE47CC9-F2B8-CA48-8456-FC88CCAFC109}"/>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9091" name="Rectangle 3">
            <a:extLst>
              <a:ext uri="{FF2B5EF4-FFF2-40B4-BE49-F238E27FC236}">
                <a16:creationId xmlns:a16="http://schemas.microsoft.com/office/drawing/2014/main" id="{AF67725C-6DE2-CA4E-8162-26423CE11205}"/>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192B8EF-1479-8848-B577-BDD8621A4515}"/>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0811B76-1F60-C046-8AC8-1795E9ACE568}" type="slidenum">
              <a:rPr lang="en-US" altLang="en-US" sz="1200"/>
              <a:pPr eaLnBrk="1" hangingPunct="1"/>
              <a:t>62</a:t>
            </a:fld>
            <a:endParaRPr lang="en-US" altLang="en-US" sz="1200"/>
          </a:p>
        </p:txBody>
      </p:sp>
      <p:sp>
        <p:nvSpPr>
          <p:cNvPr id="90114" name="Rectangle 2">
            <a:extLst>
              <a:ext uri="{FF2B5EF4-FFF2-40B4-BE49-F238E27FC236}">
                <a16:creationId xmlns:a16="http://schemas.microsoft.com/office/drawing/2014/main" id="{62354AE1-91C4-024B-8774-6481D4E678B7}"/>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0115" name="Rectangle 3">
            <a:extLst>
              <a:ext uri="{FF2B5EF4-FFF2-40B4-BE49-F238E27FC236}">
                <a16:creationId xmlns:a16="http://schemas.microsoft.com/office/drawing/2014/main" id="{27773F97-65AD-7243-8058-AE663599D622}"/>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1DB86A4-E227-FD46-8DA1-12DA1E0ACDFA}"/>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0190DBA-1845-0F4C-81B7-C1C530F85AFB}" type="slidenum">
              <a:rPr lang="en-US" altLang="en-US" sz="1200"/>
              <a:pPr eaLnBrk="1" hangingPunct="1"/>
              <a:t>63</a:t>
            </a:fld>
            <a:endParaRPr lang="en-US" altLang="en-US" sz="1200"/>
          </a:p>
        </p:txBody>
      </p:sp>
      <p:sp>
        <p:nvSpPr>
          <p:cNvPr id="91138" name="Rectangle 2">
            <a:extLst>
              <a:ext uri="{FF2B5EF4-FFF2-40B4-BE49-F238E27FC236}">
                <a16:creationId xmlns:a16="http://schemas.microsoft.com/office/drawing/2014/main" id="{98F45133-4CDC-4A45-96DD-8AE54DD5ACC5}"/>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1139" name="Rectangle 3">
            <a:extLst>
              <a:ext uri="{FF2B5EF4-FFF2-40B4-BE49-F238E27FC236}">
                <a16:creationId xmlns:a16="http://schemas.microsoft.com/office/drawing/2014/main" id="{62DADF3E-A388-AF46-90BA-60C3709E0BF6}"/>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7B25E14-9115-BC41-9B85-538D25404867}"/>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69D24AE-36B3-BA49-BBF7-D9EE4B5E4A2A}" type="slidenum">
              <a:rPr lang="en-US" altLang="en-US" sz="1200"/>
              <a:pPr eaLnBrk="1" hangingPunct="1"/>
              <a:t>64</a:t>
            </a:fld>
            <a:endParaRPr lang="en-US" altLang="en-US" sz="1200"/>
          </a:p>
        </p:txBody>
      </p:sp>
      <p:sp>
        <p:nvSpPr>
          <p:cNvPr id="92162" name="Rectangle 2">
            <a:extLst>
              <a:ext uri="{FF2B5EF4-FFF2-40B4-BE49-F238E27FC236}">
                <a16:creationId xmlns:a16="http://schemas.microsoft.com/office/drawing/2014/main" id="{4F7D75C4-7741-8A4D-9FCD-64E7DACC80F5}"/>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2163" name="Rectangle 3">
            <a:extLst>
              <a:ext uri="{FF2B5EF4-FFF2-40B4-BE49-F238E27FC236}">
                <a16:creationId xmlns:a16="http://schemas.microsoft.com/office/drawing/2014/main" id="{1BEA794F-F917-EF43-9B7F-503A549DC3F6}"/>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8E6BEF3-CF75-CD4F-B55E-4E7FB1A3F708}"/>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C21225C-B8A4-674D-96D2-92604036C09A}" type="slidenum">
              <a:rPr lang="en-US" altLang="en-US" sz="1200"/>
              <a:pPr eaLnBrk="1" hangingPunct="1"/>
              <a:t>66</a:t>
            </a:fld>
            <a:endParaRPr lang="en-US" altLang="en-US" sz="1200"/>
          </a:p>
        </p:txBody>
      </p:sp>
      <p:sp>
        <p:nvSpPr>
          <p:cNvPr id="192514" name="Rectangle 2">
            <a:extLst>
              <a:ext uri="{FF2B5EF4-FFF2-40B4-BE49-F238E27FC236}">
                <a16:creationId xmlns:a16="http://schemas.microsoft.com/office/drawing/2014/main" id="{1A0C990C-5AF7-D64F-8199-AD014340B154}"/>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2515" name="Rectangle 3">
            <a:extLst>
              <a:ext uri="{FF2B5EF4-FFF2-40B4-BE49-F238E27FC236}">
                <a16:creationId xmlns:a16="http://schemas.microsoft.com/office/drawing/2014/main" id="{7611CAED-E568-A74A-BEB1-4C71C06FF8B8}"/>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2C0AB27-CA48-F44F-9E8A-E9D236E6D3CE}"/>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C73EC21-C55F-9A4C-ABFB-C34148F6F324}" type="slidenum">
              <a:rPr lang="en-US" altLang="en-US" sz="1200"/>
              <a:pPr eaLnBrk="1" hangingPunct="1"/>
              <a:t>67</a:t>
            </a:fld>
            <a:endParaRPr lang="en-US" altLang="en-US" sz="1200"/>
          </a:p>
        </p:txBody>
      </p:sp>
      <p:sp>
        <p:nvSpPr>
          <p:cNvPr id="94210" name="Rectangle 2">
            <a:extLst>
              <a:ext uri="{FF2B5EF4-FFF2-40B4-BE49-F238E27FC236}">
                <a16:creationId xmlns:a16="http://schemas.microsoft.com/office/drawing/2014/main" id="{1FA7E38C-C98B-C64F-9FCF-D7E5E0E2DFBB}"/>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4211" name="Rectangle 3">
            <a:extLst>
              <a:ext uri="{FF2B5EF4-FFF2-40B4-BE49-F238E27FC236}">
                <a16:creationId xmlns:a16="http://schemas.microsoft.com/office/drawing/2014/main" id="{A69EF7DC-C8E4-9745-9B9E-06F3EC09D2B9}"/>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5AE382C-4D02-CD42-A30C-B6C735E8FDD6}"/>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0B6140A-87B4-AB42-A557-58210D8EA97D}" type="slidenum">
              <a:rPr lang="en-US" altLang="en-US" sz="1200"/>
              <a:pPr eaLnBrk="1" hangingPunct="1"/>
              <a:t>71</a:t>
            </a:fld>
            <a:endParaRPr lang="en-US" altLang="en-US" sz="1200"/>
          </a:p>
        </p:txBody>
      </p:sp>
      <p:sp>
        <p:nvSpPr>
          <p:cNvPr id="96258" name="Rectangle 2">
            <a:extLst>
              <a:ext uri="{FF2B5EF4-FFF2-40B4-BE49-F238E27FC236}">
                <a16:creationId xmlns:a16="http://schemas.microsoft.com/office/drawing/2014/main" id="{43C29EC6-7E3C-4144-9E9D-316E45A6ABC8}"/>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6259" name="Rectangle 3">
            <a:extLst>
              <a:ext uri="{FF2B5EF4-FFF2-40B4-BE49-F238E27FC236}">
                <a16:creationId xmlns:a16="http://schemas.microsoft.com/office/drawing/2014/main" id="{8963CB4B-62D5-BC45-9F28-F77286B0C41F}"/>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BA065FE-C786-BA4E-911E-F70DA8792D9D}"/>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8E51BFE-326E-A846-96BC-C7277E4E94E6}" type="slidenum">
              <a:rPr lang="en-US" altLang="en-US" sz="1200"/>
              <a:pPr eaLnBrk="1" hangingPunct="1"/>
              <a:t>72</a:t>
            </a:fld>
            <a:endParaRPr lang="en-US" altLang="en-US" sz="1200"/>
          </a:p>
        </p:txBody>
      </p:sp>
      <p:sp>
        <p:nvSpPr>
          <p:cNvPr id="98306" name="Rectangle 2">
            <a:extLst>
              <a:ext uri="{FF2B5EF4-FFF2-40B4-BE49-F238E27FC236}">
                <a16:creationId xmlns:a16="http://schemas.microsoft.com/office/drawing/2014/main" id="{B6AEA603-8729-5947-AE8A-A2683640E513}"/>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8307" name="Rectangle 3">
            <a:extLst>
              <a:ext uri="{FF2B5EF4-FFF2-40B4-BE49-F238E27FC236}">
                <a16:creationId xmlns:a16="http://schemas.microsoft.com/office/drawing/2014/main" id="{40ED030D-8FB9-734F-B3F2-EAFEAB81D90F}"/>
              </a:ext>
            </a:extLst>
          </p:cNvPr>
          <p:cNvSpPr>
            <a:spLocks noGrp="1" noChangeArrowheads="1"/>
          </p:cNvSpPr>
          <p:nvPr>
            <p:ph type="body" idx="1"/>
          </p:nvPr>
        </p:nvSpPr>
        <p:spPr/>
        <p:txBody>
          <a:bodyPr/>
          <a:lstStyle/>
          <a:p>
            <a:pPr>
              <a:defRPr/>
            </a:pPr>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019459-7E36-D440-BE5F-2E1C1926DFDE}"/>
              </a:ext>
            </a:extLst>
          </p:cNvPr>
          <p:cNvSpPr>
            <a:spLocks noGrp="1" noChangeArrowheads="1"/>
          </p:cNvSpPr>
          <p:nvPr>
            <p:ph type="sldNum" sz="quarter" idx="5"/>
          </p:nvPr>
        </p:nvSpPr>
        <p:spPr>
          <a:ln/>
        </p:spPr>
        <p:txBody>
          <a:bodyPr/>
          <a:lstStyle/>
          <a:p>
            <a:fld id="{61950619-D97D-404A-8578-B1F3AE654076}" type="slidenum">
              <a:rPr lang="en-US" altLang="en-US"/>
              <a:pPr/>
              <a:t>73</a:t>
            </a:fld>
            <a:endParaRPr lang="en-US" altLang="en-US"/>
          </a:p>
        </p:txBody>
      </p:sp>
      <p:sp>
        <p:nvSpPr>
          <p:cNvPr id="286722" name="Rectangle 2">
            <a:extLst>
              <a:ext uri="{FF2B5EF4-FFF2-40B4-BE49-F238E27FC236}">
                <a16:creationId xmlns:a16="http://schemas.microsoft.com/office/drawing/2014/main" id="{29506429-BD25-7343-A761-05FA2C793405}"/>
              </a:ext>
            </a:extLst>
          </p:cNvPr>
          <p:cNvSpPr>
            <a:spLocks noGrp="1" noRot="1" noChangeAspect="1" noChangeArrowheads="1" noTextEdit="1"/>
          </p:cNvSpPr>
          <p:nvPr>
            <p:ph type="sldImg"/>
          </p:nvPr>
        </p:nvSpPr>
        <p:spPr>
          <a:ln/>
        </p:spPr>
      </p:sp>
      <p:sp>
        <p:nvSpPr>
          <p:cNvPr id="286723" name="Rectangle 3">
            <a:extLst>
              <a:ext uri="{FF2B5EF4-FFF2-40B4-BE49-F238E27FC236}">
                <a16:creationId xmlns:a16="http://schemas.microsoft.com/office/drawing/2014/main" id="{13DAA307-5705-7E44-825D-EC4B50365E1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30597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3295EB8-D70C-A845-99C2-449A9EA15CA7}"/>
              </a:ext>
            </a:extLst>
          </p:cNvPr>
          <p:cNvSpPr>
            <a:spLocks noGrp="1" noChangeArrowheads="1"/>
          </p:cNvSpPr>
          <p:nvPr>
            <p:ph type="sldNum" sz="quarter" idx="5"/>
          </p:nvPr>
        </p:nvSpPr>
        <p:spPr>
          <a:ln/>
        </p:spPr>
        <p:txBody>
          <a:bodyPr/>
          <a:lstStyle/>
          <a:p>
            <a:fld id="{4CC56266-CF12-7741-B86A-E48F7BFE6069}" type="slidenum">
              <a:rPr lang="en-US" altLang="en-US"/>
              <a:pPr/>
              <a:t>77</a:t>
            </a:fld>
            <a:endParaRPr lang="en-US" altLang="en-US"/>
          </a:p>
        </p:txBody>
      </p:sp>
      <p:sp>
        <p:nvSpPr>
          <p:cNvPr id="288770" name="Rectangle 2">
            <a:extLst>
              <a:ext uri="{FF2B5EF4-FFF2-40B4-BE49-F238E27FC236}">
                <a16:creationId xmlns:a16="http://schemas.microsoft.com/office/drawing/2014/main" id="{9CD4123A-B285-C44B-9822-C956DB05B777}"/>
              </a:ext>
            </a:extLst>
          </p:cNvPr>
          <p:cNvSpPr>
            <a:spLocks noGrp="1" noRot="1" noChangeAspect="1" noChangeArrowheads="1" noTextEdit="1"/>
          </p:cNvSpPr>
          <p:nvPr>
            <p:ph type="sldImg"/>
          </p:nvPr>
        </p:nvSpPr>
        <p:spPr>
          <a:ln/>
        </p:spPr>
      </p:sp>
      <p:sp>
        <p:nvSpPr>
          <p:cNvPr id="288771" name="Rectangle 3">
            <a:extLst>
              <a:ext uri="{FF2B5EF4-FFF2-40B4-BE49-F238E27FC236}">
                <a16:creationId xmlns:a16="http://schemas.microsoft.com/office/drawing/2014/main" id="{7679BF0C-1FA8-D641-B46B-28EB29AA899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17403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D822E3D1-979B-8C4D-9D20-FFEE6A80B93D}"/>
              </a:ext>
            </a:extLst>
          </p:cNvPr>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8F7840D-A49A-874E-83D7-41714DC6F956}" type="slidenum">
              <a:rPr lang="it-IT" altLang="en-US" sz="1200">
                <a:latin typeface="Calibri" panose="020F0502020204030204" pitchFamily="34" charset="0"/>
                <a:cs typeface="Arial" panose="020B0604020202020204" pitchFamily="34" charset="0"/>
              </a:rPr>
              <a:pPr eaLnBrk="1" hangingPunct="1"/>
              <a:t>17</a:t>
            </a:fld>
            <a:endParaRPr lang="it-IT" altLang="en-US" sz="1200">
              <a:latin typeface="Calibri" panose="020F0502020204030204" pitchFamily="34" charset="0"/>
              <a:cs typeface="Arial" panose="020B0604020202020204" pitchFamily="34" charset="0"/>
            </a:endParaRPr>
          </a:p>
        </p:txBody>
      </p:sp>
      <p:sp>
        <p:nvSpPr>
          <p:cNvPr id="45059" name="Rectangle 2">
            <a:extLst>
              <a:ext uri="{FF2B5EF4-FFF2-40B4-BE49-F238E27FC236}">
                <a16:creationId xmlns:a16="http://schemas.microsoft.com/office/drawing/2014/main" id="{937E5789-3B51-8348-B380-74B6385FA410}"/>
              </a:ext>
            </a:extLst>
          </p:cNvPr>
          <p:cNvSpPr>
            <a:spLocks noGrp="1" noRot="1" noChangeAspect="1" noChangeArrowheads="1" noTextEdit="1"/>
          </p:cNvSpPr>
          <p:nvPr>
            <p:ph type="sldImg"/>
          </p:nvPr>
        </p:nvSpPr>
        <p:spPr>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5060" name="Rectangle 3">
            <a:extLst>
              <a:ext uri="{FF2B5EF4-FFF2-40B4-BE49-F238E27FC236}">
                <a16:creationId xmlns:a16="http://schemas.microsoft.com/office/drawing/2014/main" id="{93A6559B-5DAF-DA49-9912-64D8B3E766C5}"/>
              </a:ext>
            </a:extLst>
          </p:cNvPr>
          <p:cNvSpPr>
            <a:spLocks noGrp="1" noChangeArrowheads="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defRPr/>
            </a:pPr>
            <a:endParaRPr lang="it-IT">
              <a:latin typeface="Calibri"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12B64601-336B-704C-A355-7B79BB462E03}"/>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B5B2DA21-7A81-BC41-857E-4807C75ECCB8}"/>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52228" name="Slide Number Placeholder 3">
            <a:extLst>
              <a:ext uri="{FF2B5EF4-FFF2-40B4-BE49-F238E27FC236}">
                <a16:creationId xmlns:a16="http://schemas.microsoft.com/office/drawing/2014/main" id="{819352DF-C1F1-9442-B653-96170F979C70}"/>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F2F0939-0161-104D-99EF-49403AD54583}" type="slidenum">
              <a:rPr lang="en-US" altLang="en-US" sz="1200">
                <a:latin typeface="Times New Roman" panose="02020603050405020304" pitchFamily="18" charset="0"/>
                <a:cs typeface="Arial" panose="020B0604020202020204" pitchFamily="34" charset="0"/>
              </a:rPr>
              <a:pPr eaLnBrk="1" hangingPunct="1"/>
              <a:t>84</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ABA50EC-D10D-F143-B779-6B0874F664C8}"/>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8BB35887-3078-6147-85A8-D2A25C43EC62}"/>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53252" name="Slide Number Placeholder 3">
            <a:extLst>
              <a:ext uri="{FF2B5EF4-FFF2-40B4-BE49-F238E27FC236}">
                <a16:creationId xmlns:a16="http://schemas.microsoft.com/office/drawing/2014/main" id="{B60957BE-5BCB-AB4D-8FBB-93426981D251}"/>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0056ED9-E095-754D-8C89-CD981F6B8CF3}" type="slidenum">
              <a:rPr lang="en-US" altLang="en-US" sz="1200">
                <a:latin typeface="Times New Roman" panose="02020603050405020304" pitchFamily="18" charset="0"/>
                <a:cs typeface="Arial" panose="020B0604020202020204" pitchFamily="34" charset="0"/>
              </a:rPr>
              <a:pPr eaLnBrk="1" hangingPunct="1"/>
              <a:t>85</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0345CD9C-DCB5-784D-94FE-B107E04D4DE6}"/>
              </a:ext>
            </a:extLst>
          </p:cNvPr>
          <p:cNvSpPr>
            <a:spLocks noGrp="1" noRot="1" noChangeAspect="1" noTextEdit="1"/>
          </p:cNvSpPr>
          <p:nvPr>
            <p:ph type="sldImg"/>
          </p:nvPr>
        </p:nvSpPr>
        <p:spPr>
          <a:ln/>
        </p:spPr>
      </p:sp>
      <p:sp>
        <p:nvSpPr>
          <p:cNvPr id="58371" name="Notes Placeholder 2">
            <a:extLst>
              <a:ext uri="{FF2B5EF4-FFF2-40B4-BE49-F238E27FC236}">
                <a16:creationId xmlns:a16="http://schemas.microsoft.com/office/drawing/2014/main" id="{AFAF479A-36D5-AB4E-A3C8-D2C18AB1C4DB}"/>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54276" name="Slide Number Placeholder 3">
            <a:extLst>
              <a:ext uri="{FF2B5EF4-FFF2-40B4-BE49-F238E27FC236}">
                <a16:creationId xmlns:a16="http://schemas.microsoft.com/office/drawing/2014/main" id="{66D4310D-E469-D24B-A2CF-5C6EA68DA175}"/>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3498FC5-D6F6-B04D-A796-C3F8FDAA08E7}" type="slidenum">
              <a:rPr lang="en-US" altLang="en-US" sz="1200">
                <a:latin typeface="Times New Roman" panose="02020603050405020304" pitchFamily="18" charset="0"/>
                <a:cs typeface="Arial" panose="020B0604020202020204" pitchFamily="34" charset="0"/>
              </a:rPr>
              <a:pPr eaLnBrk="1" hangingPunct="1"/>
              <a:t>86</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31">
            <a:extLst>
              <a:ext uri="{FF2B5EF4-FFF2-40B4-BE49-F238E27FC236}">
                <a16:creationId xmlns:a16="http://schemas.microsoft.com/office/drawing/2014/main" id="{7191F1B1-B448-5C47-B1B0-1F53C8213479}"/>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EC99335-79DE-184E-BA08-213FC3B49C62}" type="slidenum">
              <a:rPr lang="en-US" altLang="en-US" sz="1200">
                <a:latin typeface="Times New Roman" panose="02020603050405020304" pitchFamily="18" charset="0"/>
                <a:cs typeface="Arial" panose="020B0604020202020204" pitchFamily="34" charset="0"/>
              </a:rPr>
              <a:pPr eaLnBrk="1" hangingPunct="1"/>
              <a:t>87</a:t>
            </a:fld>
            <a:endParaRPr lang="en-US" altLang="en-US" sz="1200">
              <a:latin typeface="Times New Roman" panose="02020603050405020304" pitchFamily="18" charset="0"/>
              <a:cs typeface="Arial" panose="020B0604020202020204" pitchFamily="34" charset="0"/>
            </a:endParaRPr>
          </a:p>
        </p:txBody>
      </p:sp>
      <p:sp>
        <p:nvSpPr>
          <p:cNvPr id="59395" name="Rectangle 2">
            <a:extLst>
              <a:ext uri="{FF2B5EF4-FFF2-40B4-BE49-F238E27FC236}">
                <a16:creationId xmlns:a16="http://schemas.microsoft.com/office/drawing/2014/main" id="{DE7CB19B-C314-C14E-AADF-CC11B2537B6C}"/>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EFD7C089-5D10-EF4A-9B65-6E41737EBF3F}"/>
              </a:ext>
            </a:extLst>
          </p:cNvPr>
          <p:cNvSpPr>
            <a:spLocks noGrp="1" noChangeArrowheads="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defRPr/>
            </a:pPr>
            <a:endParaRPr lang="en-US">
              <a:latin typeface="Times New Roman"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50E96206-A7DE-F348-B67D-3804B7610708}"/>
              </a:ext>
            </a:extLst>
          </p:cNvPr>
          <p:cNvSpPr>
            <a:spLocks noGrp="1" noRot="1" noChangeAspect="1" noTextEdit="1"/>
          </p:cNvSpPr>
          <p:nvPr>
            <p:ph type="sldImg"/>
          </p:nvPr>
        </p:nvSpPr>
        <p:spPr>
          <a:ln/>
        </p:spPr>
      </p:sp>
      <p:sp>
        <p:nvSpPr>
          <p:cNvPr id="60419" name="Notes Placeholder 2">
            <a:extLst>
              <a:ext uri="{FF2B5EF4-FFF2-40B4-BE49-F238E27FC236}">
                <a16:creationId xmlns:a16="http://schemas.microsoft.com/office/drawing/2014/main" id="{D9E58C49-4C5E-8B4A-9C15-37A3ED4E90BE}"/>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defRPr/>
            </a:pPr>
            <a:endParaRPr lang="en-US"/>
          </a:p>
        </p:txBody>
      </p:sp>
      <p:sp>
        <p:nvSpPr>
          <p:cNvPr id="57348" name="Slide Number Placeholder 3">
            <a:extLst>
              <a:ext uri="{FF2B5EF4-FFF2-40B4-BE49-F238E27FC236}">
                <a16:creationId xmlns:a16="http://schemas.microsoft.com/office/drawing/2014/main" id="{95A73592-1D0E-4E4A-8290-CAA1F7637444}"/>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7FF8755-503F-8148-8DC5-8BEB48AE2D6E}" type="slidenum">
              <a:rPr lang="en-US" altLang="en-US" sz="1200">
                <a:cs typeface="Arial" panose="020B0604020202020204" pitchFamily="34" charset="0"/>
              </a:rPr>
              <a:pPr eaLnBrk="1" hangingPunct="1"/>
              <a:t>88</a:t>
            </a:fld>
            <a:endParaRPr lang="en-US" altLang="en-US" sz="1200">
              <a:cs typeface="Arial" panose="020B0604020202020204"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2D663CAF-84CA-DA42-8918-22E2B653A5D7}"/>
              </a:ext>
            </a:extLst>
          </p:cNvPr>
          <p:cNvSpPr>
            <a:spLocks noGrp="1" noRot="1" noChangeAspect="1" noTextEdit="1"/>
          </p:cNvSpPr>
          <p:nvPr>
            <p:ph type="sldImg"/>
          </p:nvPr>
        </p:nvSpPr>
        <p:spPr>
          <a:ln/>
        </p:spPr>
      </p:sp>
      <p:sp>
        <p:nvSpPr>
          <p:cNvPr id="61443" name="Notes Placeholder 2">
            <a:extLst>
              <a:ext uri="{FF2B5EF4-FFF2-40B4-BE49-F238E27FC236}">
                <a16:creationId xmlns:a16="http://schemas.microsoft.com/office/drawing/2014/main" id="{3D881F69-1EC9-DC45-BD76-3BB375740504}"/>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89EABCFD-5DE3-5A48-A446-FE2301C42637}"/>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22EEAEA-7159-434D-A6C9-68ABF6F7C9BF}" type="slidenum">
              <a:rPr lang="en-US" altLang="en-US" sz="1200">
                <a:latin typeface="Times New Roman" panose="02020603050405020304" pitchFamily="18" charset="0"/>
                <a:cs typeface="Arial" panose="020B0604020202020204" pitchFamily="34" charset="0"/>
              </a:rPr>
              <a:pPr eaLnBrk="1" hangingPunct="1"/>
              <a:t>89</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a:extLst>
              <a:ext uri="{FF2B5EF4-FFF2-40B4-BE49-F238E27FC236}">
                <a16:creationId xmlns:a16="http://schemas.microsoft.com/office/drawing/2014/main" id="{794043C0-F70C-8345-A8EB-3A9D77951ADF}"/>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800F2A2-1261-2544-925A-0F61A79067D7}" type="slidenum">
              <a:rPr lang="en-US" altLang="en-US" sz="1200">
                <a:latin typeface="Times New Roman" panose="02020603050405020304" pitchFamily="18" charset="0"/>
                <a:cs typeface="Arial" panose="020B0604020202020204" pitchFamily="34" charset="0"/>
              </a:rPr>
              <a:pPr eaLnBrk="1" hangingPunct="1"/>
              <a:t>90</a:t>
            </a:fld>
            <a:endParaRPr lang="en-US" altLang="en-US" sz="1200">
              <a:latin typeface="Times New Roman" panose="02020603050405020304" pitchFamily="18" charset="0"/>
              <a:cs typeface="Arial" panose="020B0604020202020204" pitchFamily="34" charset="0"/>
            </a:endParaRPr>
          </a:p>
        </p:txBody>
      </p:sp>
      <p:sp>
        <p:nvSpPr>
          <p:cNvPr id="63491" name="Rectangle 2">
            <a:extLst>
              <a:ext uri="{FF2B5EF4-FFF2-40B4-BE49-F238E27FC236}">
                <a16:creationId xmlns:a16="http://schemas.microsoft.com/office/drawing/2014/main" id="{22CF2565-1379-B94D-9620-A3CF87B45E25}"/>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32333796-AE83-CD4B-BEBB-A56C4029A929}"/>
              </a:ext>
            </a:extLst>
          </p:cNvPr>
          <p:cNvSpPr>
            <a:spLocks noGrp="1" noChangeArrowheads="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80E1F4E7-B56E-8B46-9541-F4F1D5A1592B}"/>
              </a:ext>
            </a:extLst>
          </p:cNvPr>
          <p:cNvSpPr>
            <a:spLocks noGrp="1" noRot="1" noChangeAspect="1" noTextEdit="1"/>
          </p:cNvSpPr>
          <p:nvPr>
            <p:ph type="sldImg"/>
          </p:nvPr>
        </p:nvSpPr>
        <p:spPr>
          <a:ln/>
        </p:spPr>
      </p:sp>
      <p:sp>
        <p:nvSpPr>
          <p:cNvPr id="66563" name="Notes Placeholder 2">
            <a:extLst>
              <a:ext uri="{FF2B5EF4-FFF2-40B4-BE49-F238E27FC236}">
                <a16:creationId xmlns:a16="http://schemas.microsoft.com/office/drawing/2014/main" id="{18900B8E-E847-894B-91BA-20DB2F9F1821}"/>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A7F43712-550C-3041-A006-559A18975782}"/>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894EB0F-4D84-184F-83B2-27992EC59B28}" type="slidenum">
              <a:rPr lang="en-US" altLang="en-US" sz="1200">
                <a:latin typeface="Times New Roman" panose="02020603050405020304" pitchFamily="18" charset="0"/>
                <a:cs typeface="Arial" panose="020B0604020202020204" pitchFamily="34" charset="0"/>
              </a:rPr>
              <a:pPr eaLnBrk="1" hangingPunct="1"/>
              <a:t>91</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56CA04DB-1092-AC48-8871-8FF12FF23AA7}"/>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ABAE235-B183-B046-BCC8-E389E3DC2D35}" type="slidenum">
              <a:rPr lang="en-US" altLang="en-US" sz="1200">
                <a:latin typeface="Times New Roman" panose="02020603050405020304" pitchFamily="18" charset="0"/>
                <a:cs typeface="Arial" panose="020B0604020202020204" pitchFamily="34" charset="0"/>
              </a:rPr>
              <a:pPr eaLnBrk="1" hangingPunct="1"/>
              <a:t>92</a:t>
            </a:fld>
            <a:endParaRPr lang="en-US" altLang="en-US" sz="1200">
              <a:latin typeface="Times New Roman" panose="02020603050405020304" pitchFamily="18" charset="0"/>
              <a:cs typeface="Arial" panose="020B0604020202020204" pitchFamily="34" charset="0"/>
            </a:endParaRPr>
          </a:p>
        </p:txBody>
      </p:sp>
      <p:sp>
        <p:nvSpPr>
          <p:cNvPr id="67587" name="Rectangle 2">
            <a:extLst>
              <a:ext uri="{FF2B5EF4-FFF2-40B4-BE49-F238E27FC236}">
                <a16:creationId xmlns:a16="http://schemas.microsoft.com/office/drawing/2014/main" id="{9E7C1A52-039C-0F4E-A559-616EF1DBD5BE}"/>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6A4CFB8D-241F-9642-ACF6-04F10DFBBB94}"/>
              </a:ext>
            </a:extLst>
          </p:cNvPr>
          <p:cNvSpPr>
            <a:spLocks noGrp="1" noChangeArrowheads="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defRPr/>
            </a:pPr>
            <a:endParaRPr lang="en-US">
              <a:latin typeface="Times New Roman"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76838712-9E8A-944F-AF96-8BB2A7A0064B}"/>
              </a:ext>
            </a:extLst>
          </p:cNvPr>
          <p:cNvSpPr>
            <a:spLocks noGrp="1" noRot="1" noChangeAspect="1" noTextEdit="1"/>
          </p:cNvSpPr>
          <p:nvPr>
            <p:ph type="sldImg"/>
          </p:nvPr>
        </p:nvSpPr>
        <p:spPr>
          <a:ln/>
        </p:spPr>
      </p:sp>
      <p:sp>
        <p:nvSpPr>
          <p:cNvPr id="68611" name="Notes Placeholder 2">
            <a:extLst>
              <a:ext uri="{FF2B5EF4-FFF2-40B4-BE49-F238E27FC236}">
                <a16:creationId xmlns:a16="http://schemas.microsoft.com/office/drawing/2014/main" id="{B8BB406B-B1E6-FF4F-9E15-439897269D86}"/>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D3B893BA-E62D-7747-9212-D9BB9BE083C5}"/>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4A485E5-FED5-E14B-AA3B-FA2055C3B1E3}" type="slidenum">
              <a:rPr lang="en-US" altLang="en-US" sz="1200">
                <a:latin typeface="Times New Roman" panose="02020603050405020304" pitchFamily="18" charset="0"/>
                <a:cs typeface="Arial" panose="020B0604020202020204" pitchFamily="34" charset="0"/>
              </a:rPr>
              <a:pPr eaLnBrk="1" hangingPunct="1"/>
              <a:t>93</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iakép helye 1">
            <a:extLst>
              <a:ext uri="{FF2B5EF4-FFF2-40B4-BE49-F238E27FC236}">
                <a16:creationId xmlns:a16="http://schemas.microsoft.com/office/drawing/2014/main" id="{D9A7D7B5-B3C2-4144-8B47-33D79DE35F9E}"/>
              </a:ext>
            </a:extLst>
          </p:cNvPr>
          <p:cNvSpPr>
            <a:spLocks noGrp="1" noRot="1" noChangeAspect="1" noTextEdit="1"/>
          </p:cNvSpPr>
          <p:nvPr>
            <p:ph type="sldImg"/>
          </p:nvPr>
        </p:nvSpPr>
        <p:spPr>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6083" name="Jegyzetek helye 2">
            <a:extLst>
              <a:ext uri="{FF2B5EF4-FFF2-40B4-BE49-F238E27FC236}">
                <a16:creationId xmlns:a16="http://schemas.microsoft.com/office/drawing/2014/main" id="{FFB741CE-6662-D744-ACDF-729DA4388B5A}"/>
              </a:ext>
            </a:extLst>
          </p:cNvPr>
          <p:cNvSpPr>
            <a:spLocks noGrp="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defRPr/>
            </a:pPr>
            <a:endParaRPr lang="en-US">
              <a:latin typeface="Calibri" charset="0"/>
            </a:endParaRPr>
          </a:p>
        </p:txBody>
      </p:sp>
      <p:sp>
        <p:nvSpPr>
          <p:cNvPr id="63492" name="Dia számának helye 3">
            <a:extLst>
              <a:ext uri="{FF2B5EF4-FFF2-40B4-BE49-F238E27FC236}">
                <a16:creationId xmlns:a16="http://schemas.microsoft.com/office/drawing/2014/main" id="{6F2C8C43-89D2-374E-880C-05347E5A960A}"/>
              </a:ext>
            </a:extLst>
          </p:cNvPr>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7FA1463-5B5E-6C40-8A69-A26F78AD68DF}" type="slidenum">
              <a:rPr lang="hu-HU" altLang="en-US" sz="1200">
                <a:latin typeface="Calibri" panose="020F0502020204030204" pitchFamily="34" charset="0"/>
                <a:cs typeface="Arial" panose="020B0604020202020204" pitchFamily="34" charset="0"/>
              </a:rPr>
              <a:pPr eaLnBrk="1" hangingPunct="1"/>
              <a:t>18</a:t>
            </a:fld>
            <a:endParaRPr lang="hu-HU" altLang="en-US" sz="1200">
              <a:latin typeface="Calibri" panose="020F0502020204030204" pitchFamily="34" charset="0"/>
              <a:cs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E1D76D92-958F-7E45-BC1A-C5C8E008E98F}"/>
              </a:ext>
            </a:extLst>
          </p:cNvPr>
          <p:cNvSpPr>
            <a:spLocks noGrp="1" noRot="1" noChangeAspect="1" noTextEdit="1"/>
          </p:cNvSpPr>
          <p:nvPr>
            <p:ph type="sldImg"/>
          </p:nvPr>
        </p:nvSpPr>
        <p:spPr>
          <a:ln/>
        </p:spPr>
      </p:sp>
      <p:sp>
        <p:nvSpPr>
          <p:cNvPr id="69635" name="Notes Placeholder 2">
            <a:extLst>
              <a:ext uri="{FF2B5EF4-FFF2-40B4-BE49-F238E27FC236}">
                <a16:creationId xmlns:a16="http://schemas.microsoft.com/office/drawing/2014/main" id="{30CAC0BE-EBEA-C54E-80EC-9FFB33FFAE3E}"/>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62468" name="Slide Number Placeholder 3">
            <a:extLst>
              <a:ext uri="{FF2B5EF4-FFF2-40B4-BE49-F238E27FC236}">
                <a16:creationId xmlns:a16="http://schemas.microsoft.com/office/drawing/2014/main" id="{209230CE-45CD-EA49-872D-DA6F3ABDDD63}"/>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A6B6B67-34AC-1D4C-81BE-4D967E310074}" type="slidenum">
              <a:rPr lang="en-US" altLang="en-US" sz="1200">
                <a:latin typeface="Times New Roman" panose="02020603050405020304" pitchFamily="18" charset="0"/>
                <a:cs typeface="Arial" panose="020B0604020202020204" pitchFamily="34" charset="0"/>
              </a:rPr>
              <a:pPr eaLnBrk="1" hangingPunct="1"/>
              <a:t>94</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F20ADB15-967B-CE42-8116-65DD3B223B82}"/>
              </a:ext>
            </a:extLst>
          </p:cNvPr>
          <p:cNvSpPr>
            <a:spLocks noGrp="1" noRot="1" noChangeAspect="1" noTextEdit="1"/>
          </p:cNvSpPr>
          <p:nvPr>
            <p:ph type="sldImg"/>
          </p:nvPr>
        </p:nvSpPr>
        <p:spPr>
          <a:ln/>
        </p:spPr>
      </p:sp>
      <p:sp>
        <p:nvSpPr>
          <p:cNvPr id="70659" name="Notes Placeholder 2">
            <a:extLst>
              <a:ext uri="{FF2B5EF4-FFF2-40B4-BE49-F238E27FC236}">
                <a16:creationId xmlns:a16="http://schemas.microsoft.com/office/drawing/2014/main" id="{318A804C-586C-D245-9BF4-4DE791EC8F03}"/>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A46D29E4-2EFC-0645-B44B-28D98C2A161A}"/>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BA1ACAD-6A11-FE4C-B9F5-53BC33AC6359}" type="slidenum">
              <a:rPr lang="en-US" altLang="en-US" sz="1200">
                <a:latin typeface="Times New Roman" panose="02020603050405020304" pitchFamily="18" charset="0"/>
                <a:cs typeface="Arial" panose="020B0604020202020204" pitchFamily="34" charset="0"/>
              </a:rPr>
              <a:pPr eaLnBrk="1" hangingPunct="1"/>
              <a:t>95</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ECA0B7DD-674F-FC46-9EDD-4A9B015F8B27}"/>
              </a:ext>
            </a:extLst>
          </p:cNvPr>
          <p:cNvSpPr>
            <a:spLocks noGrp="1" noRot="1" noChangeAspect="1" noTextEdit="1"/>
          </p:cNvSpPr>
          <p:nvPr>
            <p:ph type="sldImg"/>
          </p:nvPr>
        </p:nvSpPr>
        <p:spPr>
          <a:ln/>
        </p:spPr>
      </p:sp>
      <p:sp>
        <p:nvSpPr>
          <p:cNvPr id="71683" name="Notes Placeholder 2">
            <a:extLst>
              <a:ext uri="{FF2B5EF4-FFF2-40B4-BE49-F238E27FC236}">
                <a16:creationId xmlns:a16="http://schemas.microsoft.com/office/drawing/2014/main" id="{E10AA3E8-08C2-E34E-80B6-D40AE7B68D36}"/>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63492" name="Slide Number Placeholder 3">
            <a:extLst>
              <a:ext uri="{FF2B5EF4-FFF2-40B4-BE49-F238E27FC236}">
                <a16:creationId xmlns:a16="http://schemas.microsoft.com/office/drawing/2014/main" id="{E741D24B-1745-FE4A-9980-7C79FCF5AA1B}"/>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C841BD1-7F52-2141-8E60-03EDB0D05897}" type="slidenum">
              <a:rPr lang="en-US" altLang="en-US" sz="1200">
                <a:latin typeface="Times New Roman" panose="02020603050405020304" pitchFamily="18" charset="0"/>
                <a:cs typeface="Arial" panose="020B0604020202020204" pitchFamily="34" charset="0"/>
              </a:rPr>
              <a:pPr eaLnBrk="1" hangingPunct="1"/>
              <a:t>96</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5CB1FF92-0ED2-ED4D-B1A9-0B55F7445495}"/>
              </a:ext>
            </a:extLst>
          </p:cNvPr>
          <p:cNvSpPr>
            <a:spLocks noGrp="1" noRot="1" noChangeAspect="1" noTextEdit="1"/>
          </p:cNvSpPr>
          <p:nvPr>
            <p:ph type="sldImg"/>
          </p:nvPr>
        </p:nvSpPr>
        <p:spPr>
          <a:ln/>
        </p:spPr>
      </p:sp>
      <p:sp>
        <p:nvSpPr>
          <p:cNvPr id="72707" name="Notes Placeholder 2">
            <a:extLst>
              <a:ext uri="{FF2B5EF4-FFF2-40B4-BE49-F238E27FC236}">
                <a16:creationId xmlns:a16="http://schemas.microsoft.com/office/drawing/2014/main" id="{7FB59369-7031-A442-A0C6-30457CA1095E}"/>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defRPr/>
            </a:pPr>
            <a:endParaRPr lang="en-US"/>
          </a:p>
        </p:txBody>
      </p:sp>
      <p:sp>
        <p:nvSpPr>
          <p:cNvPr id="64516" name="Slide Number Placeholder 3">
            <a:extLst>
              <a:ext uri="{FF2B5EF4-FFF2-40B4-BE49-F238E27FC236}">
                <a16:creationId xmlns:a16="http://schemas.microsoft.com/office/drawing/2014/main" id="{DD65E0EB-61C0-3C41-BB5F-1308BCF88DDA}"/>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BB9971B-78AC-554C-9DCF-837C0F8EEC10}" type="slidenum">
              <a:rPr lang="en-US" altLang="en-US" sz="1200">
                <a:cs typeface="Arial" panose="020B0604020202020204" pitchFamily="34" charset="0"/>
              </a:rPr>
              <a:pPr eaLnBrk="1" hangingPunct="1"/>
              <a:t>97</a:t>
            </a:fld>
            <a:endParaRPr lang="en-US" altLang="en-US" sz="1200">
              <a:cs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BDE85282-24C8-494E-8AC3-AAEF0868D74B}"/>
              </a:ext>
            </a:extLst>
          </p:cNvPr>
          <p:cNvSpPr>
            <a:spLocks noGrp="1" noRot="1" noChangeAspect="1" noTextEdit="1"/>
          </p:cNvSpPr>
          <p:nvPr>
            <p:ph type="sldImg"/>
          </p:nvPr>
        </p:nvSpPr>
        <p:spPr>
          <a:ln/>
        </p:spPr>
      </p:sp>
      <p:sp>
        <p:nvSpPr>
          <p:cNvPr id="73731" name="Notes Placeholder 2">
            <a:extLst>
              <a:ext uri="{FF2B5EF4-FFF2-40B4-BE49-F238E27FC236}">
                <a16:creationId xmlns:a16="http://schemas.microsoft.com/office/drawing/2014/main" id="{B861FC0B-DD27-A645-9C1B-1506B7CFEF70}"/>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5B6E74C6-E3DD-0A4E-8552-D1DB9310D5D7}"/>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AA81E82-2EF2-D542-BDE6-E403F221978A}" type="slidenum">
              <a:rPr lang="en-US" altLang="en-US" sz="1200">
                <a:latin typeface="Times New Roman" panose="02020603050405020304" pitchFamily="18" charset="0"/>
                <a:cs typeface="Arial" panose="020B0604020202020204" pitchFamily="34" charset="0"/>
              </a:rPr>
              <a:pPr eaLnBrk="1" hangingPunct="1"/>
              <a:t>98</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5EAE5E55-D16C-D644-96B5-B0E3E13920A4}"/>
              </a:ext>
            </a:extLst>
          </p:cNvPr>
          <p:cNvSpPr>
            <a:spLocks noGrp="1" noRot="1" noChangeAspect="1" noTextEdit="1"/>
          </p:cNvSpPr>
          <p:nvPr>
            <p:ph type="sldImg"/>
          </p:nvPr>
        </p:nvSpPr>
        <p:spPr>
          <a:ln/>
        </p:spPr>
      </p:sp>
      <p:sp>
        <p:nvSpPr>
          <p:cNvPr id="74755" name="Notes Placeholder 2">
            <a:extLst>
              <a:ext uri="{FF2B5EF4-FFF2-40B4-BE49-F238E27FC236}">
                <a16:creationId xmlns:a16="http://schemas.microsoft.com/office/drawing/2014/main" id="{6680395B-454D-B441-B732-651E52211401}"/>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2D95B8EC-6D93-6C48-9DDB-A2501D0767C7}"/>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8AEC7F0-7BE0-EA4F-B5C4-CA5E939842F6}" type="slidenum">
              <a:rPr lang="en-US" altLang="en-US" sz="1200">
                <a:latin typeface="Times New Roman" panose="02020603050405020304" pitchFamily="18" charset="0"/>
                <a:cs typeface="Arial" panose="020B0604020202020204" pitchFamily="34" charset="0"/>
              </a:rPr>
              <a:pPr eaLnBrk="1" hangingPunct="1"/>
              <a:t>99</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7E2A97F7-AF16-834B-B51C-D8305AA9D63C}"/>
              </a:ext>
            </a:extLst>
          </p:cNvPr>
          <p:cNvSpPr>
            <a:spLocks noGrp="1" noRot="1" noChangeAspect="1" noTextEdit="1"/>
          </p:cNvSpPr>
          <p:nvPr>
            <p:ph type="sldImg"/>
          </p:nvPr>
        </p:nvSpPr>
        <p:spPr>
          <a:ln/>
        </p:spPr>
      </p:sp>
      <p:sp>
        <p:nvSpPr>
          <p:cNvPr id="75779" name="Notes Placeholder 2">
            <a:extLst>
              <a:ext uri="{FF2B5EF4-FFF2-40B4-BE49-F238E27FC236}">
                <a16:creationId xmlns:a16="http://schemas.microsoft.com/office/drawing/2014/main" id="{B316D8D8-8FAE-4E4F-A2D2-F9F58DEDFA56}"/>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0373FC24-16C0-0B4F-879B-E42BF0D23061}"/>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A797643-D54C-DB4B-91C0-4CC0940A08AA}" type="slidenum">
              <a:rPr lang="en-US" altLang="en-US" sz="1200">
                <a:latin typeface="Times New Roman" panose="02020603050405020304" pitchFamily="18" charset="0"/>
                <a:cs typeface="Arial" panose="020B0604020202020204" pitchFamily="34" charset="0"/>
              </a:rPr>
              <a:pPr eaLnBrk="1" hangingPunct="1"/>
              <a:t>100</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34250379-0A1F-3048-B95B-907FED2BD263}"/>
              </a:ext>
            </a:extLst>
          </p:cNvPr>
          <p:cNvSpPr>
            <a:spLocks noGrp="1" noRot="1" noChangeAspect="1" noTextEdit="1"/>
          </p:cNvSpPr>
          <p:nvPr>
            <p:ph type="sldImg"/>
          </p:nvPr>
        </p:nvSpPr>
        <p:spPr>
          <a:ln/>
        </p:spPr>
      </p:sp>
      <p:sp>
        <p:nvSpPr>
          <p:cNvPr id="76803" name="Notes Placeholder 2">
            <a:extLst>
              <a:ext uri="{FF2B5EF4-FFF2-40B4-BE49-F238E27FC236}">
                <a16:creationId xmlns:a16="http://schemas.microsoft.com/office/drawing/2014/main" id="{369D60A8-4E4E-6E4C-8258-BC29E79B70DD}"/>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CF65487E-5A2B-5144-AFDE-E5205D379020}"/>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4B84391-B2CB-0646-82A8-032816924A8A}" type="slidenum">
              <a:rPr lang="en-US" altLang="en-US" sz="1200">
                <a:latin typeface="Times New Roman" panose="02020603050405020304" pitchFamily="18" charset="0"/>
                <a:cs typeface="Arial" panose="020B0604020202020204" pitchFamily="34" charset="0"/>
              </a:rPr>
              <a:pPr eaLnBrk="1" hangingPunct="1"/>
              <a:t>101</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CD3C9C50-ECA6-5440-B92A-DD45872A20EE}"/>
              </a:ext>
            </a:extLst>
          </p:cNvPr>
          <p:cNvSpPr>
            <a:spLocks noGrp="1" noRot="1" noChangeAspect="1" noTextEdit="1"/>
          </p:cNvSpPr>
          <p:nvPr>
            <p:ph type="sldImg"/>
          </p:nvPr>
        </p:nvSpPr>
        <p:spPr>
          <a:ln/>
        </p:spPr>
      </p:sp>
      <p:sp>
        <p:nvSpPr>
          <p:cNvPr id="77827" name="Notes Placeholder 2">
            <a:extLst>
              <a:ext uri="{FF2B5EF4-FFF2-40B4-BE49-F238E27FC236}">
                <a16:creationId xmlns:a16="http://schemas.microsoft.com/office/drawing/2014/main" id="{B3F7EB0D-D0BD-FA45-BF06-F60EAA657C9B}"/>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62468" name="Slide Number Placeholder 3">
            <a:extLst>
              <a:ext uri="{FF2B5EF4-FFF2-40B4-BE49-F238E27FC236}">
                <a16:creationId xmlns:a16="http://schemas.microsoft.com/office/drawing/2014/main" id="{E07351D5-1200-4842-9D54-A9CE28B24C88}"/>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C90127C-7151-6B47-85AD-1C776B38279A}" type="slidenum">
              <a:rPr lang="en-US" altLang="en-US" sz="1200">
                <a:latin typeface="Times New Roman" panose="02020603050405020304" pitchFamily="18" charset="0"/>
                <a:cs typeface="Arial" panose="020B0604020202020204" pitchFamily="34" charset="0"/>
              </a:rPr>
              <a:pPr eaLnBrk="1" hangingPunct="1"/>
              <a:t>102</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400D74BF-9190-974B-A78A-1D059421D842}"/>
              </a:ext>
            </a:extLst>
          </p:cNvPr>
          <p:cNvSpPr>
            <a:spLocks noGrp="1" noRot="1" noChangeAspect="1" noTextEdit="1"/>
          </p:cNvSpPr>
          <p:nvPr>
            <p:ph type="sldImg"/>
          </p:nvPr>
        </p:nvSpPr>
        <p:spPr>
          <a:ln/>
        </p:spPr>
      </p:sp>
      <p:sp>
        <p:nvSpPr>
          <p:cNvPr id="78851" name="Notes Placeholder 2">
            <a:extLst>
              <a:ext uri="{FF2B5EF4-FFF2-40B4-BE49-F238E27FC236}">
                <a16:creationId xmlns:a16="http://schemas.microsoft.com/office/drawing/2014/main" id="{3337F2A8-609F-D842-9706-B898AB115591}"/>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253302D8-738D-1641-BE0D-2CB0DAC6B027}"/>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DBF1FC5-F1B3-5A41-91DA-3F466A81E357}" type="slidenum">
              <a:rPr lang="en-US" altLang="en-US" sz="1200">
                <a:latin typeface="Times New Roman" panose="02020603050405020304" pitchFamily="18" charset="0"/>
                <a:cs typeface="Arial" panose="020B0604020202020204" pitchFamily="34" charset="0"/>
              </a:rPr>
              <a:pPr eaLnBrk="1" hangingPunct="1"/>
              <a:t>103</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iakép helye 1">
            <a:extLst>
              <a:ext uri="{FF2B5EF4-FFF2-40B4-BE49-F238E27FC236}">
                <a16:creationId xmlns:a16="http://schemas.microsoft.com/office/drawing/2014/main" id="{DD5CC118-5F77-7E45-A66D-A241DD5451A8}"/>
              </a:ext>
            </a:extLst>
          </p:cNvPr>
          <p:cNvSpPr>
            <a:spLocks noGrp="1" noRot="1" noChangeAspect="1" noTextEdit="1"/>
          </p:cNvSpPr>
          <p:nvPr>
            <p:ph type="sldImg"/>
          </p:nvPr>
        </p:nvSpPr>
        <p:spPr>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7" name="Jegyzetek helye 2">
            <a:extLst>
              <a:ext uri="{FF2B5EF4-FFF2-40B4-BE49-F238E27FC236}">
                <a16:creationId xmlns:a16="http://schemas.microsoft.com/office/drawing/2014/main" id="{ACAA1731-B645-D042-A6B5-2CD38D715184}"/>
              </a:ext>
            </a:extLst>
          </p:cNvPr>
          <p:cNvSpPr>
            <a:spLocks noGrp="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defRPr/>
            </a:pPr>
            <a:endParaRPr lang="en-US">
              <a:latin typeface="Calibri" charset="0"/>
            </a:endParaRPr>
          </a:p>
        </p:txBody>
      </p:sp>
      <p:sp>
        <p:nvSpPr>
          <p:cNvPr id="64516" name="Dia számának helye 3">
            <a:extLst>
              <a:ext uri="{FF2B5EF4-FFF2-40B4-BE49-F238E27FC236}">
                <a16:creationId xmlns:a16="http://schemas.microsoft.com/office/drawing/2014/main" id="{8CCCD297-03E9-6047-A00C-CDC79A9F4327}"/>
              </a:ext>
            </a:extLst>
          </p:cNvPr>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6FB9AD8-21EE-7B4A-800E-373877D7A427}" type="slidenum">
              <a:rPr lang="hu-HU" altLang="en-US" sz="1200">
                <a:latin typeface="Calibri" panose="020F0502020204030204" pitchFamily="34" charset="0"/>
                <a:cs typeface="Arial" panose="020B0604020202020204" pitchFamily="34" charset="0"/>
              </a:rPr>
              <a:pPr eaLnBrk="1" hangingPunct="1"/>
              <a:t>19</a:t>
            </a:fld>
            <a:endParaRPr lang="hu-HU" altLang="en-US" sz="1200">
              <a:latin typeface="Calibri" panose="020F0502020204030204" pitchFamily="34" charset="0"/>
              <a:cs typeface="Arial" panose="020B0604020202020204"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1D6D4287-1E43-AA40-BA1C-2A24A0A307E7}"/>
              </a:ext>
            </a:extLst>
          </p:cNvPr>
          <p:cNvSpPr>
            <a:spLocks noGrp="1" noRot="1" noChangeAspect="1" noTextEdit="1"/>
          </p:cNvSpPr>
          <p:nvPr>
            <p:ph type="sldImg"/>
          </p:nvPr>
        </p:nvSpPr>
        <p:spPr>
          <a:ln/>
        </p:spPr>
      </p:sp>
      <p:sp>
        <p:nvSpPr>
          <p:cNvPr id="79875" name="Notes Placeholder 2">
            <a:extLst>
              <a:ext uri="{FF2B5EF4-FFF2-40B4-BE49-F238E27FC236}">
                <a16:creationId xmlns:a16="http://schemas.microsoft.com/office/drawing/2014/main" id="{C794288B-8C38-EB47-9E11-E6757241792E}"/>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9850E334-5F3B-164F-8B9E-8BEAFE9E0ADB}"/>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58E02D7-E641-9B49-BB75-89264DE6B3EB}" type="slidenum">
              <a:rPr lang="en-US" altLang="en-US" sz="1200">
                <a:latin typeface="Times New Roman" panose="02020603050405020304" pitchFamily="18" charset="0"/>
                <a:cs typeface="Arial" panose="020B0604020202020204" pitchFamily="34" charset="0"/>
              </a:rPr>
              <a:pPr eaLnBrk="1" hangingPunct="1"/>
              <a:t>104</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96E18261-A738-DA49-A920-71F2A1AFB58B}"/>
              </a:ext>
            </a:extLst>
          </p:cNvPr>
          <p:cNvSpPr>
            <a:spLocks noGrp="1" noRot="1" noChangeAspect="1" noTextEdit="1"/>
          </p:cNvSpPr>
          <p:nvPr>
            <p:ph type="sldImg"/>
          </p:nvPr>
        </p:nvSpPr>
        <p:spPr>
          <a:ln/>
        </p:spPr>
      </p:sp>
      <p:sp>
        <p:nvSpPr>
          <p:cNvPr id="80899" name="Notes Placeholder 2">
            <a:extLst>
              <a:ext uri="{FF2B5EF4-FFF2-40B4-BE49-F238E27FC236}">
                <a16:creationId xmlns:a16="http://schemas.microsoft.com/office/drawing/2014/main" id="{AD7F5997-07F5-6143-B099-92B20FAF2305}"/>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E5F7712A-2BFC-E047-9C83-0488A17C3C68}"/>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75243BE-15D6-D94C-B173-78D99FD55F7B}" type="slidenum">
              <a:rPr lang="en-US" altLang="en-US" sz="1200">
                <a:latin typeface="Times New Roman" panose="02020603050405020304" pitchFamily="18" charset="0"/>
                <a:cs typeface="Arial" panose="020B0604020202020204" pitchFamily="34" charset="0"/>
              </a:rPr>
              <a:pPr eaLnBrk="1" hangingPunct="1"/>
              <a:t>105</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662098DB-4F01-2641-83FB-3BB7C0A29AE6}"/>
              </a:ext>
            </a:extLst>
          </p:cNvPr>
          <p:cNvSpPr>
            <a:spLocks noGrp="1" noRot="1" noChangeAspect="1" noTextEdit="1"/>
          </p:cNvSpPr>
          <p:nvPr>
            <p:ph type="sldImg"/>
          </p:nvPr>
        </p:nvSpPr>
        <p:spPr>
          <a:ln/>
        </p:spPr>
      </p:sp>
      <p:sp>
        <p:nvSpPr>
          <p:cNvPr id="81923" name="Notes Placeholder 2">
            <a:extLst>
              <a:ext uri="{FF2B5EF4-FFF2-40B4-BE49-F238E27FC236}">
                <a16:creationId xmlns:a16="http://schemas.microsoft.com/office/drawing/2014/main" id="{35476945-1CF6-C54B-92B4-A0BE4982BAE2}"/>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9A5F3E97-8D1C-444A-8A38-E91ECEB7573B}"/>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6EECBF7-7262-8C46-9952-CB0EBDCF65E8}" type="slidenum">
              <a:rPr lang="en-US" altLang="en-US" sz="1200">
                <a:latin typeface="Times New Roman" panose="02020603050405020304" pitchFamily="18" charset="0"/>
                <a:cs typeface="Arial" panose="020B0604020202020204" pitchFamily="34" charset="0"/>
              </a:rPr>
              <a:pPr eaLnBrk="1" hangingPunct="1"/>
              <a:t>106</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1ECF96EF-41E4-B34C-88F4-083751565096}"/>
              </a:ext>
            </a:extLst>
          </p:cNvPr>
          <p:cNvSpPr>
            <a:spLocks noGrp="1" noRot="1" noChangeAspect="1" noTextEdit="1"/>
          </p:cNvSpPr>
          <p:nvPr>
            <p:ph type="sldImg"/>
          </p:nvPr>
        </p:nvSpPr>
        <p:spPr>
          <a:ln/>
        </p:spPr>
      </p:sp>
      <p:sp>
        <p:nvSpPr>
          <p:cNvPr id="82947" name="Notes Placeholder 2">
            <a:extLst>
              <a:ext uri="{FF2B5EF4-FFF2-40B4-BE49-F238E27FC236}">
                <a16:creationId xmlns:a16="http://schemas.microsoft.com/office/drawing/2014/main" id="{0E690B57-1BD8-1B43-8270-ECDC5717A8ED}"/>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DB2E74BD-012D-8C48-A422-AE527CC6EF6E}"/>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002F78A-5750-8C4E-9718-9562ED1ECC13}" type="slidenum">
              <a:rPr lang="en-US" altLang="en-US" sz="1200">
                <a:latin typeface="Times New Roman" panose="02020603050405020304" pitchFamily="18" charset="0"/>
                <a:cs typeface="Arial" panose="020B0604020202020204" pitchFamily="34" charset="0"/>
              </a:rPr>
              <a:pPr eaLnBrk="1" hangingPunct="1"/>
              <a:t>107</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E72350A6-ED7C-114E-A3A4-CEC230A897C7}"/>
              </a:ext>
            </a:extLst>
          </p:cNvPr>
          <p:cNvSpPr>
            <a:spLocks noGrp="1" noRot="1" noChangeAspect="1" noTextEdit="1"/>
          </p:cNvSpPr>
          <p:nvPr>
            <p:ph type="sldImg"/>
          </p:nvPr>
        </p:nvSpPr>
        <p:spPr>
          <a:ln/>
        </p:spPr>
      </p:sp>
      <p:sp>
        <p:nvSpPr>
          <p:cNvPr id="83971" name="Notes Placeholder 2">
            <a:extLst>
              <a:ext uri="{FF2B5EF4-FFF2-40B4-BE49-F238E27FC236}">
                <a16:creationId xmlns:a16="http://schemas.microsoft.com/office/drawing/2014/main" id="{B477B4DF-5DB3-674A-88D9-4B66B3299188}"/>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65540" name="Slide Number Placeholder 3">
            <a:extLst>
              <a:ext uri="{FF2B5EF4-FFF2-40B4-BE49-F238E27FC236}">
                <a16:creationId xmlns:a16="http://schemas.microsoft.com/office/drawing/2014/main" id="{79238BE8-222C-A447-9053-30C5D3213615}"/>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9AE520C-45CA-294F-9D0E-7FF586505576}" type="slidenum">
              <a:rPr lang="en-US" altLang="en-US" sz="1200">
                <a:latin typeface="Times New Roman" panose="02020603050405020304" pitchFamily="18" charset="0"/>
                <a:cs typeface="Arial" panose="020B0604020202020204" pitchFamily="34" charset="0"/>
              </a:rPr>
              <a:pPr eaLnBrk="1" hangingPunct="1"/>
              <a:t>108</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4CE9EB89-F31D-FC48-B7AF-7185F2671DFD}"/>
              </a:ext>
            </a:extLst>
          </p:cNvPr>
          <p:cNvSpPr>
            <a:spLocks noGrp="1" noRot="1" noChangeAspect="1" noTextEdit="1"/>
          </p:cNvSpPr>
          <p:nvPr>
            <p:ph type="sldImg"/>
          </p:nvPr>
        </p:nvSpPr>
        <p:spPr>
          <a:ln/>
        </p:spPr>
      </p:sp>
      <p:sp>
        <p:nvSpPr>
          <p:cNvPr id="84995" name="Notes Placeholder 2">
            <a:extLst>
              <a:ext uri="{FF2B5EF4-FFF2-40B4-BE49-F238E27FC236}">
                <a16:creationId xmlns:a16="http://schemas.microsoft.com/office/drawing/2014/main" id="{31320B9A-B330-084F-BC62-24F733D4AB2A}"/>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66564" name="Slide Number Placeholder 3">
            <a:extLst>
              <a:ext uri="{FF2B5EF4-FFF2-40B4-BE49-F238E27FC236}">
                <a16:creationId xmlns:a16="http://schemas.microsoft.com/office/drawing/2014/main" id="{1BAA7525-00C2-E947-AA25-A4EEEC154F88}"/>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E8D8C9F-0BDC-F34C-8AF2-069AEB9DC169}" type="slidenum">
              <a:rPr lang="en-US" altLang="en-US" sz="1200">
                <a:latin typeface="Times New Roman" panose="02020603050405020304" pitchFamily="18" charset="0"/>
                <a:cs typeface="Arial" panose="020B0604020202020204" pitchFamily="34" charset="0"/>
              </a:rPr>
              <a:pPr eaLnBrk="1" hangingPunct="1"/>
              <a:t>109</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EE0FA21E-D099-504A-B53A-0FD8BCAA59A1}"/>
              </a:ext>
            </a:extLst>
          </p:cNvPr>
          <p:cNvSpPr>
            <a:spLocks noGrp="1" noRot="1" noChangeAspect="1" noTextEdit="1"/>
          </p:cNvSpPr>
          <p:nvPr>
            <p:ph type="sldImg"/>
          </p:nvPr>
        </p:nvSpPr>
        <p:spPr>
          <a:ln/>
        </p:spPr>
      </p:sp>
      <p:sp>
        <p:nvSpPr>
          <p:cNvPr id="86019" name="Notes Placeholder 2">
            <a:extLst>
              <a:ext uri="{FF2B5EF4-FFF2-40B4-BE49-F238E27FC236}">
                <a16:creationId xmlns:a16="http://schemas.microsoft.com/office/drawing/2014/main" id="{43D0005B-3D94-CF48-BCAD-81B2F8B06C7C}"/>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67588" name="Slide Number Placeholder 3">
            <a:extLst>
              <a:ext uri="{FF2B5EF4-FFF2-40B4-BE49-F238E27FC236}">
                <a16:creationId xmlns:a16="http://schemas.microsoft.com/office/drawing/2014/main" id="{00B2B596-38AB-9B4B-AB31-D3D805300D15}"/>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BE18508-1FFD-134B-A33B-5626794FCC44}" type="slidenum">
              <a:rPr lang="en-US" altLang="en-US" sz="1200">
                <a:latin typeface="Times New Roman" panose="02020603050405020304" pitchFamily="18" charset="0"/>
                <a:cs typeface="Arial" panose="020B0604020202020204" pitchFamily="34" charset="0"/>
              </a:rPr>
              <a:pPr eaLnBrk="1" hangingPunct="1"/>
              <a:t>110</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019B8BFB-4852-F742-AD5C-37CCCB54E207}"/>
              </a:ext>
            </a:extLst>
          </p:cNvPr>
          <p:cNvSpPr>
            <a:spLocks noGrp="1" noRot="1" noChangeAspect="1" noTextEdit="1"/>
          </p:cNvSpPr>
          <p:nvPr>
            <p:ph type="sldImg"/>
          </p:nvPr>
        </p:nvSpPr>
        <p:spPr>
          <a:ln/>
        </p:spPr>
      </p:sp>
      <p:sp>
        <p:nvSpPr>
          <p:cNvPr id="87043" name="Notes Placeholder 2">
            <a:extLst>
              <a:ext uri="{FF2B5EF4-FFF2-40B4-BE49-F238E27FC236}">
                <a16:creationId xmlns:a16="http://schemas.microsoft.com/office/drawing/2014/main" id="{018E54FD-A66B-F845-B313-C12D84B9237D}"/>
              </a:ext>
            </a:extLst>
          </p:cNvPr>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a:latin typeface="Times New Roman" charset="0"/>
            </a:endParaRPr>
          </a:p>
        </p:txBody>
      </p:sp>
      <p:sp>
        <p:nvSpPr>
          <p:cNvPr id="4" name="Slide Number Placeholder 3">
            <a:extLst>
              <a:ext uri="{FF2B5EF4-FFF2-40B4-BE49-F238E27FC236}">
                <a16:creationId xmlns:a16="http://schemas.microsoft.com/office/drawing/2014/main" id="{F6A555B8-AAE6-4E41-9E12-99B78052304A}"/>
              </a:ext>
            </a:extLst>
          </p:cNvPr>
          <p:cNvSpPr>
            <a:spLocks noGrp="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159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159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159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159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159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159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CB43BCB-1D32-114C-B965-3F6834B60536}" type="slidenum">
              <a:rPr lang="en-US" altLang="en-US" sz="1200">
                <a:latin typeface="Times New Roman" panose="02020603050405020304" pitchFamily="18" charset="0"/>
                <a:cs typeface="Arial" panose="020B0604020202020204" pitchFamily="34" charset="0"/>
              </a:rPr>
              <a:pPr eaLnBrk="1" hangingPunct="1"/>
              <a:t>111</a:t>
            </a:fld>
            <a:endParaRPr lang="en-US" altLang="en-US" sz="1200">
              <a:latin typeface="Times New Roman" panose="02020603050405020304" pitchFamily="18" charset="0"/>
              <a:cs typeface="Arial" panose="020B060402020202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C3999F5-329B-1340-8179-615987A9246C}"/>
              </a:ext>
            </a:extLst>
          </p:cNvPr>
          <p:cNvSpPr>
            <a:spLocks noGrp="1" noChangeArrowheads="1"/>
          </p:cNvSpPr>
          <p:nvPr>
            <p:ph type="sldNum" sz="quarter" idx="5"/>
          </p:nvPr>
        </p:nvSpPr>
        <p:spPr>
          <a:ln/>
        </p:spPr>
        <p:txBody>
          <a:bodyPr/>
          <a:lstStyle/>
          <a:p>
            <a:fld id="{416ED478-4FC8-4F48-B0A2-0C59ED766FCC}" type="slidenum">
              <a:rPr lang="en-US" altLang="en-US"/>
              <a:pPr/>
              <a:t>118</a:t>
            </a:fld>
            <a:endParaRPr lang="en-US" altLang="en-US"/>
          </a:p>
        </p:txBody>
      </p:sp>
      <p:sp>
        <p:nvSpPr>
          <p:cNvPr id="111618" name="Rectangle 2">
            <a:extLst>
              <a:ext uri="{FF2B5EF4-FFF2-40B4-BE49-F238E27FC236}">
                <a16:creationId xmlns:a16="http://schemas.microsoft.com/office/drawing/2014/main" id="{F1E768BF-0973-0145-9659-66EEF95083FC}"/>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B3F98956-1E74-2440-8644-CE63E83B1E5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669795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iakép helye 1">
            <a:extLst>
              <a:ext uri="{FF2B5EF4-FFF2-40B4-BE49-F238E27FC236}">
                <a16:creationId xmlns:a16="http://schemas.microsoft.com/office/drawing/2014/main" id="{CB74FD7B-6B87-3E46-B7EA-2000EE7AA6EC}"/>
              </a:ext>
            </a:extLst>
          </p:cNvPr>
          <p:cNvSpPr>
            <a:spLocks noGrp="1" noRot="1" noChangeAspect="1" noTextEdit="1"/>
          </p:cNvSpPr>
          <p:nvPr>
            <p:ph type="sldImg"/>
          </p:nvPr>
        </p:nvSpPr>
        <p:spPr>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1" name="Jegyzetek helye 2">
            <a:extLst>
              <a:ext uri="{FF2B5EF4-FFF2-40B4-BE49-F238E27FC236}">
                <a16:creationId xmlns:a16="http://schemas.microsoft.com/office/drawing/2014/main" id="{F2DA638A-2922-A847-AE1B-000352FF2240}"/>
              </a:ext>
            </a:extLst>
          </p:cNvPr>
          <p:cNvSpPr>
            <a:spLocks noGrp="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defRPr/>
            </a:pPr>
            <a:endParaRPr lang="en-US">
              <a:latin typeface="Calibri" charset="0"/>
            </a:endParaRPr>
          </a:p>
        </p:txBody>
      </p:sp>
      <p:sp>
        <p:nvSpPr>
          <p:cNvPr id="65540" name="Dia számának helye 3">
            <a:extLst>
              <a:ext uri="{FF2B5EF4-FFF2-40B4-BE49-F238E27FC236}">
                <a16:creationId xmlns:a16="http://schemas.microsoft.com/office/drawing/2014/main" id="{9B8A6AAA-9764-5E41-9617-63586B36049C}"/>
              </a:ext>
            </a:extLst>
          </p:cNvPr>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2B78831-B57A-2045-B3FE-79DC31A631AE}" type="slidenum">
              <a:rPr lang="hu-HU" altLang="en-US" sz="1200">
                <a:latin typeface="Calibri" panose="020F0502020204030204" pitchFamily="34" charset="0"/>
                <a:cs typeface="Arial" panose="020B0604020202020204" pitchFamily="34" charset="0"/>
              </a:rPr>
              <a:pPr eaLnBrk="1" hangingPunct="1"/>
              <a:t>20</a:t>
            </a:fld>
            <a:endParaRPr lang="hu-HU" altLang="en-US" sz="1200">
              <a:latin typeface="Calibri" panose="020F050202020403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AE6500E-23EC-E048-A190-8E5D86A5C5EB}"/>
              </a:ext>
            </a:extLst>
          </p:cNvPr>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D3843E4-94CF-ED4F-AF5F-71A0B4C9B36B}" type="slidenum">
              <a:rPr lang="it-IT" altLang="en-US" sz="1200">
                <a:latin typeface="Calibri" panose="020F0502020204030204" pitchFamily="34" charset="0"/>
                <a:cs typeface="Arial" panose="020B0604020202020204" pitchFamily="34" charset="0"/>
              </a:rPr>
              <a:pPr eaLnBrk="1" hangingPunct="1"/>
              <a:t>21</a:t>
            </a:fld>
            <a:endParaRPr lang="it-IT" altLang="en-US" sz="1200">
              <a:latin typeface="Calibri" panose="020F0502020204030204" pitchFamily="34" charset="0"/>
              <a:cs typeface="Arial" panose="020B0604020202020204" pitchFamily="34" charset="0"/>
            </a:endParaRPr>
          </a:p>
        </p:txBody>
      </p:sp>
      <p:sp>
        <p:nvSpPr>
          <p:cNvPr id="49155" name="Rectangle 1026">
            <a:extLst>
              <a:ext uri="{FF2B5EF4-FFF2-40B4-BE49-F238E27FC236}">
                <a16:creationId xmlns:a16="http://schemas.microsoft.com/office/drawing/2014/main" id="{ED32A303-765B-DB44-9BB9-374418D2DA0D}"/>
              </a:ext>
            </a:extLst>
          </p:cNvPr>
          <p:cNvSpPr>
            <a:spLocks noGrp="1" noRot="1" noChangeAspect="1" noChangeArrowheads="1" noTextEdit="1"/>
          </p:cNvSpPr>
          <p:nvPr>
            <p:ph type="sldImg"/>
          </p:nvPr>
        </p:nvSpPr>
        <p:spPr>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6" name="Rectangle 1027">
            <a:extLst>
              <a:ext uri="{FF2B5EF4-FFF2-40B4-BE49-F238E27FC236}">
                <a16:creationId xmlns:a16="http://schemas.microsoft.com/office/drawing/2014/main" id="{6C666785-0C11-C74D-B935-154D470568ED}"/>
              </a:ext>
            </a:extLst>
          </p:cNvPr>
          <p:cNvSpPr>
            <a:spLocks noGrp="1" noChangeArrowheads="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defRPr/>
            </a:pPr>
            <a:endParaRPr lang="it-IT">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8.emf"/><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02749EC-26A1-B14F-83C0-CCA445CC546C}"/>
              </a:ext>
            </a:extLst>
          </p:cNvPr>
          <p:cNvCxnSpPr>
            <a:cxnSpLocks noChangeShapeType="1"/>
          </p:cNvCxnSpPr>
          <p:nvPr/>
        </p:nvCxnSpPr>
        <p:spPr bwMode="auto">
          <a:xfrm>
            <a:off x="0" y="6856413"/>
            <a:ext cx="9144000" cy="1587"/>
          </a:xfrm>
          <a:prstGeom prst="line">
            <a:avLst/>
          </a:prstGeom>
          <a:noFill/>
          <a:ln w="50800">
            <a:solidFill>
              <a:srgbClr val="CFB77C"/>
            </a:solidFill>
            <a:round/>
            <a:headEnd/>
            <a:tailEnd/>
          </a:ln>
          <a:effectLst>
            <a:outerShdw blurRad="50800" dist="250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5" name="Straight Connector 4">
            <a:extLst>
              <a:ext uri="{FF2B5EF4-FFF2-40B4-BE49-F238E27FC236}">
                <a16:creationId xmlns:a16="http://schemas.microsoft.com/office/drawing/2014/main" id="{65A59B71-6531-8745-A811-1F134178AFC4}"/>
              </a:ext>
            </a:extLst>
          </p:cNvPr>
          <p:cNvCxnSpPr>
            <a:cxnSpLocks noChangeShapeType="1"/>
          </p:cNvCxnSpPr>
          <p:nvPr/>
        </p:nvCxnSpPr>
        <p:spPr bwMode="auto">
          <a:xfrm>
            <a:off x="0" y="6856413"/>
            <a:ext cx="9144000" cy="1587"/>
          </a:xfrm>
          <a:prstGeom prst="line">
            <a:avLst/>
          </a:prstGeom>
          <a:noFill/>
          <a:ln w="50800">
            <a:solidFill>
              <a:srgbClr val="CFB77C"/>
            </a:solidFill>
            <a:round/>
            <a:headEnd/>
            <a:tailEnd/>
          </a:ln>
          <a:effectLst>
            <a:outerShdw blurRad="50800" dist="38100" dir="16200000" rotWithShape="0">
              <a:srgbClr val="808080"/>
            </a:outerShdw>
          </a:effectLst>
          <a:extLst>
            <a:ext uri="{909E8E84-426E-40DD-AFC4-6F175D3DCCD1}">
              <a14:hiddenFill xmlns:a14="http://schemas.microsoft.com/office/drawing/2010/main">
                <a:noFill/>
              </a14:hiddenFill>
            </a:ext>
          </a:extLst>
        </p:spPr>
      </p:cxnSp>
      <p:cxnSp>
        <p:nvCxnSpPr>
          <p:cNvPr id="6" name="Straight Connector 5">
            <a:extLst>
              <a:ext uri="{FF2B5EF4-FFF2-40B4-BE49-F238E27FC236}">
                <a16:creationId xmlns:a16="http://schemas.microsoft.com/office/drawing/2014/main" id="{0D1BE491-94E9-6249-B653-35091F124A6E}"/>
              </a:ext>
            </a:extLst>
          </p:cNvPr>
          <p:cNvCxnSpPr>
            <a:cxnSpLocks noChangeShapeType="1"/>
          </p:cNvCxnSpPr>
          <p:nvPr/>
        </p:nvCxnSpPr>
        <p:spPr bwMode="auto">
          <a:xfrm flipV="1">
            <a:off x="0" y="0"/>
            <a:ext cx="9144000" cy="1588"/>
          </a:xfrm>
          <a:prstGeom prst="line">
            <a:avLst/>
          </a:prstGeom>
          <a:noFill/>
          <a:ln w="50800">
            <a:solidFill>
              <a:srgbClr val="CFB77C"/>
            </a:solidFill>
            <a:round/>
            <a:headEnd/>
            <a:tailEnd/>
          </a:ln>
          <a:effectLst>
            <a:outerShdw blurRad="50800" dist="38100" dir="5400000" rotWithShape="0">
              <a:srgbClr val="808080"/>
            </a:outerShdw>
          </a:effectLst>
          <a:extLst>
            <a:ext uri="{909E8E84-426E-40DD-AFC4-6F175D3DCCD1}">
              <a14:hiddenFill xmlns:a14="http://schemas.microsoft.com/office/drawing/2010/main">
                <a:noFill/>
              </a14:hiddenFill>
            </a:ext>
          </a:extLst>
        </p:spPr>
      </p:cxnSp>
      <p:pic>
        <p:nvPicPr>
          <p:cNvPr id="7" name="Picture 12">
            <a:extLst>
              <a:ext uri="{FF2B5EF4-FFF2-40B4-BE49-F238E27FC236}">
                <a16:creationId xmlns:a16="http://schemas.microsoft.com/office/drawing/2014/main" id="{F6E5C211-156A-E14B-B4E1-93ABBFD66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0"/>
            <a:ext cx="657860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7-circle-majors.png">
            <a:extLst>
              <a:ext uri="{FF2B5EF4-FFF2-40B4-BE49-F238E27FC236}">
                <a16:creationId xmlns:a16="http://schemas.microsoft.com/office/drawing/2014/main" id="{3BF3B4E6-746E-0344-9654-0B6B13D0C8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992438"/>
            <a:ext cx="3810000" cy="3865562"/>
          </a:xfrm>
          <a:prstGeom prst="rect">
            <a:avLst/>
          </a:prstGeom>
          <a:noFill/>
          <a:ln>
            <a:noFill/>
          </a:ln>
          <a:extLst>
            <a:ext uri="{909E8E84-426E-40DD-AFC4-6F175D3DCCD1}">
              <a14:hiddenFill xmlns:a14="http://schemas.microsoft.com/office/drawing/2010/main">
                <a:solidFill>
                  <a:srgbClr val="FFFFFF">
                    <a:alpha val="7294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ctrTitle"/>
          </p:nvPr>
        </p:nvSpPr>
        <p:spPr>
          <a:xfrm>
            <a:off x="76166" y="163038"/>
            <a:ext cx="9067834" cy="1894362"/>
          </a:xfrm>
        </p:spPr>
        <p:txBody>
          <a:bodyPr anchor="ctr"/>
          <a:lstStyle>
            <a:lvl1pPr>
              <a:defRPr sz="3200" b="1"/>
            </a:lvl1pPr>
          </a:lstStyle>
          <a:p>
            <a:r>
              <a:rPr lang="en-US"/>
              <a:t>Click to edit Master title style</a:t>
            </a:r>
            <a:endParaRPr lang="en-US" dirty="0"/>
          </a:p>
        </p:txBody>
      </p:sp>
      <p:sp>
        <p:nvSpPr>
          <p:cNvPr id="9" name="Subtitle 8"/>
          <p:cNvSpPr>
            <a:spLocks noGrp="1"/>
          </p:cNvSpPr>
          <p:nvPr>
            <p:ph type="subTitle" idx="1"/>
          </p:nvPr>
        </p:nvSpPr>
        <p:spPr>
          <a:xfrm>
            <a:off x="76166" y="2133600"/>
            <a:ext cx="9067834" cy="1371600"/>
          </a:xfrm>
        </p:spPr>
        <p:txBody>
          <a:bodyPr/>
          <a:lstStyle>
            <a:lvl1pPr marL="0" indent="0" algn="ctr">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Tree>
    <p:extLst>
      <p:ext uri="{BB962C8B-B14F-4D97-AF65-F5344CB8AC3E}">
        <p14:creationId xmlns:p14="http://schemas.microsoft.com/office/powerpoint/2010/main" val="180912275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1932CC-9AE0-B147-9AAA-85B573D977D1}"/>
              </a:ext>
            </a:extLst>
          </p:cNvPr>
          <p:cNvSpPr>
            <a:spLocks noChangeArrowheads="1"/>
          </p:cNvSpPr>
          <p:nvPr/>
        </p:nvSpPr>
        <p:spPr bwMode="auto">
          <a:xfrm>
            <a:off x="0" y="0"/>
            <a:ext cx="9144000" cy="6858000"/>
          </a:xfrm>
          <a:prstGeom prst="rect">
            <a:avLst/>
          </a:prstGeom>
          <a:solidFill>
            <a:schemeClr val="tx1"/>
          </a:solidFill>
          <a:ln w="12700">
            <a:solidFill>
              <a:srgbClr val="000000"/>
            </a:solidFill>
            <a:miter lim="800000"/>
            <a:headEnd/>
            <a:tailEnd/>
          </a:ln>
          <a:effectLst>
            <a:outerShdw blurRad="50800" dist="20000" dir="5400000" rotWithShape="0">
              <a:srgbClr val="808080">
                <a:alpha val="42000"/>
              </a:srgbClr>
            </a:outerShdw>
          </a:effectLst>
        </p:spPr>
        <p:txBody>
          <a:bodyPr anchor="ctr"/>
          <a:lstStyle/>
          <a:p>
            <a:pPr algn="ctr">
              <a:defRPr/>
            </a:pPr>
            <a:endParaRPr lang="en-US" sz="1800">
              <a:solidFill>
                <a:schemeClr val="lt1"/>
              </a:solidFill>
              <a:latin typeface="+mn-lt"/>
              <a:ea typeface="+mn-ea"/>
            </a:endParaRPr>
          </a:p>
        </p:txBody>
      </p:sp>
      <p:pic>
        <p:nvPicPr>
          <p:cNvPr id="3" name="Picture 9" descr="UCCS Signature - Reverse.eps">
            <a:extLst>
              <a:ext uri="{FF2B5EF4-FFF2-40B4-BE49-F238E27FC236}">
                <a16:creationId xmlns:a16="http://schemas.microsoft.com/office/drawing/2014/main" id="{01E079EE-5F3B-974B-9902-7912EF6330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6300" y="2917825"/>
            <a:ext cx="7391400"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649442"/>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Date Placeholder 3">
            <a:extLst>
              <a:ext uri="{FF2B5EF4-FFF2-40B4-BE49-F238E27FC236}">
                <a16:creationId xmlns:a16="http://schemas.microsoft.com/office/drawing/2014/main" id="{680790D7-ADD8-6D4A-80BE-A04EB4F22684}"/>
              </a:ext>
            </a:extLst>
          </p:cNvPr>
          <p:cNvSpPr>
            <a:spLocks noGrp="1"/>
          </p:cNvSpPr>
          <p:nvPr>
            <p:ph type="dt" sz="half" idx="10"/>
          </p:nvPr>
        </p:nvSpPr>
        <p:spPr>
          <a:xfrm>
            <a:off x="457200" y="6245225"/>
            <a:ext cx="2133600" cy="47625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5" name="Footer Placeholder 4">
            <a:extLst>
              <a:ext uri="{FF2B5EF4-FFF2-40B4-BE49-F238E27FC236}">
                <a16:creationId xmlns:a16="http://schemas.microsoft.com/office/drawing/2014/main" id="{3BAD3A89-8CE9-1745-A58F-01ECFB88B2FD}"/>
              </a:ext>
            </a:extLst>
          </p:cNvPr>
          <p:cNvSpPr>
            <a:spLocks noGrp="1"/>
          </p:cNvSpPr>
          <p:nvPr>
            <p:ph type="ftr" sz="quarter" idx="11"/>
          </p:nvPr>
        </p:nvSpPr>
        <p:spPr>
          <a:xfrm>
            <a:off x="3124200" y="6245225"/>
            <a:ext cx="2895600" cy="47625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Slide Number Placeholder 5">
            <a:extLst>
              <a:ext uri="{FF2B5EF4-FFF2-40B4-BE49-F238E27FC236}">
                <a16:creationId xmlns:a16="http://schemas.microsoft.com/office/drawing/2014/main" id="{EEE50D9E-F52C-E543-A2CD-42E22B87EDA1}"/>
              </a:ext>
            </a:extLst>
          </p:cNvPr>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31F3FD38-7C24-ED42-99D3-E64ABE9E8BDE}" type="slidenum">
              <a:rPr lang="en-US" altLang="en-US"/>
              <a:pPr/>
              <a:t>‹#›</a:t>
            </a:fld>
            <a:endParaRPr lang="en-US" altLang="en-US"/>
          </a:p>
        </p:txBody>
      </p:sp>
    </p:spTree>
    <p:extLst>
      <p:ext uri="{BB962C8B-B14F-4D97-AF65-F5344CB8AC3E}">
        <p14:creationId xmlns:p14="http://schemas.microsoft.com/office/powerpoint/2010/main" val="1398245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BB4CA3-AEB7-9340-A63F-96A6DA81FED9}"/>
              </a:ext>
            </a:extLst>
          </p:cNvPr>
          <p:cNvSpPr>
            <a:spLocks noGrp="1"/>
          </p:cNvSpPr>
          <p:nvPr>
            <p:ph type="dt" sz="half" idx="10"/>
          </p:nvPr>
        </p:nvSpPr>
        <p:spPr>
          <a:xfrm>
            <a:off x="457200" y="6245225"/>
            <a:ext cx="2133600" cy="47625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8" name="Footer Placeholder 7">
            <a:extLst>
              <a:ext uri="{FF2B5EF4-FFF2-40B4-BE49-F238E27FC236}">
                <a16:creationId xmlns:a16="http://schemas.microsoft.com/office/drawing/2014/main" id="{91A9E1DF-9A6F-C54D-BBD0-B796409283D7}"/>
              </a:ext>
            </a:extLst>
          </p:cNvPr>
          <p:cNvSpPr>
            <a:spLocks noGrp="1"/>
          </p:cNvSpPr>
          <p:nvPr>
            <p:ph type="ftr" sz="quarter" idx="11"/>
          </p:nvPr>
        </p:nvSpPr>
        <p:spPr>
          <a:xfrm>
            <a:off x="3124200" y="6245225"/>
            <a:ext cx="2895600" cy="47625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9" name="Slide Number Placeholder 8">
            <a:extLst>
              <a:ext uri="{FF2B5EF4-FFF2-40B4-BE49-F238E27FC236}">
                <a16:creationId xmlns:a16="http://schemas.microsoft.com/office/drawing/2014/main" id="{D3030396-8598-5D4D-81F3-084EDECCDF8A}"/>
              </a:ext>
            </a:extLst>
          </p:cNvPr>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727F1AAE-9E73-C843-92C9-4F4000A5D32D}" type="slidenum">
              <a:rPr lang="en-US" altLang="en-US"/>
              <a:pPr/>
              <a:t>‹#›</a:t>
            </a:fld>
            <a:endParaRPr lang="en-US" altLang="en-US"/>
          </a:p>
        </p:txBody>
      </p:sp>
    </p:spTree>
    <p:extLst>
      <p:ext uri="{BB962C8B-B14F-4D97-AF65-F5344CB8AC3E}">
        <p14:creationId xmlns:p14="http://schemas.microsoft.com/office/powerpoint/2010/main" val="1402084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24300"/>
            <a:ext cx="40386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E70E1C38-87FE-FF4A-9725-EBCCCC79C93A}"/>
              </a:ext>
            </a:extLst>
          </p:cNvPr>
          <p:cNvSpPr>
            <a:spLocks noGrp="1"/>
          </p:cNvSpPr>
          <p:nvPr>
            <p:ph type="dt" sz="half" idx="10"/>
          </p:nvPr>
        </p:nvSpPr>
        <p:spPr>
          <a:xfrm>
            <a:off x="457200" y="6248400"/>
            <a:ext cx="2133600" cy="45720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Footer Placeholder 6">
            <a:extLst>
              <a:ext uri="{FF2B5EF4-FFF2-40B4-BE49-F238E27FC236}">
                <a16:creationId xmlns:a16="http://schemas.microsoft.com/office/drawing/2014/main" id="{1EF20D40-E002-8A4A-9C82-F9563B12756F}"/>
              </a:ext>
            </a:extLst>
          </p:cNvPr>
          <p:cNvSpPr>
            <a:spLocks noGrp="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8" name="Slide Number Placeholder 7">
            <a:extLst>
              <a:ext uri="{FF2B5EF4-FFF2-40B4-BE49-F238E27FC236}">
                <a16:creationId xmlns:a16="http://schemas.microsoft.com/office/drawing/2014/main" id="{D4C1B101-5F5F-404E-A865-78845C5CA1FE}"/>
              </a:ext>
            </a:extLst>
          </p:cNvPr>
          <p:cNvSpPr>
            <a:spLocks noGrp="1"/>
          </p:cNvSpPr>
          <p:nvPr>
            <p:ph type="sldNum" sz="quarter" idx="12"/>
          </p:nvPr>
        </p:nvSpPr>
        <p:spPr>
          <a:xfrm>
            <a:off x="6553200" y="6248400"/>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F6EEE288-BBB9-BF42-9EBB-F1E62A5B7804}" type="slidenum">
              <a:rPr lang="en-US" altLang="en-US"/>
              <a:pPr/>
              <a:t>‹#›</a:t>
            </a:fld>
            <a:endParaRPr lang="en-US" altLang="en-US"/>
          </a:p>
        </p:txBody>
      </p:sp>
    </p:spTree>
    <p:extLst>
      <p:ext uri="{BB962C8B-B14F-4D97-AF65-F5344CB8AC3E}">
        <p14:creationId xmlns:p14="http://schemas.microsoft.com/office/powerpoint/2010/main" val="3584850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8A9903-C45D-E64B-AF67-D2148E677E8C}"/>
              </a:ext>
            </a:extLst>
          </p:cNvPr>
          <p:cNvSpPr>
            <a:spLocks noGrp="1"/>
          </p:cNvSpPr>
          <p:nvPr>
            <p:ph type="dt" sz="half" idx="10"/>
          </p:nvPr>
        </p:nvSpPr>
        <p:spPr>
          <a:xfrm>
            <a:off x="457200" y="6248400"/>
            <a:ext cx="2133600" cy="45720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F5E14DB7-E860-F94D-B1DC-4D0692A3E012}"/>
              </a:ext>
            </a:extLst>
          </p:cNvPr>
          <p:cNvSpPr>
            <a:spLocks noGrp="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9ACC3E1E-C146-4141-BAAA-F345F17AAC3E}"/>
              </a:ext>
            </a:extLst>
          </p:cNvPr>
          <p:cNvSpPr>
            <a:spLocks noGrp="1"/>
          </p:cNvSpPr>
          <p:nvPr>
            <p:ph type="sldNum" sz="quarter" idx="12"/>
          </p:nvPr>
        </p:nvSpPr>
        <p:spPr>
          <a:xfrm>
            <a:off x="6553200" y="6248400"/>
            <a:ext cx="21336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97036B3C-DA9E-2745-9A48-855698D12FB6}" type="slidenum">
              <a:rPr lang="en-US" altLang="en-US"/>
              <a:pPr/>
              <a:t>‹#›</a:t>
            </a:fld>
            <a:endParaRPr lang="en-US" altLang="en-US"/>
          </a:p>
        </p:txBody>
      </p:sp>
    </p:spTree>
    <p:extLst>
      <p:ext uri="{BB962C8B-B14F-4D97-AF65-F5344CB8AC3E}">
        <p14:creationId xmlns:p14="http://schemas.microsoft.com/office/powerpoint/2010/main" val="2092250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AF2E2991-9A12-F747-ABAA-175551516CE1}"/>
              </a:ext>
            </a:extLst>
          </p:cNvPr>
          <p:cNvSpPr>
            <a:spLocks noGrp="1"/>
          </p:cNvSpPr>
          <p:nvPr>
            <p:ph type="dt" sz="half" idx="10"/>
          </p:nvPr>
        </p:nvSpPr>
        <p:spPr>
          <a:xfrm>
            <a:off x="457200" y="6245225"/>
            <a:ext cx="2133600" cy="47625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7" name="Footer Placeholder 6">
            <a:extLst>
              <a:ext uri="{FF2B5EF4-FFF2-40B4-BE49-F238E27FC236}">
                <a16:creationId xmlns:a16="http://schemas.microsoft.com/office/drawing/2014/main" id="{19233C1E-A738-9548-B706-AD26B1C8B942}"/>
              </a:ext>
            </a:extLst>
          </p:cNvPr>
          <p:cNvSpPr>
            <a:spLocks noGrp="1"/>
          </p:cNvSpPr>
          <p:nvPr>
            <p:ph type="ftr" sz="quarter" idx="11"/>
          </p:nvPr>
        </p:nvSpPr>
        <p:spPr>
          <a:xfrm>
            <a:off x="3124200" y="6245225"/>
            <a:ext cx="2895600" cy="47625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8" name="Slide Number Placeholder 7">
            <a:extLst>
              <a:ext uri="{FF2B5EF4-FFF2-40B4-BE49-F238E27FC236}">
                <a16:creationId xmlns:a16="http://schemas.microsoft.com/office/drawing/2014/main" id="{74FD7EFE-6F8C-234A-95A5-60012CDEF8F2}"/>
              </a:ext>
            </a:extLst>
          </p:cNvPr>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1F419504-CA30-0444-B88F-FF744D411FB9}" type="slidenum">
              <a:rPr lang="en-US" altLang="en-US"/>
              <a:pPr/>
              <a:t>‹#›</a:t>
            </a:fld>
            <a:endParaRPr lang="en-US" altLang="en-US"/>
          </a:p>
        </p:txBody>
      </p:sp>
    </p:spTree>
    <p:extLst>
      <p:ext uri="{BB962C8B-B14F-4D97-AF65-F5344CB8AC3E}">
        <p14:creationId xmlns:p14="http://schemas.microsoft.com/office/powerpoint/2010/main" val="3638595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pPr lvl="0"/>
            <a:endParaRPr lang="en-US" noProof="0"/>
          </a:p>
        </p:txBody>
      </p:sp>
      <p:sp>
        <p:nvSpPr>
          <p:cNvPr id="5" name="Date Placeholder 4">
            <a:extLst>
              <a:ext uri="{FF2B5EF4-FFF2-40B4-BE49-F238E27FC236}">
                <a16:creationId xmlns:a16="http://schemas.microsoft.com/office/drawing/2014/main" id="{BC297ECC-4282-0A46-BBAF-6DF4C38E7369}"/>
              </a:ext>
            </a:extLst>
          </p:cNvPr>
          <p:cNvSpPr>
            <a:spLocks noGrp="1"/>
          </p:cNvSpPr>
          <p:nvPr>
            <p:ph type="dt" sz="half" idx="10"/>
          </p:nvPr>
        </p:nvSpPr>
        <p:spPr>
          <a:xfrm>
            <a:off x="457200" y="6245225"/>
            <a:ext cx="2133600" cy="476250"/>
          </a:xfrm>
          <a:prstGeom prst="rect">
            <a:avLst/>
          </a:prstGeom>
        </p:spPr>
        <p:txBody>
          <a:bodyPr/>
          <a:lstStyle>
            <a:lvl1pPr>
              <a:defRPr>
                <a:latin typeface="Arial" charset="0"/>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2DF166BB-7887-EF40-9428-E0EA6809F276}"/>
              </a:ext>
            </a:extLst>
          </p:cNvPr>
          <p:cNvSpPr>
            <a:spLocks noGrp="1"/>
          </p:cNvSpPr>
          <p:nvPr>
            <p:ph type="ftr" sz="quarter" idx="11"/>
          </p:nvPr>
        </p:nvSpPr>
        <p:spPr>
          <a:xfrm>
            <a:off x="3124200" y="6245225"/>
            <a:ext cx="2895600" cy="476250"/>
          </a:xfrm>
          <a:prstGeom prst="rect">
            <a:avLst/>
          </a:prstGeom>
        </p:spPr>
        <p:txBody>
          <a:bodyPr/>
          <a:lstStyle>
            <a:lvl1pPr>
              <a:defRPr>
                <a:latin typeface="Arial" charset="0"/>
                <a:ea typeface="ＭＳ Ｐゴシック" charset="0"/>
                <a:cs typeface="ＭＳ Ｐゴシック" charset="0"/>
              </a:defRPr>
            </a:lvl1pPr>
          </a:lstStyle>
          <a:p>
            <a:pPr>
              <a:defRPr/>
            </a:pPr>
            <a:r>
              <a:rPr lang="en-US"/>
              <a:t>EPI 809 / Spring 2008</a:t>
            </a:r>
          </a:p>
        </p:txBody>
      </p:sp>
      <p:sp>
        <p:nvSpPr>
          <p:cNvPr id="7" name="Slide Number Placeholder 6">
            <a:extLst>
              <a:ext uri="{FF2B5EF4-FFF2-40B4-BE49-F238E27FC236}">
                <a16:creationId xmlns:a16="http://schemas.microsoft.com/office/drawing/2014/main" id="{FA2C959C-7D15-BB4D-8938-F5A501302CA7}"/>
              </a:ext>
            </a:extLst>
          </p:cNvPr>
          <p:cNvSpPr>
            <a:spLocks noGrp="1"/>
          </p:cNvSpPr>
          <p:nvPr>
            <p:ph type="sldNum" sz="quarter" idx="12"/>
          </p:nvPr>
        </p:nvSpPr>
        <p:spPr>
          <a:xfrm>
            <a:off x="6553200" y="6245225"/>
            <a:ext cx="21336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487EAFC9-530D-C944-8F43-2AF3EFA75113}" type="slidenum">
              <a:rPr lang="en-US" altLang="en-US"/>
              <a:pPr/>
              <a:t>‹#›</a:t>
            </a:fld>
            <a:endParaRPr lang="en-US" altLang="en-US"/>
          </a:p>
        </p:txBody>
      </p:sp>
    </p:spTree>
    <p:extLst>
      <p:ext uri="{BB962C8B-B14F-4D97-AF65-F5344CB8AC3E}">
        <p14:creationId xmlns:p14="http://schemas.microsoft.com/office/powerpoint/2010/main" val="842225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8" name="Content Placeholder 7"/>
          <p:cNvSpPr>
            <a:spLocks noGrp="1"/>
          </p:cNvSpPr>
          <p:nvPr>
            <p:ph sz="quarter" idx="1"/>
          </p:nvPr>
        </p:nvSpPr>
        <p:spPr>
          <a:xfrm>
            <a:off x="330200" y="876300"/>
            <a:ext cx="8001000" cy="56357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950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4" name="Straight Connector 3">
            <a:extLst>
              <a:ext uri="{FF2B5EF4-FFF2-40B4-BE49-F238E27FC236}">
                <a16:creationId xmlns:a16="http://schemas.microsoft.com/office/drawing/2014/main" id="{8C477EA0-42AF-754C-B1DA-E53063751BE6}"/>
              </a:ext>
            </a:extLst>
          </p:cNvPr>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lang="en-US" sz="1800">
              <a:latin typeface="Arial" charset="0"/>
              <a:ea typeface="ＭＳ Ｐゴシック" charset="0"/>
            </a:endParaRPr>
          </a:p>
        </p:txBody>
      </p:sp>
      <p:pic>
        <p:nvPicPr>
          <p:cNvPr id="5" name="Picture 10">
            <a:extLst>
              <a:ext uri="{FF2B5EF4-FFF2-40B4-BE49-F238E27FC236}">
                <a16:creationId xmlns:a16="http://schemas.microsoft.com/office/drawing/2014/main" id="{E8D21F66-F3EE-6341-8775-F9494CE59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4923" r="39436"/>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6" name="Picture 10">
            <a:extLst>
              <a:ext uri="{FF2B5EF4-FFF2-40B4-BE49-F238E27FC236}">
                <a16:creationId xmlns:a16="http://schemas.microsoft.com/office/drawing/2014/main" id="{DA3DB623-A808-3B44-BA9E-79593A865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4923" r="39436"/>
          <a:stretch>
            <a:fillRect/>
          </a:stretch>
        </p:blipFill>
        <p:spPr bwMode="auto">
          <a:xfrm>
            <a:off x="0" y="64008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7" name="Picture 12">
            <a:extLst>
              <a:ext uri="{FF2B5EF4-FFF2-40B4-BE49-F238E27FC236}">
                <a16:creationId xmlns:a16="http://schemas.microsoft.com/office/drawing/2014/main" id="{25591DC9-938C-0849-8A6B-11ED39BBE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373688"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a:extLst>
              <a:ext uri="{FF2B5EF4-FFF2-40B4-BE49-F238E27FC236}">
                <a16:creationId xmlns:a16="http://schemas.microsoft.com/office/drawing/2014/main" id="{65D0285F-7D4C-FB46-95DF-49C289B55C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373688"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286000" y="2895600"/>
            <a:ext cx="6172200" cy="2053590"/>
          </a:xfrm>
        </p:spPr>
        <p:txBody>
          <a:bodyPr/>
          <a:lstStyle>
            <a:lvl1pPr algn="l">
              <a:buNone/>
              <a:defRPr sz="3000" b="1" cap="small" baseline="0">
                <a:solidFill>
                  <a:srgbClr val="000000"/>
                </a:solidFill>
              </a:defRPr>
            </a:lvl1pPr>
          </a:lstStyle>
          <a:p>
            <a:r>
              <a:rPr lang="en-US"/>
              <a:t>Click to edit Master title style</a:t>
            </a:r>
            <a:endParaRPr lang="en-US" dirty="0"/>
          </a:p>
        </p:txBody>
      </p:sp>
      <p:sp>
        <p:nvSpPr>
          <p:cNvPr id="3" name="Text Placeholder 2"/>
          <p:cNvSpPr>
            <a:spLocks noGrp="1"/>
          </p:cNvSpPr>
          <p:nvPr>
            <p:ph type="body" idx="1"/>
          </p:nvPr>
        </p:nvSpPr>
        <p:spPr>
          <a:xfrm>
            <a:off x="2286000" y="5010150"/>
            <a:ext cx="6172200" cy="1371600"/>
          </a:xfrm>
        </p:spPr>
        <p:txBody>
          <a:bodyPr/>
          <a:lstStyle>
            <a:lvl1pPr marL="0" indent="0">
              <a:buNone/>
              <a:defRPr sz="1800" b="1">
                <a:solidFill>
                  <a:schemeClr val="bg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9" name="Date Placeholder 3">
            <a:extLst>
              <a:ext uri="{FF2B5EF4-FFF2-40B4-BE49-F238E27FC236}">
                <a16:creationId xmlns:a16="http://schemas.microsoft.com/office/drawing/2014/main" id="{7C5DB513-0D36-BA47-ABDA-3CE9E74018C0}"/>
              </a:ext>
            </a:extLst>
          </p:cNvPr>
          <p:cNvSpPr>
            <a:spLocks noGrp="1"/>
          </p:cNvSpPr>
          <p:nvPr>
            <p:ph type="dt" sz="half" idx="10"/>
          </p:nvPr>
        </p:nvSpPr>
        <p:spPr bwMode="auto">
          <a:xfrm rot="5400000">
            <a:off x="7762875" y="1169988"/>
            <a:ext cx="2286000" cy="381000"/>
          </a:xfrm>
          <a:prstGeom prst="rect">
            <a:avLst/>
          </a:prstGeom>
        </p:spPr>
        <p:txBody>
          <a:bodyPr/>
          <a:lstStyle>
            <a:lvl1pPr>
              <a:defRPr sz="1800">
                <a:solidFill>
                  <a:schemeClr val="bg1"/>
                </a:solidFill>
                <a:latin typeface="Arial" charset="0"/>
                <a:ea typeface="ＭＳ Ｐゴシック" charset="0"/>
                <a:cs typeface="+mn-cs"/>
              </a:defRPr>
            </a:lvl1pPr>
          </a:lstStyle>
          <a:p>
            <a:pPr>
              <a:defRPr/>
            </a:pPr>
            <a:endParaRPr lang="en-GB"/>
          </a:p>
          <a:p>
            <a:pPr>
              <a:defRPr/>
            </a:pPr>
            <a:endParaRPr lang="en-GB"/>
          </a:p>
        </p:txBody>
      </p:sp>
      <p:sp>
        <p:nvSpPr>
          <p:cNvPr id="10" name="Footer Placeholder 4">
            <a:extLst>
              <a:ext uri="{FF2B5EF4-FFF2-40B4-BE49-F238E27FC236}">
                <a16:creationId xmlns:a16="http://schemas.microsoft.com/office/drawing/2014/main" id="{87B76E5B-4055-474F-A46E-1AF1E2D95E37}"/>
              </a:ext>
            </a:extLst>
          </p:cNvPr>
          <p:cNvSpPr>
            <a:spLocks noGrp="1"/>
          </p:cNvSpPr>
          <p:nvPr>
            <p:ph type="ftr" sz="quarter" idx="11"/>
          </p:nvPr>
        </p:nvSpPr>
        <p:spPr bwMode="auto">
          <a:xfrm rot="5400000">
            <a:off x="7077076" y="4178300"/>
            <a:ext cx="3657600" cy="384175"/>
          </a:xfrm>
          <a:prstGeom prst="rect">
            <a:avLst/>
          </a:prstGeom>
        </p:spPr>
        <p:txBody>
          <a:bodyPr/>
          <a:lstStyle>
            <a:lvl1pPr>
              <a:defRPr sz="1800">
                <a:solidFill>
                  <a:schemeClr val="bg1"/>
                </a:solidFill>
                <a:latin typeface="Arial" charset="0"/>
                <a:ea typeface="ＭＳ Ｐゴシック" charset="0"/>
                <a:cs typeface="+mn-cs"/>
              </a:defRPr>
            </a:lvl1pPr>
          </a:lstStyle>
          <a:p>
            <a:pPr>
              <a:defRPr/>
            </a:pPr>
            <a:endParaRPr lang="en-GB"/>
          </a:p>
        </p:txBody>
      </p:sp>
    </p:spTree>
    <p:extLst>
      <p:ext uri="{BB962C8B-B14F-4D97-AF65-F5344CB8AC3E}">
        <p14:creationId xmlns:p14="http://schemas.microsoft.com/office/powerpoint/2010/main" val="22813278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381000" y="838200"/>
            <a:ext cx="4086098"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4619498" y="838200"/>
            <a:ext cx="3914902"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387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457200"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371975" y="2362200"/>
            <a:ext cx="3657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p:spPr>
        <p:style>
          <a:lnRef idx="2">
            <a:schemeClr val="accent2">
              <a:shade val="50000"/>
            </a:schemeClr>
          </a:lnRef>
          <a:fillRef idx="1">
            <a:schemeClr val="accent2"/>
          </a:fillRef>
          <a:effectRef idx="0">
            <a:schemeClr val="accent2"/>
          </a:effectRef>
          <a:fontRef idx="none"/>
        </p:style>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p:spPr>
        <p:style>
          <a:lnRef idx="2">
            <a:schemeClr val="accent2">
              <a:shade val="50000"/>
            </a:schemeClr>
          </a:lnRef>
          <a:fillRef idx="1">
            <a:schemeClr val="accent2"/>
          </a:fillRef>
          <a:effectRef idx="0">
            <a:schemeClr val="accent2"/>
          </a:effectRef>
          <a:fontRef idx="none"/>
        </p:style>
        <p:txBody>
          <a:bodyPr rtlCol="0" anchor="ctr">
            <a:noAutofit/>
          </a:bodyPr>
          <a:lstStyle>
            <a:lvl1pPr marL="0" indent="0">
              <a:buFontTx/>
              <a:buNone/>
              <a:defRPr sz="2000" b="1">
                <a:solidFill>
                  <a:srgbClr val="FFFFFF"/>
                </a:solidFill>
              </a:defRPr>
            </a:lvl1pPr>
          </a:lstStyle>
          <a:p>
            <a:pPr lvl="0"/>
            <a:r>
              <a:rPr lang="en-US"/>
              <a:t>Click to edit Master text styles</a:t>
            </a:r>
          </a:p>
        </p:txBody>
      </p:sp>
      <p:sp>
        <p:nvSpPr>
          <p:cNvPr id="7" name="Date Placeholder 6">
            <a:extLst>
              <a:ext uri="{FF2B5EF4-FFF2-40B4-BE49-F238E27FC236}">
                <a16:creationId xmlns:a16="http://schemas.microsoft.com/office/drawing/2014/main" id="{1C5A0B71-A600-3746-B78A-EE1797DD3B6B}"/>
              </a:ext>
            </a:extLst>
          </p:cNvPr>
          <p:cNvSpPr>
            <a:spLocks noGrp="1"/>
          </p:cNvSpPr>
          <p:nvPr>
            <p:ph type="dt" sz="half" idx="10"/>
          </p:nvPr>
        </p:nvSpPr>
        <p:spPr>
          <a:xfrm rot="5400000">
            <a:off x="7589045" y="1081881"/>
            <a:ext cx="2011362" cy="384175"/>
          </a:xfrm>
          <a:prstGeom prst="rect">
            <a:avLst/>
          </a:prstGeom>
        </p:spPr>
        <p:txBody>
          <a:bodyPr/>
          <a:lstStyle>
            <a:lvl1pPr>
              <a:defRPr sz="1800">
                <a:latin typeface="Arial" charset="0"/>
                <a:ea typeface="ＭＳ Ｐゴシック" charset="0"/>
                <a:cs typeface="+mn-cs"/>
              </a:defRPr>
            </a:lvl1pPr>
          </a:lstStyle>
          <a:p>
            <a:pPr>
              <a:defRPr/>
            </a:pPr>
            <a:endParaRPr lang="en-GB"/>
          </a:p>
          <a:p>
            <a:pPr>
              <a:defRPr/>
            </a:pPr>
            <a:endParaRPr lang="en-GB"/>
          </a:p>
        </p:txBody>
      </p:sp>
      <p:sp>
        <p:nvSpPr>
          <p:cNvPr id="8" name="Footer Placeholder 7">
            <a:extLst>
              <a:ext uri="{FF2B5EF4-FFF2-40B4-BE49-F238E27FC236}">
                <a16:creationId xmlns:a16="http://schemas.microsoft.com/office/drawing/2014/main" id="{77B5375E-2166-CD4A-AF7F-B579DE55ABCE}"/>
              </a:ext>
            </a:extLst>
          </p:cNvPr>
          <p:cNvSpPr>
            <a:spLocks noGrp="1"/>
          </p:cNvSpPr>
          <p:nvPr>
            <p:ph type="ftr" sz="quarter" idx="11"/>
          </p:nvPr>
        </p:nvSpPr>
        <p:spPr>
          <a:xfrm rot="5400000">
            <a:off x="6989763" y="3736975"/>
            <a:ext cx="3200400" cy="365125"/>
          </a:xfrm>
          <a:prstGeom prst="rect">
            <a:avLst/>
          </a:prstGeom>
        </p:spPr>
        <p:txBody>
          <a:bodyPr/>
          <a:lstStyle>
            <a:lvl1pPr>
              <a:defRPr sz="1800">
                <a:latin typeface="Arial" charset="0"/>
                <a:ea typeface="ＭＳ Ｐゴシック" charset="0"/>
                <a:cs typeface="+mn-cs"/>
              </a:defRPr>
            </a:lvl1pPr>
          </a:lstStyle>
          <a:p>
            <a:pPr>
              <a:defRPr/>
            </a:pPr>
            <a:endParaRPr lang="en-GB"/>
          </a:p>
        </p:txBody>
      </p:sp>
      <p:sp>
        <p:nvSpPr>
          <p:cNvPr id="9" name="Slide Number Placeholder 8">
            <a:extLst>
              <a:ext uri="{FF2B5EF4-FFF2-40B4-BE49-F238E27FC236}">
                <a16:creationId xmlns:a16="http://schemas.microsoft.com/office/drawing/2014/main" id="{634CF009-1357-C54F-AFB0-989F79BFB334}"/>
              </a:ext>
            </a:extLst>
          </p:cNvPr>
          <p:cNvSpPr>
            <a:spLocks noGrp="1"/>
          </p:cNvSpPr>
          <p:nvPr>
            <p:ph type="sldNum" sz="quarter" idx="12"/>
          </p:nvPr>
        </p:nvSpPr>
        <p:spPr>
          <a:xfrm>
            <a:off x="8129588" y="5734050"/>
            <a:ext cx="609600" cy="520700"/>
          </a:xfrm>
          <a:prstGeom prst="rect">
            <a:avLst/>
          </a:prstGeom>
        </p:spPr>
        <p:txBody>
          <a:bodyPr vert="horz" wrap="square" lIns="91440" tIns="45720" rIns="91440" bIns="45720" numCol="1" anchor="t" anchorCtr="0" compatLnSpc="1">
            <a:prstTxWarp prst="textNoShape">
              <a:avLst/>
            </a:prstTxWarp>
          </a:bodyPr>
          <a:lstStyle>
            <a:lvl1pPr>
              <a:defRPr sz="1800"/>
            </a:lvl1pPr>
          </a:lstStyle>
          <a:p>
            <a:fld id="{EF3F79E7-8284-E748-BE7C-CD94C85BE179}" type="slidenum">
              <a:rPr lang="en-GB" altLang="en-US"/>
              <a:pPr/>
              <a:t>‹#›</a:t>
            </a:fld>
            <a:endParaRPr lang="en-GB" altLang="en-US"/>
          </a:p>
        </p:txBody>
      </p:sp>
    </p:spTree>
    <p:extLst>
      <p:ext uri="{BB962C8B-B14F-4D97-AF65-F5344CB8AC3E}">
        <p14:creationId xmlns:p14="http://schemas.microsoft.com/office/powerpoint/2010/main" val="861203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980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865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92A0C3-3A88-1249-A90C-D389FD03A294}"/>
              </a:ext>
            </a:extLst>
          </p:cNvPr>
          <p:cNvSpPr>
            <a:spLocks noChangeArrowheads="1"/>
          </p:cNvSpPr>
          <p:nvPr/>
        </p:nvSpPr>
        <p:spPr bwMode="auto">
          <a:xfrm>
            <a:off x="0" y="76200"/>
            <a:ext cx="9144000" cy="533400"/>
          </a:xfrm>
          <a:prstGeom prst="rect">
            <a:avLst/>
          </a:prstGeom>
          <a:solidFill>
            <a:srgbClr val="CFB879"/>
          </a:solidFill>
          <a:ln>
            <a:noFill/>
          </a:ln>
          <a:effectLst>
            <a:outerShdw blurRad="50800" dist="20000" dir="5400000" rotWithShape="0">
              <a:srgbClr val="808080">
                <a:alpha val="42000"/>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en-US" sz="1800">
              <a:solidFill>
                <a:schemeClr val="lt1"/>
              </a:solidFill>
              <a:latin typeface="+mn-lt"/>
              <a:ea typeface="+mn-ea"/>
            </a:endParaRPr>
          </a:p>
        </p:txBody>
      </p:sp>
      <p:sp>
        <p:nvSpPr>
          <p:cNvPr id="5" name="TextBox 9">
            <a:extLst>
              <a:ext uri="{FF2B5EF4-FFF2-40B4-BE49-F238E27FC236}">
                <a16:creationId xmlns:a16="http://schemas.microsoft.com/office/drawing/2014/main" id="{7730A0FE-BB69-914C-967E-46F110193C63}"/>
              </a:ext>
            </a:extLst>
          </p:cNvPr>
          <p:cNvSpPr txBox="1">
            <a:spLocks noChangeArrowheads="1"/>
          </p:cNvSpPr>
          <p:nvPr/>
        </p:nvSpPr>
        <p:spPr bwMode="auto">
          <a:xfrm>
            <a:off x="4265613" y="-949325"/>
            <a:ext cx="185737"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endParaRPr lang="en-US" sz="1800"/>
          </a:p>
        </p:txBody>
      </p:sp>
      <p:sp>
        <p:nvSpPr>
          <p:cNvPr id="4" name="Content Placeholder 7"/>
          <p:cNvSpPr>
            <a:spLocks noGrp="1"/>
          </p:cNvSpPr>
          <p:nvPr>
            <p:ph sz="quarter" idx="1"/>
          </p:nvPr>
        </p:nvSpPr>
        <p:spPr>
          <a:xfrm>
            <a:off x="0" y="0"/>
            <a:ext cx="9144000" cy="6477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9730138"/>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675F1-5282-B147-AD9C-5CA467A0A887}"/>
              </a:ext>
            </a:extLst>
          </p:cNvPr>
          <p:cNvSpPr>
            <a:spLocks noGrp="1"/>
          </p:cNvSpPr>
          <p:nvPr>
            <p:ph type="dt" sz="half" idx="10"/>
          </p:nvPr>
        </p:nvSpPr>
        <p:spPr>
          <a:xfrm rot="5400000">
            <a:off x="7589045" y="1081881"/>
            <a:ext cx="2011362" cy="384175"/>
          </a:xfrm>
          <a:prstGeom prst="rect">
            <a:avLst/>
          </a:prstGeom>
        </p:spPr>
        <p:txBody>
          <a:bodyPr/>
          <a:lstStyle>
            <a:lvl1pPr>
              <a:defRPr sz="1800">
                <a:latin typeface="Arial" charset="0"/>
                <a:ea typeface="ＭＳ Ｐゴシック" charset="0"/>
                <a:cs typeface="+mn-cs"/>
              </a:defRPr>
            </a:lvl1pPr>
          </a:lstStyle>
          <a:p>
            <a:pPr>
              <a:defRPr/>
            </a:pPr>
            <a:endParaRPr lang="en-GB"/>
          </a:p>
          <a:p>
            <a:pPr>
              <a:defRPr/>
            </a:pPr>
            <a:endParaRPr lang="en-GB"/>
          </a:p>
        </p:txBody>
      </p:sp>
      <p:sp>
        <p:nvSpPr>
          <p:cNvPr id="5" name="Footer Placeholder 4">
            <a:extLst>
              <a:ext uri="{FF2B5EF4-FFF2-40B4-BE49-F238E27FC236}">
                <a16:creationId xmlns:a16="http://schemas.microsoft.com/office/drawing/2014/main" id="{5803E84D-800F-9348-9EBF-DC62E2A44243}"/>
              </a:ext>
            </a:extLst>
          </p:cNvPr>
          <p:cNvSpPr>
            <a:spLocks noGrp="1"/>
          </p:cNvSpPr>
          <p:nvPr>
            <p:ph type="ftr" sz="quarter" idx="11"/>
          </p:nvPr>
        </p:nvSpPr>
        <p:spPr>
          <a:xfrm rot="5400000">
            <a:off x="6989763" y="3736975"/>
            <a:ext cx="3200400" cy="365125"/>
          </a:xfrm>
          <a:prstGeom prst="rect">
            <a:avLst/>
          </a:prstGeom>
        </p:spPr>
        <p:txBody>
          <a:bodyPr/>
          <a:lstStyle>
            <a:lvl1pPr>
              <a:defRPr sz="1800">
                <a:latin typeface="Arial" charset="0"/>
                <a:ea typeface="ＭＳ Ｐゴシック" charset="0"/>
                <a:cs typeface="+mn-cs"/>
              </a:defRPr>
            </a:lvl1pPr>
          </a:lstStyle>
          <a:p>
            <a:pPr>
              <a:defRPr/>
            </a:pPr>
            <a:endParaRPr lang="en-GB"/>
          </a:p>
        </p:txBody>
      </p:sp>
      <p:sp>
        <p:nvSpPr>
          <p:cNvPr id="6" name="Slide Number Placeholder 5">
            <a:extLst>
              <a:ext uri="{FF2B5EF4-FFF2-40B4-BE49-F238E27FC236}">
                <a16:creationId xmlns:a16="http://schemas.microsoft.com/office/drawing/2014/main" id="{F808F118-6F83-064C-882A-81F7BA1E34CB}"/>
              </a:ext>
            </a:extLst>
          </p:cNvPr>
          <p:cNvSpPr>
            <a:spLocks noGrp="1"/>
          </p:cNvSpPr>
          <p:nvPr>
            <p:ph type="sldNum" sz="quarter" idx="12"/>
          </p:nvPr>
        </p:nvSpPr>
        <p:spPr>
          <a:xfrm>
            <a:off x="8129588" y="5734050"/>
            <a:ext cx="609600" cy="520700"/>
          </a:xfrm>
          <a:prstGeom prst="rect">
            <a:avLst/>
          </a:prstGeom>
        </p:spPr>
        <p:txBody>
          <a:bodyPr vert="horz" wrap="square" lIns="91440" tIns="45720" rIns="91440" bIns="45720" numCol="1" anchor="t" anchorCtr="0" compatLnSpc="1">
            <a:prstTxWarp prst="textNoShape">
              <a:avLst/>
            </a:prstTxWarp>
          </a:bodyPr>
          <a:lstStyle>
            <a:lvl1pPr>
              <a:defRPr sz="1800"/>
            </a:lvl1pPr>
          </a:lstStyle>
          <a:p>
            <a:fld id="{2890685C-66A2-EF44-BFFA-C8134CE311F0}" type="slidenum">
              <a:rPr lang="en-GB" altLang="en-US"/>
              <a:pPr/>
              <a:t>‹#›</a:t>
            </a:fld>
            <a:endParaRPr lang="en-GB" altLang="en-US"/>
          </a:p>
        </p:txBody>
      </p:sp>
    </p:spTree>
    <p:extLst>
      <p:ext uri="{BB962C8B-B14F-4D97-AF65-F5344CB8AC3E}">
        <p14:creationId xmlns:p14="http://schemas.microsoft.com/office/powerpoint/2010/main" val="2373744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Placeholder 21">
            <a:extLst>
              <a:ext uri="{FF2B5EF4-FFF2-40B4-BE49-F238E27FC236}">
                <a16:creationId xmlns:a16="http://schemas.microsoft.com/office/drawing/2014/main" id="{DFF0141C-71A2-6F46-8179-6D6E8C03CC64}"/>
              </a:ext>
            </a:extLst>
          </p:cNvPr>
          <p:cNvSpPr>
            <a:spLocks noGrp="1"/>
          </p:cNvSpPr>
          <p:nvPr>
            <p:ph type="title"/>
          </p:nvPr>
        </p:nvSpPr>
        <p:spPr>
          <a:xfrm>
            <a:off x="304800" y="152400"/>
            <a:ext cx="8534400" cy="684213"/>
          </a:xfrm>
          <a:prstGeom prst="rect">
            <a:avLst/>
          </a:prstGeom>
        </p:spPr>
        <p:txBody>
          <a:bodyPr vert="horz" anchor="b">
            <a:normAutofit/>
          </a:bodyPr>
          <a:lstStyle/>
          <a:p>
            <a:r>
              <a:rPr lang="en-US"/>
              <a:t>Click to edit Master title style</a:t>
            </a:r>
            <a:endParaRPr lang="en-US" dirty="0"/>
          </a:p>
        </p:txBody>
      </p:sp>
      <p:sp>
        <p:nvSpPr>
          <p:cNvPr id="1027" name="Text Placeholder 12">
            <a:extLst>
              <a:ext uri="{FF2B5EF4-FFF2-40B4-BE49-F238E27FC236}">
                <a16:creationId xmlns:a16="http://schemas.microsoft.com/office/drawing/2014/main" id="{ECE72A17-5249-364A-9709-C63AD7637E29}"/>
              </a:ext>
            </a:extLst>
          </p:cNvPr>
          <p:cNvSpPr>
            <a:spLocks noGrp="1"/>
          </p:cNvSpPr>
          <p:nvPr>
            <p:ph type="body" idx="1"/>
          </p:nvPr>
        </p:nvSpPr>
        <p:spPr bwMode="auto">
          <a:xfrm>
            <a:off x="304800" y="958850"/>
            <a:ext cx="85344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cxnSp>
        <p:nvCxnSpPr>
          <p:cNvPr id="32" name="Straight Connector 31">
            <a:extLst>
              <a:ext uri="{FF2B5EF4-FFF2-40B4-BE49-F238E27FC236}">
                <a16:creationId xmlns:a16="http://schemas.microsoft.com/office/drawing/2014/main" id="{4ED9988D-B8CD-994E-86DC-0907B5044811}"/>
              </a:ext>
            </a:extLst>
          </p:cNvPr>
          <p:cNvCxnSpPr>
            <a:cxnSpLocks noChangeShapeType="1"/>
          </p:cNvCxnSpPr>
          <p:nvPr/>
        </p:nvCxnSpPr>
        <p:spPr bwMode="auto">
          <a:xfrm>
            <a:off x="0" y="6856413"/>
            <a:ext cx="9144000" cy="1587"/>
          </a:xfrm>
          <a:prstGeom prst="line">
            <a:avLst/>
          </a:prstGeom>
          <a:noFill/>
          <a:ln w="50800">
            <a:solidFill>
              <a:srgbClr val="CFB77C"/>
            </a:solidFill>
            <a:round/>
            <a:headEnd/>
            <a:tailEnd/>
          </a:ln>
          <a:effectLst>
            <a:outerShdw blurRad="50800" dist="38100" dir="16200000" rotWithShape="0">
              <a:srgbClr val="808080"/>
            </a:outerShdw>
          </a:effectLst>
          <a:extLst>
            <a:ext uri="{909E8E84-426E-40DD-AFC4-6F175D3DCCD1}">
              <a14:hiddenFill xmlns:a14="http://schemas.microsoft.com/office/drawing/2010/main">
                <a:noFill/>
              </a14:hiddenFill>
            </a:ext>
          </a:extLst>
        </p:spPr>
      </p:cxnSp>
      <p:cxnSp>
        <p:nvCxnSpPr>
          <p:cNvPr id="35" name="Straight Connector 34">
            <a:extLst>
              <a:ext uri="{FF2B5EF4-FFF2-40B4-BE49-F238E27FC236}">
                <a16:creationId xmlns:a16="http://schemas.microsoft.com/office/drawing/2014/main" id="{7740AD3E-0025-2349-B630-99CFE7A82170}"/>
              </a:ext>
            </a:extLst>
          </p:cNvPr>
          <p:cNvCxnSpPr>
            <a:cxnSpLocks noChangeShapeType="1"/>
          </p:cNvCxnSpPr>
          <p:nvPr/>
        </p:nvCxnSpPr>
        <p:spPr bwMode="auto">
          <a:xfrm flipV="1">
            <a:off x="0" y="0"/>
            <a:ext cx="9144000" cy="1588"/>
          </a:xfrm>
          <a:prstGeom prst="line">
            <a:avLst/>
          </a:prstGeom>
          <a:noFill/>
          <a:ln w="50800">
            <a:solidFill>
              <a:srgbClr val="CFB77C"/>
            </a:solidFill>
            <a:round/>
            <a:headEnd/>
            <a:tailEnd/>
          </a:ln>
          <a:effectLst>
            <a:outerShdw blurRad="50800" dist="38100" dir="5400000" rotWithShape="0">
              <a:srgbClr val="808080"/>
            </a:outerShdw>
          </a:effectLst>
          <a:extLst>
            <a:ext uri="{909E8E84-426E-40DD-AFC4-6F175D3DCCD1}">
              <a14:hiddenFill xmlns:a14="http://schemas.microsoft.com/office/drawing/2010/main">
                <a:noFill/>
              </a14:hiddenFill>
            </a:ext>
          </a:extLst>
        </p:spPr>
      </p:cxnSp>
      <p:pic>
        <p:nvPicPr>
          <p:cNvPr id="1030" name="Picture 10">
            <a:extLst>
              <a:ext uri="{FF2B5EF4-FFF2-40B4-BE49-F238E27FC236}">
                <a16:creationId xmlns:a16="http://schemas.microsoft.com/office/drawing/2014/main" id="{A2FED192-1740-C549-95AF-0BC6921581B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83375" y="6418263"/>
            <a:ext cx="24606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0">
            <a:extLst>
              <a:ext uri="{FF2B5EF4-FFF2-40B4-BE49-F238E27FC236}">
                <a16:creationId xmlns:a16="http://schemas.microsoft.com/office/drawing/2014/main" id="{9E0E233C-4C9F-664D-89F5-4B7E9FB623A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83375" y="6418263"/>
            <a:ext cx="24606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1" r:id="rId1"/>
    <p:sldLayoutId id="2147483757" r:id="rId2"/>
    <p:sldLayoutId id="2147483762" r:id="rId3"/>
    <p:sldLayoutId id="2147483758" r:id="rId4"/>
    <p:sldLayoutId id="2147483763" r:id="rId5"/>
    <p:sldLayoutId id="2147483759" r:id="rId6"/>
    <p:sldLayoutId id="2147483760"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Lst>
  <p:hf sldNum="0" hdr="0" ftr="0"/>
  <p:txStyles>
    <p:titleStyle>
      <a:lvl1pPr algn="ctr" rtl="0" eaLnBrk="0" fontAlgn="base" hangingPunct="0">
        <a:spcBef>
          <a:spcPct val="0"/>
        </a:spcBef>
        <a:spcAft>
          <a:spcPct val="0"/>
        </a:spcAft>
        <a:defRPr sz="3200" b="1" kern="1200" cap="small">
          <a:solidFill>
            <a:schemeClr val="tx1"/>
          </a:solidFill>
          <a:effectLst>
            <a:outerShdw blurRad="50800" dist="38100" dir="2700000" algn="tl" rotWithShape="0">
              <a:schemeClr val="accent2">
                <a:alpha val="43000"/>
              </a:schemeClr>
            </a:outerShdw>
          </a:effectLst>
          <a:latin typeface="+mj-lt"/>
          <a:ea typeface="ＭＳ Ｐゴシック" charset="-128"/>
          <a:cs typeface="ＭＳ Ｐゴシック" charset="-128"/>
        </a:defRPr>
      </a:lvl1pPr>
      <a:lvl2pPr algn="ctr" rtl="0" eaLnBrk="0" fontAlgn="base" hangingPunct="0">
        <a:spcBef>
          <a:spcPct val="0"/>
        </a:spcBef>
        <a:spcAft>
          <a:spcPct val="0"/>
        </a:spcAft>
        <a:defRPr sz="3200" b="1">
          <a:solidFill>
            <a:schemeClr val="tx1"/>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chemeClr val="tx1"/>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chemeClr val="tx1"/>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chemeClr val="tx1"/>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3200" b="1">
          <a:solidFill>
            <a:schemeClr val="tx1"/>
          </a:solidFill>
          <a:latin typeface="Arial" charset="0"/>
          <a:ea typeface="ＭＳ Ｐゴシック" charset="-128"/>
          <a:cs typeface="ＭＳ Ｐゴシック" charset="-128"/>
        </a:defRPr>
      </a:lvl9pPr>
    </p:titleStyle>
    <p:bodyStyle>
      <a:lvl1pPr marL="228600" indent="-228600" algn="l" rtl="0" eaLnBrk="0" fontAlgn="base" hangingPunct="0">
        <a:spcBef>
          <a:spcPct val="0"/>
        </a:spcBef>
        <a:spcAft>
          <a:spcPct val="0"/>
        </a:spcAft>
        <a:buClr>
          <a:srgbClr val="CFB77C"/>
        </a:buClr>
        <a:buSzPct val="50000"/>
        <a:buFont typeface="Wingdings" pitchFamily="2" charset="2"/>
        <a:buChar char=""/>
        <a:defRPr sz="3200" kern="1200">
          <a:solidFill>
            <a:schemeClr val="tx1"/>
          </a:solidFill>
          <a:latin typeface="+mn-lt"/>
          <a:ea typeface="ＭＳ Ｐゴシック" charset="-128"/>
          <a:cs typeface="ＭＳ Ｐゴシック" charset="-128"/>
        </a:defRPr>
      </a:lvl1pPr>
      <a:lvl2pPr marL="547688" indent="-228600" algn="l" rtl="0" eaLnBrk="0" fontAlgn="base" hangingPunct="0">
        <a:spcBef>
          <a:spcPct val="0"/>
        </a:spcBef>
        <a:spcAft>
          <a:spcPct val="0"/>
        </a:spcAft>
        <a:buClr>
          <a:srgbClr val="4B92DB"/>
        </a:buClr>
        <a:buSzPct val="80000"/>
        <a:buFont typeface="Wingdings 2" pitchFamily="2" charset="2"/>
        <a:buChar char=""/>
        <a:defRPr sz="2800" kern="1200">
          <a:solidFill>
            <a:schemeClr val="tx1"/>
          </a:solidFill>
          <a:latin typeface="+mn-lt"/>
          <a:ea typeface="ＭＳ Ｐゴシック" charset="-128"/>
          <a:cs typeface="+mn-cs"/>
        </a:defRPr>
      </a:lvl2pPr>
      <a:lvl3pPr marL="822325" indent="-182563" algn="l" rtl="0" eaLnBrk="0" fontAlgn="base" hangingPunct="0">
        <a:spcBef>
          <a:spcPct val="0"/>
        </a:spcBef>
        <a:spcAft>
          <a:spcPct val="0"/>
        </a:spcAft>
        <a:buClr>
          <a:schemeClr val="tx1"/>
        </a:buClr>
        <a:buSzPct val="60000"/>
        <a:buFont typeface="Wingdings" pitchFamily="2" charset="2"/>
        <a:buChar char=""/>
        <a:defRPr sz="2400" kern="1200">
          <a:solidFill>
            <a:schemeClr val="tx1"/>
          </a:solidFill>
          <a:latin typeface="+mn-lt"/>
          <a:ea typeface="ＭＳ Ｐゴシック" charset="-128"/>
          <a:cs typeface="+mn-cs"/>
        </a:defRPr>
      </a:lvl3pPr>
      <a:lvl4pPr marL="1187450" indent="-182563" algn="l" rtl="0" eaLnBrk="0" fontAlgn="base" hangingPunct="0">
        <a:spcBef>
          <a:spcPct val="0"/>
        </a:spcBef>
        <a:spcAft>
          <a:spcPct val="0"/>
        </a:spcAft>
        <a:buClr>
          <a:srgbClr val="7F7F7F"/>
        </a:buClr>
        <a:buSzPct val="50000"/>
        <a:buFont typeface="Wingdings" pitchFamily="2" charset="2"/>
        <a:buChar char=""/>
        <a:defRPr sz="2400" kern="1200">
          <a:solidFill>
            <a:schemeClr val="tx1"/>
          </a:solidFill>
          <a:latin typeface="+mn-lt"/>
          <a:ea typeface="ＭＳ Ｐゴシック" charset="-128"/>
          <a:cs typeface="+mn-cs"/>
        </a:defRPr>
      </a:lvl4pPr>
      <a:lvl5pPr marL="1462088" indent="-182563" algn="l" rtl="0" eaLnBrk="0" fontAlgn="base" hangingPunct="0">
        <a:spcBef>
          <a:spcPct val="0"/>
        </a:spcBef>
        <a:spcAft>
          <a:spcPct val="0"/>
        </a:spcAft>
        <a:buClr>
          <a:srgbClr val="CFB77C"/>
        </a:buClr>
        <a:buSzPct val="68000"/>
        <a:buFont typeface="Wingdings 2" pitchFamily="2" charset="2"/>
        <a:buChar char=""/>
        <a:defRPr sz="2000" kern="1200">
          <a:solidFill>
            <a:schemeClr val="tx1"/>
          </a:solidFill>
          <a:latin typeface="+mn-lt"/>
          <a:ea typeface="ＭＳ Ｐゴシック" charset="-128"/>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69.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5.bin"/><Relationship Id="rId5" Type="http://schemas.openxmlformats.org/officeDocument/2006/relationships/image" Target="../media/image68.emf"/><Relationship Id="rId4" Type="http://schemas.openxmlformats.org/officeDocument/2006/relationships/oleObject" Target="../embeddings/oleObject34.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67.xml"/><Relationship Id="rId7" Type="http://schemas.openxmlformats.org/officeDocument/2006/relationships/image" Target="../media/image71.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7.bin"/><Relationship Id="rId11" Type="http://schemas.openxmlformats.org/officeDocument/2006/relationships/image" Target="../media/image73.emf"/><Relationship Id="rId5" Type="http://schemas.openxmlformats.org/officeDocument/2006/relationships/image" Target="../media/image70.e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72.emf"/></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75.e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41.bin"/><Relationship Id="rId5" Type="http://schemas.openxmlformats.org/officeDocument/2006/relationships/image" Target="../media/image74.emf"/><Relationship Id="rId4" Type="http://schemas.openxmlformats.org/officeDocument/2006/relationships/oleObject" Target="../embeddings/oleObject40.bin"/></Relationships>
</file>

<file path=ppt/slides/_rels/slide103.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notesSlide" Target="../notesSlides/notesSlide69.xml"/><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43.bin"/><Relationship Id="rId5" Type="http://schemas.openxmlformats.org/officeDocument/2006/relationships/image" Target="../media/image76.emf"/><Relationship Id="rId4" Type="http://schemas.openxmlformats.org/officeDocument/2006/relationships/oleObject" Target="../embeddings/oleObject42.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71.xml"/><Relationship Id="rId7" Type="http://schemas.openxmlformats.org/officeDocument/2006/relationships/image" Target="../media/image79.e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6.bin"/><Relationship Id="rId5" Type="http://schemas.openxmlformats.org/officeDocument/2006/relationships/image" Target="../media/image78.emf"/><Relationship Id="rId4" Type="http://schemas.openxmlformats.org/officeDocument/2006/relationships/oleObject" Target="../embeddings/oleObject45.bin"/></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72.xml"/><Relationship Id="rId7" Type="http://schemas.openxmlformats.org/officeDocument/2006/relationships/image" Target="../media/image67.e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48.bin"/><Relationship Id="rId5" Type="http://schemas.openxmlformats.org/officeDocument/2006/relationships/image" Target="../media/image80.emf"/><Relationship Id="rId4" Type="http://schemas.openxmlformats.org/officeDocument/2006/relationships/oleObject" Target="../embeddings/oleObject47.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81.emf"/><Relationship Id="rId4" Type="http://schemas.openxmlformats.org/officeDocument/2006/relationships/oleObject" Target="../embeddings/oleObject49.bin"/></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6.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image" Target="../media/image90.tif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8.xml"/><Relationship Id="rId7" Type="http://schemas.openxmlformats.org/officeDocument/2006/relationships/image" Target="../media/image16.e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15.e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2.jpe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28.pn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27.png"/><Relationship Id="rId4" Type="http://schemas.openxmlformats.org/officeDocument/2006/relationships/oleObject" Target="../embeddings/oleObject6.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29.png"/><Relationship Id="rId4" Type="http://schemas.openxmlformats.org/officeDocument/2006/relationships/oleObject" Target="../embeddings/oleObject8.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4.xml"/><Relationship Id="rId1" Type="http://schemas.openxmlformats.org/officeDocument/2006/relationships/vmlDrawing" Target="../drawings/vmlDrawing7.vml"/><Relationship Id="rId5" Type="http://schemas.openxmlformats.org/officeDocument/2006/relationships/image" Target="../media/image32.emf"/><Relationship Id="rId4" Type="http://schemas.openxmlformats.org/officeDocument/2006/relationships/oleObject" Target="../embeddings/oleObject9.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xml"/><Relationship Id="rId1" Type="http://schemas.openxmlformats.org/officeDocument/2006/relationships/vmlDrawing" Target="../drawings/vmlDrawing8.vml"/><Relationship Id="rId5" Type="http://schemas.openxmlformats.org/officeDocument/2006/relationships/image" Target="../media/image33.emf"/><Relationship Id="rId4" Type="http://schemas.openxmlformats.org/officeDocument/2006/relationships/oleObject" Target="../embeddings/oleObject10.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34.emf"/><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39.xml"/><Relationship Id="rId7" Type="http://schemas.openxmlformats.org/officeDocument/2006/relationships/image" Target="../media/image36.emf"/><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oleObject" Target="../embeddings/oleObject13.bin"/><Relationship Id="rId5" Type="http://schemas.openxmlformats.org/officeDocument/2006/relationships/image" Target="../media/image35.emf"/><Relationship Id="rId4" Type="http://schemas.openxmlformats.org/officeDocument/2006/relationships/oleObject" Target="../embeddings/oleObject12.bin"/><Relationship Id="rId9" Type="http://schemas.openxmlformats.org/officeDocument/2006/relationships/image" Target="../media/image37.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39.e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oleObject" Target="../embeddings/oleObject16.bin"/><Relationship Id="rId5" Type="http://schemas.openxmlformats.org/officeDocument/2006/relationships/image" Target="../media/image38.emf"/><Relationship Id="rId4" Type="http://schemas.openxmlformats.org/officeDocument/2006/relationships/oleObject" Target="../embeddings/oleObject15.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4.xml"/><Relationship Id="rId1" Type="http://schemas.openxmlformats.org/officeDocument/2006/relationships/vmlDrawing" Target="../drawings/vmlDrawing12.vml"/><Relationship Id="rId5" Type="http://schemas.openxmlformats.org/officeDocument/2006/relationships/image" Target="../media/image40.emf"/><Relationship Id="rId4" Type="http://schemas.openxmlformats.org/officeDocument/2006/relationships/oleObject" Target="../embeddings/oleObject17.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42.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image" Target="../media/image4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image" Target="../media/image44.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en.wikipedia.org/wiki/T-test"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5.emf"/><Relationship Id="rId4" Type="http://schemas.openxmlformats.org/officeDocument/2006/relationships/oleObject" Target="../embeddings/oleObject21.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55.e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3.bin"/><Relationship Id="rId5" Type="http://schemas.openxmlformats.org/officeDocument/2006/relationships/image" Target="../media/image54.emf"/><Relationship Id="rId4" Type="http://schemas.openxmlformats.org/officeDocument/2006/relationships/oleObject" Target="../embeddings/oleObject22.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61.xml"/><Relationship Id="rId7" Type="http://schemas.openxmlformats.org/officeDocument/2006/relationships/image" Target="../media/image57.emf"/><Relationship Id="rId12"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5.bin"/><Relationship Id="rId11" Type="http://schemas.openxmlformats.org/officeDocument/2006/relationships/image" Target="../media/image59.emf"/><Relationship Id="rId5" Type="http://schemas.openxmlformats.org/officeDocument/2006/relationships/image" Target="../media/image56.e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58.emf"/></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60.emf"/><Relationship Id="rId4" Type="http://schemas.openxmlformats.org/officeDocument/2006/relationships/oleObject" Target="../embeddings/oleObject29.bin"/></Relationships>
</file>

<file path=ppt/slides/_rels/slide9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49.png"/><Relationship Id="rId4" Type="http://schemas.openxmlformats.org/officeDocument/2006/relationships/image" Target="../media/image61.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64.emf"/><Relationship Id="rId4" Type="http://schemas.openxmlformats.org/officeDocument/2006/relationships/oleObject" Target="../embeddings/oleObject30.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65.xml"/><Relationship Id="rId7" Type="http://schemas.openxmlformats.org/officeDocument/2006/relationships/image" Target="../media/image66.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2.bin"/><Relationship Id="rId5" Type="http://schemas.openxmlformats.org/officeDocument/2006/relationships/image" Target="../media/image65.emf"/><Relationship Id="rId4" Type="http://schemas.openxmlformats.org/officeDocument/2006/relationships/oleObject" Target="../embeddings/oleObject31.bin"/><Relationship Id="rId9" Type="http://schemas.openxmlformats.org/officeDocument/2006/relationships/image" Target="../media/image6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a:extLst>
              <a:ext uri="{FF2B5EF4-FFF2-40B4-BE49-F238E27FC236}">
                <a16:creationId xmlns:a16="http://schemas.microsoft.com/office/drawing/2014/main" id="{BB90FCCF-2634-7C49-8F98-32A48B33DC6A}"/>
              </a:ext>
            </a:extLst>
          </p:cNvPr>
          <p:cNvSpPr>
            <a:spLocks noGrp="1" noChangeArrowheads="1"/>
          </p:cNvSpPr>
          <p:nvPr>
            <p:ph type="ctrTitle" idx="4294967295"/>
          </p:nvPr>
        </p:nvSpPr>
        <p:spPr>
          <a:xfrm>
            <a:off x="76200" y="163513"/>
            <a:ext cx="9067800" cy="1893887"/>
          </a:xfrm>
        </p:spPr>
        <p:txBody>
          <a:bodyPr wrap="square" lIns="91440" tIns="45720" rIns="91440" bIns="45720" numCol="1" anchorCtr="0" compatLnSpc="1">
            <a:prstTxWarp prst="textNoShape">
              <a:avLst/>
            </a:prstTxWarp>
          </a:bodyPr>
          <a:lstStyle/>
          <a:p>
            <a:pPr eaLnBrk="1" hangingPunct="1"/>
            <a:br>
              <a:rPr lang="en-ZA" altLang="en-US" sz="3600" cap="none">
                <a:effectLst>
                  <a:outerShdw blurRad="38100" dist="38100" dir="2700000" algn="tl">
                    <a:srgbClr val="C0C0C0"/>
                  </a:outerShdw>
                </a:effectLst>
                <a:ea typeface="ＭＳ Ｐゴシック" panose="020B0600070205080204" pitchFamily="34" charset="-128"/>
              </a:rPr>
            </a:br>
            <a:r>
              <a:rPr lang="en-ZA" altLang="en-US" sz="3600" cap="none">
                <a:effectLst>
                  <a:outerShdw blurRad="38100" dist="38100" dir="2700000" algn="tl">
                    <a:srgbClr val="C0C0C0"/>
                  </a:outerShdw>
                </a:effectLst>
                <a:ea typeface="ＭＳ Ｐゴシック" panose="020B0600070205080204" pitchFamily="34" charset="-128"/>
              </a:rPr>
              <a:t>Stats for  Computer Science</a:t>
            </a:r>
            <a:br>
              <a:rPr lang="en-ZA" altLang="en-US" sz="3600" cap="none">
                <a:effectLst>
                  <a:outerShdw blurRad="38100" dist="38100" dir="2700000" algn="tl">
                    <a:srgbClr val="C0C0C0"/>
                  </a:outerShdw>
                </a:effectLst>
                <a:ea typeface="ＭＳ Ｐゴシック" panose="020B0600070205080204" pitchFamily="34" charset="-128"/>
              </a:rPr>
            </a:br>
            <a:r>
              <a:rPr lang="en-ZA" altLang="en-US" sz="3600" cap="none">
                <a:effectLst>
                  <a:outerShdw blurRad="38100" dist="38100" dir="2700000" algn="tl">
                    <a:srgbClr val="C0C0C0"/>
                  </a:outerShdw>
                </a:effectLst>
                <a:ea typeface="ＭＳ Ｐゴシック" panose="020B0600070205080204" pitchFamily="34" charset="-128"/>
              </a:rPr>
              <a:t>Experiments</a:t>
            </a:r>
            <a:endParaRPr lang="en-US" altLang="en-US" sz="3600" cap="none">
              <a:effectLst>
                <a:outerShdw blurRad="38100" dist="38100" dir="2700000" algn="tl">
                  <a:srgbClr val="C0C0C0"/>
                </a:outerShdw>
              </a:effectLst>
              <a:ea typeface="ＭＳ Ｐゴシック" panose="020B0600070205080204" pitchFamily="34" charset="-128"/>
            </a:endParaRPr>
          </a:p>
        </p:txBody>
      </p:sp>
      <p:pic>
        <p:nvPicPr>
          <p:cNvPr id="15362" name="Picture 1">
            <a:extLst>
              <a:ext uri="{FF2B5EF4-FFF2-40B4-BE49-F238E27FC236}">
                <a16:creationId xmlns:a16="http://schemas.microsoft.com/office/drawing/2014/main" id="{10490233-59FA-FB43-8324-6D8C95FBD1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124200"/>
            <a:ext cx="7200900"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2B80B7B7-3F04-7A4B-82D7-09DBA5CDA03E}"/>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Nonstatistical Hypothesis Testing…</a:t>
            </a:r>
          </a:p>
        </p:txBody>
      </p:sp>
      <p:sp>
        <p:nvSpPr>
          <p:cNvPr id="26626" name="Rectangle 3">
            <a:extLst>
              <a:ext uri="{FF2B5EF4-FFF2-40B4-BE49-F238E27FC236}">
                <a16:creationId xmlns:a16="http://schemas.microsoft.com/office/drawing/2014/main" id="{70385AA1-A2AB-4849-84D3-787793D69C5D}"/>
              </a:ext>
            </a:extLst>
          </p:cNvPr>
          <p:cNvSpPr>
            <a:spLocks noGrp="1" noChangeArrowheads="1"/>
          </p:cNvSpPr>
          <p:nvPr>
            <p:ph type="body" idx="1"/>
          </p:nvPr>
        </p:nvSpPr>
        <p:spPr>
          <a:xfrm>
            <a:off x="165100" y="762000"/>
            <a:ext cx="8813800" cy="5635625"/>
          </a:xfrm>
        </p:spPr>
        <p:txBody>
          <a:bodyPr/>
          <a:lstStyle/>
          <a:p>
            <a:pPr eaLnBrk="1" hangingPunct="1"/>
            <a:r>
              <a:rPr lang="en-US" altLang="en-US" sz="2800" dirty="0">
                <a:ea typeface="ＭＳ Ｐゴシック" panose="020B0600070205080204" pitchFamily="34" charset="-128"/>
              </a:rPr>
              <a:t>A Type II error occurs when we don</a:t>
            </a:r>
            <a:r>
              <a:rPr lang="ja-JP" altLang="en-US" sz="2800">
                <a:ea typeface="ＭＳ Ｐゴシック" panose="020B0600070205080204" pitchFamily="34" charset="-128"/>
              </a:rPr>
              <a:t>’</a:t>
            </a:r>
            <a:r>
              <a:rPr lang="en-US" altLang="ja-JP" sz="2800" dirty="0">
                <a:ea typeface="ＭＳ Ｐゴシック" panose="020B0600070205080204" pitchFamily="34" charset="-128"/>
              </a:rPr>
              <a:t>t reject a false null hypothesis. That occurs when a guilty defendant is acquitted.</a:t>
            </a:r>
          </a:p>
          <a:p>
            <a:pPr eaLnBrk="1" hangingPunct="1"/>
            <a:r>
              <a:rPr lang="en-US" altLang="en-US" sz="2800" dirty="0">
                <a:solidFill>
                  <a:srgbClr val="FF0000"/>
                </a:solidFill>
                <a:ea typeface="ＭＳ Ｐゴシック" panose="020B0600070205080204" pitchFamily="34" charset="-128"/>
              </a:rPr>
              <a:t>While less critical in law, in experiments  this type of error is by far the most serious mistake we normally make.  For example, if we test the hypothesis that the amount of medication in a heart pill is equal to a value which will safely cure your heart problem and </a:t>
            </a:r>
            <a:r>
              <a:rPr lang="ja-JP" altLang="en-US" sz="2800">
                <a:solidFill>
                  <a:srgbClr val="FF0000"/>
                </a:solidFill>
                <a:ea typeface="ＭＳ Ｐゴシック" panose="020B0600070205080204" pitchFamily="34" charset="-128"/>
              </a:rPr>
              <a:t>“</a:t>
            </a:r>
            <a:r>
              <a:rPr lang="en-US" altLang="ja-JP" sz="2800" dirty="0">
                <a:solidFill>
                  <a:srgbClr val="FF0000"/>
                </a:solidFill>
                <a:ea typeface="ＭＳ Ｐゴシック" panose="020B0600070205080204" pitchFamily="34" charset="-128"/>
              </a:rPr>
              <a:t>accept</a:t>
            </a:r>
            <a:r>
              <a:rPr lang="en-US" altLang="en-US" sz="2800" dirty="0">
                <a:solidFill>
                  <a:srgbClr val="FF0000"/>
                </a:solidFill>
                <a:ea typeface="ＭＳ Ｐゴシック" panose="020B0600070205080204" pitchFamily="34" charset="-128"/>
              </a:rPr>
              <a:t>”</a:t>
            </a:r>
            <a:r>
              <a:rPr lang="en-US" altLang="ja-JP" sz="2800" dirty="0">
                <a:solidFill>
                  <a:srgbClr val="FF0000"/>
                </a:solidFill>
                <a:ea typeface="ＭＳ Ｐゴシック" panose="020B0600070205080204" pitchFamily="34" charset="-128"/>
              </a:rPr>
              <a:t> the null hypothesis that the amount is ok.  Later on we find out that the average amount is WAY too large and people die from </a:t>
            </a:r>
            <a:r>
              <a:rPr lang="ja-JP" altLang="en-US" sz="2800">
                <a:solidFill>
                  <a:srgbClr val="FF0000"/>
                </a:solidFill>
                <a:ea typeface="ＭＳ Ｐゴシック" panose="020B0600070205080204" pitchFamily="34" charset="-128"/>
              </a:rPr>
              <a:t>“</a:t>
            </a:r>
            <a:r>
              <a:rPr lang="en-US" altLang="ja-JP" sz="2800" dirty="0">
                <a:solidFill>
                  <a:srgbClr val="FF0000"/>
                </a:solidFill>
                <a:ea typeface="ＭＳ Ｐゴシック" panose="020B0600070205080204" pitchFamily="34" charset="-128"/>
              </a:rPr>
              <a:t>too much medication</a:t>
            </a:r>
            <a:r>
              <a:rPr lang="ja-JP" altLang="en-US" sz="2800">
                <a:solidFill>
                  <a:srgbClr val="FF0000"/>
                </a:solidFill>
                <a:ea typeface="ＭＳ Ｐゴシック" panose="020B0600070205080204" pitchFamily="34" charset="-128"/>
              </a:rPr>
              <a:t>”</a:t>
            </a:r>
            <a:r>
              <a:rPr lang="en-US" altLang="ja-JP" sz="2800" dirty="0">
                <a:solidFill>
                  <a:srgbClr val="FF0000"/>
                </a:solidFill>
                <a:ea typeface="ＭＳ Ｐゴシック" panose="020B0600070205080204" pitchFamily="34" charset="-128"/>
              </a:rPr>
              <a:t> [I wish we had rejected the hypothesis and threw the pills in the trash can], it</a:t>
            </a:r>
            <a:r>
              <a:rPr lang="ja-JP" altLang="en-US" sz="2800">
                <a:solidFill>
                  <a:srgbClr val="FF0000"/>
                </a:solidFill>
                <a:ea typeface="ＭＳ Ｐゴシック" panose="020B0600070205080204" pitchFamily="34" charset="-128"/>
              </a:rPr>
              <a:t>’</a:t>
            </a:r>
            <a:r>
              <a:rPr lang="en-US" altLang="ja-JP" sz="2800" dirty="0">
                <a:solidFill>
                  <a:srgbClr val="FF0000"/>
                </a:solidFill>
                <a:ea typeface="ＭＳ Ｐゴシック" panose="020B0600070205080204" pitchFamily="34" charset="-128"/>
              </a:rPr>
              <a:t>s too late because we shipped the pills to the public.</a:t>
            </a:r>
            <a:endParaRPr lang="en-US" altLang="en-US" sz="2800" dirty="0">
              <a:solidFill>
                <a:srgbClr val="FF0000"/>
              </a:solidFill>
              <a:ea typeface="ＭＳ Ｐゴシック" panose="020B0600070205080204" pitchFamily="34" charset="-128"/>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itle 1">
            <a:extLst>
              <a:ext uri="{FF2B5EF4-FFF2-40B4-BE49-F238E27FC236}">
                <a16:creationId xmlns:a16="http://schemas.microsoft.com/office/drawing/2014/main" id="{E3EF2068-BB24-B541-ABFA-47CE541D4BB3}"/>
              </a:ext>
            </a:extLst>
          </p:cNvPr>
          <p:cNvSpPr>
            <a:spLocks noGrp="1"/>
          </p:cNvSpPr>
          <p:nvPr>
            <p:ph type="title"/>
          </p:nvPr>
        </p:nvSpPr>
        <p:spPr>
          <a:xfrm>
            <a:off x="685800" y="228600"/>
            <a:ext cx="7772400" cy="7620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Multiple regression</a:t>
            </a:r>
          </a:p>
        </p:txBody>
      </p:sp>
      <p:graphicFrame>
        <p:nvGraphicFramePr>
          <p:cNvPr id="172034" name="Object 4">
            <a:extLst>
              <a:ext uri="{FF2B5EF4-FFF2-40B4-BE49-F238E27FC236}">
                <a16:creationId xmlns:a16="http://schemas.microsoft.com/office/drawing/2014/main" id="{2798F431-B3FD-5F41-B193-BD40C1241DAE}"/>
              </a:ext>
            </a:extLst>
          </p:cNvPr>
          <p:cNvGraphicFramePr>
            <a:graphicFrameLocks noChangeAspect="1"/>
          </p:cNvGraphicFramePr>
          <p:nvPr/>
        </p:nvGraphicFramePr>
        <p:xfrm>
          <a:off x="1327150" y="1524000"/>
          <a:ext cx="2605088" cy="1211263"/>
        </p:xfrm>
        <a:graphic>
          <a:graphicData uri="http://schemas.openxmlformats.org/presentationml/2006/ole">
            <mc:AlternateContent xmlns:mc="http://schemas.openxmlformats.org/markup-compatibility/2006">
              <mc:Choice xmlns:v="urn:schemas-microsoft-com:vml" Requires="v">
                <p:oleObj spid="_x0000_s172080" name="Equation" r:id="rId4" imgW="25158700" imgH="10528300" progId="Equation.3">
                  <p:embed/>
                </p:oleObj>
              </mc:Choice>
              <mc:Fallback>
                <p:oleObj name="Equation" r:id="rId4" imgW="25158700" imgH="105283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150" y="1524000"/>
                        <a:ext cx="2605088"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6600"/>
                            </a:solidFill>
                            <a:miter lim="800000"/>
                            <a:headEnd/>
                            <a:tailEnd/>
                          </a14:hiddenLine>
                        </a:ext>
                      </a:extLst>
                    </p:spPr>
                  </p:pic>
                </p:oleObj>
              </mc:Fallback>
            </mc:AlternateContent>
          </a:graphicData>
        </a:graphic>
      </p:graphicFrame>
      <p:sp>
        <p:nvSpPr>
          <p:cNvPr id="172035" name="TextBox 7">
            <a:extLst>
              <a:ext uri="{FF2B5EF4-FFF2-40B4-BE49-F238E27FC236}">
                <a16:creationId xmlns:a16="http://schemas.microsoft.com/office/drawing/2014/main" id="{AC16C8D7-D705-DB42-8146-0FEB9DCE8406}"/>
              </a:ext>
            </a:extLst>
          </p:cNvPr>
          <p:cNvSpPr txBox="1">
            <a:spLocks noChangeArrowheads="1"/>
          </p:cNvSpPr>
          <p:nvPr/>
        </p:nvSpPr>
        <p:spPr bwMode="auto">
          <a:xfrm>
            <a:off x="457200" y="1066800"/>
            <a:ext cx="4854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We can rewrite simple regression as: </a:t>
            </a:r>
          </a:p>
        </p:txBody>
      </p:sp>
      <p:graphicFrame>
        <p:nvGraphicFramePr>
          <p:cNvPr id="172036" name="Object 3">
            <a:extLst>
              <a:ext uri="{FF2B5EF4-FFF2-40B4-BE49-F238E27FC236}">
                <a16:creationId xmlns:a16="http://schemas.microsoft.com/office/drawing/2014/main" id="{8C81C6D6-07F9-594F-B94D-01EB58CB5F62}"/>
              </a:ext>
            </a:extLst>
          </p:cNvPr>
          <p:cNvGraphicFramePr>
            <a:graphicFrameLocks noChangeAspect="1"/>
          </p:cNvGraphicFramePr>
          <p:nvPr/>
        </p:nvGraphicFramePr>
        <p:xfrm>
          <a:off x="1327150" y="3657600"/>
          <a:ext cx="5605463" cy="639763"/>
        </p:xfrm>
        <a:graphic>
          <a:graphicData uri="http://schemas.openxmlformats.org/presentationml/2006/ole">
            <mc:AlternateContent xmlns:mc="http://schemas.openxmlformats.org/markup-compatibility/2006">
              <mc:Choice xmlns:v="urn:schemas-microsoft-com:vml" Requires="v">
                <p:oleObj spid="_x0000_s172081" name="Equation" r:id="rId6" imgW="54127400" imgH="5562600" progId="Equation.3">
                  <p:embed/>
                </p:oleObj>
              </mc:Choice>
              <mc:Fallback>
                <p:oleObj name="Equation" r:id="rId6" imgW="54127400" imgH="55626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7150" y="3657600"/>
                        <a:ext cx="56054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6600"/>
                            </a:solidFill>
                            <a:miter lim="800000"/>
                            <a:headEnd/>
                            <a:tailEnd/>
                          </a14:hiddenLine>
                        </a:ext>
                      </a:extLst>
                    </p:spPr>
                  </p:pic>
                </p:oleObj>
              </mc:Fallback>
            </mc:AlternateContent>
          </a:graphicData>
        </a:graphic>
      </p:graphicFrame>
      <p:sp>
        <p:nvSpPr>
          <p:cNvPr id="172037" name="TextBox 10">
            <a:extLst>
              <a:ext uri="{FF2B5EF4-FFF2-40B4-BE49-F238E27FC236}">
                <a16:creationId xmlns:a16="http://schemas.microsoft.com/office/drawing/2014/main" id="{BAC9B367-4D75-E843-B7DB-3DE1022E843A}"/>
              </a:ext>
            </a:extLst>
          </p:cNvPr>
          <p:cNvSpPr txBox="1">
            <a:spLocks noChangeArrowheads="1"/>
          </p:cNvSpPr>
          <p:nvPr/>
        </p:nvSpPr>
        <p:spPr bwMode="auto">
          <a:xfrm>
            <a:off x="0" y="2895600"/>
            <a:ext cx="9161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Multiple regression: Y is predicted from 2 or more independent variables</a:t>
            </a:r>
          </a:p>
        </p:txBody>
      </p:sp>
      <p:sp>
        <p:nvSpPr>
          <p:cNvPr id="172038" name="Text Box 34">
            <a:extLst>
              <a:ext uri="{FF2B5EF4-FFF2-40B4-BE49-F238E27FC236}">
                <a16:creationId xmlns:a16="http://schemas.microsoft.com/office/drawing/2014/main" id="{B899D56D-1EEB-3A49-810B-CEAF295BB6F5}"/>
              </a:ext>
            </a:extLst>
          </p:cNvPr>
          <p:cNvSpPr txBox="1">
            <a:spLocks noChangeArrowheads="1"/>
          </p:cNvSpPr>
          <p:nvPr/>
        </p:nvSpPr>
        <p:spPr bwMode="auto">
          <a:xfrm>
            <a:off x="-152400" y="4495800"/>
            <a:ext cx="91440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2" eaLnBrk="1" hangingPunct="1">
              <a:spcBef>
                <a:spcPct val="20000"/>
              </a:spcBef>
            </a:pPr>
            <a:r>
              <a:rPr lang="en-US" altLang="en-US">
                <a:latin typeface="Times New Roman" panose="02020603050405020304" pitchFamily="18" charset="0"/>
                <a:cs typeface="Arial" panose="020B0604020202020204" pitchFamily="34" charset="0"/>
              </a:rPr>
              <a:t> </a:t>
            </a:r>
            <a:r>
              <a:rPr lang="el-GR" altLang="en-US" sz="2800">
                <a:latin typeface="Times New Roman" panose="02020603050405020304" pitchFamily="18" charset="0"/>
                <a:cs typeface="Arial" panose="020B0604020202020204" pitchFamily="34" charset="0"/>
                <a:sym typeface="Symbol" pitchFamily="2" charset="2"/>
              </a:rPr>
              <a:t>β</a:t>
            </a:r>
            <a:r>
              <a:rPr lang="en-US" altLang="en-US" sz="2800" baseline="-25000">
                <a:latin typeface="Times New Roman" panose="02020603050405020304" pitchFamily="18" charset="0"/>
                <a:cs typeface="Arial" panose="020B0604020202020204" pitchFamily="34" charset="0"/>
                <a:sym typeface="Symbol" pitchFamily="2" charset="2"/>
              </a:rPr>
              <a:t>0</a:t>
            </a:r>
            <a:r>
              <a:rPr lang="en-US" altLang="en-US" sz="2800">
                <a:latin typeface="Times New Roman" panose="02020603050405020304" pitchFamily="18" charset="0"/>
                <a:cs typeface="Arial" panose="020B0604020202020204" pitchFamily="34" charset="0"/>
              </a:rPr>
              <a:t>  </a:t>
            </a:r>
            <a:r>
              <a:rPr lang="en-US" altLang="en-US">
                <a:latin typeface="Times New Roman" panose="02020603050405020304" pitchFamily="18" charset="0"/>
                <a:cs typeface="Arial" panose="020B0604020202020204" pitchFamily="34" charset="0"/>
              </a:rPr>
              <a:t>is the  </a:t>
            </a:r>
            <a:r>
              <a:rPr lang="en-US" altLang="en-US" i="1">
                <a:latin typeface="Times New Roman" panose="02020603050405020304" pitchFamily="18" charset="0"/>
                <a:cs typeface="Arial" panose="020B0604020202020204" pitchFamily="34" charset="0"/>
              </a:rPr>
              <a:t>intercept </a:t>
            </a:r>
            <a:r>
              <a:rPr lang="en-US" altLang="en-US">
                <a:latin typeface="Times New Roman" panose="02020603050405020304" pitchFamily="18" charset="0"/>
                <a:cs typeface="Arial" panose="020B0604020202020204" pitchFamily="34" charset="0"/>
              </a:rPr>
              <a:t>—the value of Y when values of </a:t>
            </a:r>
            <a:r>
              <a:rPr lang="en-US" altLang="en-US" u="sng">
                <a:latin typeface="Times New Roman" panose="02020603050405020304" pitchFamily="18" charset="0"/>
                <a:cs typeface="Arial" panose="020B0604020202020204" pitchFamily="34" charset="0"/>
              </a:rPr>
              <a:t>all</a:t>
            </a:r>
            <a:r>
              <a:rPr lang="en-US" altLang="en-US">
                <a:latin typeface="Times New Roman" panose="02020603050405020304" pitchFamily="18" charset="0"/>
                <a:cs typeface="Arial" panose="020B0604020202020204" pitchFamily="34" charset="0"/>
              </a:rPr>
              <a:t>  X</a:t>
            </a:r>
            <a:r>
              <a:rPr lang="en-US" altLang="en-US" baseline="-25000">
                <a:latin typeface="Times New Roman" panose="02020603050405020304" pitchFamily="18" charset="0"/>
                <a:cs typeface="Arial" panose="020B0604020202020204" pitchFamily="34" charset="0"/>
              </a:rPr>
              <a:t>j</a:t>
            </a:r>
            <a:r>
              <a:rPr lang="en-US" altLang="en-US">
                <a:latin typeface="Times New Roman" panose="02020603050405020304" pitchFamily="18" charset="0"/>
                <a:cs typeface="Arial" panose="020B0604020202020204" pitchFamily="34" charset="0"/>
              </a:rPr>
              <a:t> = 0</a:t>
            </a:r>
          </a:p>
          <a:p>
            <a:pPr lvl="2" eaLnBrk="1" hangingPunct="1">
              <a:spcBef>
                <a:spcPct val="20000"/>
              </a:spcBef>
            </a:pPr>
            <a:r>
              <a:rPr lang="en-US" altLang="en-US" sz="2800">
                <a:latin typeface="Times New Roman" panose="02020603050405020304" pitchFamily="18" charset="0"/>
                <a:cs typeface="Arial" panose="020B0604020202020204" pitchFamily="34" charset="0"/>
                <a:sym typeface="Symbol" pitchFamily="2" charset="2"/>
              </a:rPr>
              <a:t> </a:t>
            </a:r>
            <a:r>
              <a:rPr lang="el-GR" altLang="en-US" sz="2800">
                <a:latin typeface="Times New Roman" panose="02020603050405020304" pitchFamily="18" charset="0"/>
                <a:cs typeface="Arial" panose="020B0604020202020204" pitchFamily="34" charset="0"/>
                <a:sym typeface="Symbol" pitchFamily="2" charset="2"/>
              </a:rPr>
              <a:t>β</a:t>
            </a:r>
            <a:r>
              <a:rPr lang="en-US" altLang="en-US" sz="2800" baseline="-25000">
                <a:latin typeface="Times New Roman" panose="02020603050405020304" pitchFamily="18" charset="0"/>
                <a:cs typeface="Arial" panose="020B0604020202020204" pitchFamily="34" charset="0"/>
                <a:sym typeface="Symbol" pitchFamily="2" charset="2"/>
              </a:rPr>
              <a:t>1</a:t>
            </a:r>
            <a:r>
              <a:rPr lang="en-US" altLang="en-US" sz="2800">
                <a:latin typeface="Times New Roman" panose="02020603050405020304" pitchFamily="18" charset="0"/>
                <a:cs typeface="Arial" panose="020B0604020202020204" pitchFamily="34" charset="0"/>
                <a:sym typeface="Symbol" pitchFamily="2" charset="2"/>
              </a:rPr>
              <a:t>…</a:t>
            </a:r>
            <a:r>
              <a:rPr lang="el-GR" altLang="en-US">
                <a:latin typeface="Times New Roman" panose="02020603050405020304" pitchFamily="18" charset="0"/>
                <a:cs typeface="Arial" panose="020B0604020202020204" pitchFamily="34" charset="0"/>
                <a:sym typeface="Symbol" pitchFamily="2" charset="2"/>
              </a:rPr>
              <a:t> β </a:t>
            </a:r>
            <a:r>
              <a:rPr lang="en-US" altLang="en-US" baseline="-25000">
                <a:latin typeface="Times New Roman" panose="02020603050405020304" pitchFamily="18" charset="0"/>
                <a:cs typeface="Arial" panose="020B0604020202020204" pitchFamily="34" charset="0"/>
                <a:sym typeface="Symbol" pitchFamily="2" charset="2"/>
              </a:rPr>
              <a:t>m</a:t>
            </a:r>
            <a:r>
              <a:rPr lang="en-US" altLang="en-US">
                <a:latin typeface="Times New Roman" panose="02020603050405020304" pitchFamily="18" charset="0"/>
                <a:cs typeface="Arial" panose="020B0604020202020204" pitchFamily="34" charset="0"/>
              </a:rPr>
              <a:t>  are </a:t>
            </a:r>
            <a:r>
              <a:rPr lang="en-US" altLang="en-US" i="1" u="sng">
                <a:latin typeface="Times New Roman" panose="02020603050405020304" pitchFamily="18" charset="0"/>
                <a:cs typeface="Arial" panose="020B0604020202020204" pitchFamily="34" charset="0"/>
              </a:rPr>
              <a:t>partial</a:t>
            </a:r>
            <a:r>
              <a:rPr lang="en-US" altLang="en-US">
                <a:latin typeface="Times New Roman" panose="02020603050405020304" pitchFamily="18" charset="0"/>
                <a:cs typeface="Arial" panose="020B0604020202020204" pitchFamily="34" charset="0"/>
              </a:rPr>
              <a:t> </a:t>
            </a:r>
            <a:r>
              <a:rPr lang="en-US" altLang="en-US" i="1">
                <a:latin typeface="Times New Roman" panose="02020603050405020304" pitchFamily="18" charset="0"/>
                <a:cs typeface="Arial" panose="020B0604020202020204" pitchFamily="34" charset="0"/>
              </a:rPr>
              <a:t>regression coefficients   </a:t>
            </a:r>
            <a:r>
              <a:rPr lang="en-US" altLang="en-US">
                <a:latin typeface="Times New Roman" panose="02020603050405020304" pitchFamily="18" charset="0"/>
                <a:cs typeface="Arial" panose="020B0604020202020204" pitchFamily="34" charset="0"/>
              </a:rPr>
              <a:t>which give the change in Y for a one unit change in X</a:t>
            </a:r>
            <a:r>
              <a:rPr lang="en-US" altLang="en-US" baseline="-25000">
                <a:latin typeface="Times New Roman" panose="02020603050405020304" pitchFamily="18" charset="0"/>
                <a:cs typeface="Arial" panose="020B0604020202020204" pitchFamily="34" charset="0"/>
              </a:rPr>
              <a:t>j</a:t>
            </a:r>
            <a:r>
              <a:rPr lang="en-US" altLang="en-US">
                <a:latin typeface="Times New Roman" panose="02020603050405020304" pitchFamily="18" charset="0"/>
                <a:cs typeface="Arial" panose="020B0604020202020204" pitchFamily="34" charset="0"/>
              </a:rPr>
              <a:t>, all other X variables held constant</a:t>
            </a:r>
          </a:p>
          <a:p>
            <a:pPr lvl="2" eaLnBrk="1" hangingPunct="1">
              <a:spcBef>
                <a:spcPct val="20000"/>
              </a:spcBef>
            </a:pPr>
            <a:r>
              <a:rPr lang="en-US" altLang="en-US" i="1">
                <a:latin typeface="Times New Roman" panose="02020603050405020304" pitchFamily="18" charset="0"/>
                <a:cs typeface="Arial" panose="020B0604020202020204" pitchFamily="34" charset="0"/>
              </a:rPr>
              <a:t>m  </a:t>
            </a:r>
            <a:r>
              <a:rPr lang="en-US" altLang="en-US">
                <a:latin typeface="Times New Roman" panose="02020603050405020304" pitchFamily="18" charset="0"/>
                <a:cs typeface="Arial" panose="020B0604020202020204" pitchFamily="34" charset="0"/>
              </a:rPr>
              <a:t>is the number of independent variables</a:t>
            </a:r>
          </a:p>
        </p:txBody>
      </p:sp>
      <p:grpSp>
        <p:nvGrpSpPr>
          <p:cNvPr id="172039" name="Group 16">
            <a:extLst>
              <a:ext uri="{FF2B5EF4-FFF2-40B4-BE49-F238E27FC236}">
                <a16:creationId xmlns:a16="http://schemas.microsoft.com/office/drawing/2014/main" id="{7B9CDDAC-83C5-F146-A42E-2C8C4A1824A2}"/>
              </a:ext>
            </a:extLst>
          </p:cNvPr>
          <p:cNvGrpSpPr>
            <a:grpSpLocks/>
          </p:cNvGrpSpPr>
          <p:nvPr/>
        </p:nvGrpSpPr>
        <p:grpSpPr bwMode="auto">
          <a:xfrm>
            <a:off x="6248400" y="762000"/>
            <a:ext cx="2589213" cy="2076450"/>
            <a:chOff x="5410200" y="4495800"/>
            <a:chExt cx="2589213" cy="2076450"/>
          </a:xfrm>
        </p:grpSpPr>
        <p:grpSp>
          <p:nvGrpSpPr>
            <p:cNvPr id="172040" name="Group 26">
              <a:extLst>
                <a:ext uri="{FF2B5EF4-FFF2-40B4-BE49-F238E27FC236}">
                  <a16:creationId xmlns:a16="http://schemas.microsoft.com/office/drawing/2014/main" id="{E4F61024-1AD1-5345-8D03-C531FFB3C6B6}"/>
                </a:ext>
              </a:extLst>
            </p:cNvPr>
            <p:cNvGrpSpPr>
              <a:grpSpLocks/>
            </p:cNvGrpSpPr>
            <p:nvPr/>
          </p:nvGrpSpPr>
          <p:grpSpPr bwMode="auto">
            <a:xfrm>
              <a:off x="5410200" y="4495800"/>
              <a:ext cx="2589213" cy="2076450"/>
              <a:chOff x="5410200" y="4495800"/>
              <a:chExt cx="2589213" cy="2076450"/>
            </a:xfrm>
          </p:grpSpPr>
          <p:cxnSp>
            <p:nvCxnSpPr>
              <p:cNvPr id="14" name="Straight Connector 13">
                <a:extLst>
                  <a:ext uri="{FF2B5EF4-FFF2-40B4-BE49-F238E27FC236}">
                    <a16:creationId xmlns:a16="http://schemas.microsoft.com/office/drawing/2014/main" id="{121BBA80-5F43-2749-86E5-F5C839C2C5B1}"/>
                  </a:ext>
                </a:extLst>
              </p:cNvPr>
              <p:cNvCxnSpPr/>
              <p:nvPr/>
            </p:nvCxnSpPr>
            <p:spPr>
              <a:xfrm rot="5400000">
                <a:off x="6096000" y="5257800"/>
                <a:ext cx="10668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2044" name="TextBox 27">
                <a:extLst>
                  <a:ext uri="{FF2B5EF4-FFF2-40B4-BE49-F238E27FC236}">
                    <a16:creationId xmlns:a16="http://schemas.microsoft.com/office/drawing/2014/main" id="{10E281D9-EF2D-8C4A-A237-EB7E248E87A4}"/>
                  </a:ext>
                </a:extLst>
              </p:cNvPr>
              <p:cNvSpPr txBox="1">
                <a:spLocks noChangeArrowheads="1"/>
              </p:cNvSpPr>
              <p:nvPr/>
            </p:nvSpPr>
            <p:spPr bwMode="auto">
              <a:xfrm>
                <a:off x="6629400" y="449580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Y</a:t>
                </a:r>
              </a:p>
            </p:txBody>
          </p:sp>
          <p:sp>
            <p:nvSpPr>
              <p:cNvPr id="172045" name="TextBox 28">
                <a:extLst>
                  <a:ext uri="{FF2B5EF4-FFF2-40B4-BE49-F238E27FC236}">
                    <a16:creationId xmlns:a16="http://schemas.microsoft.com/office/drawing/2014/main" id="{23640A9A-2ADE-3243-BDC0-1F9C92B9006B}"/>
                  </a:ext>
                </a:extLst>
              </p:cNvPr>
              <p:cNvSpPr txBox="1">
                <a:spLocks noChangeArrowheads="1"/>
              </p:cNvSpPr>
              <p:nvPr/>
            </p:nvSpPr>
            <p:spPr bwMode="auto">
              <a:xfrm>
                <a:off x="5410200" y="6096000"/>
                <a:ext cx="455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X</a:t>
                </a:r>
                <a:r>
                  <a:rPr lang="en-US" altLang="en-US" sz="2000" baseline="-25000">
                    <a:latin typeface="Times New Roman" panose="02020603050405020304" pitchFamily="18" charset="0"/>
                    <a:cs typeface="Arial" panose="020B0604020202020204" pitchFamily="34" charset="0"/>
                  </a:rPr>
                  <a:t>1</a:t>
                </a:r>
              </a:p>
            </p:txBody>
          </p:sp>
          <p:sp>
            <p:nvSpPr>
              <p:cNvPr id="172046" name="TextBox 30">
                <a:extLst>
                  <a:ext uri="{FF2B5EF4-FFF2-40B4-BE49-F238E27FC236}">
                    <a16:creationId xmlns:a16="http://schemas.microsoft.com/office/drawing/2014/main" id="{22A9770B-3DC4-8D48-8070-C6C3286B8145}"/>
                  </a:ext>
                </a:extLst>
              </p:cNvPr>
              <p:cNvSpPr txBox="1">
                <a:spLocks noChangeArrowheads="1"/>
              </p:cNvSpPr>
              <p:nvPr/>
            </p:nvSpPr>
            <p:spPr bwMode="auto">
              <a:xfrm>
                <a:off x="7543800" y="6172200"/>
                <a:ext cx="455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X</a:t>
                </a:r>
                <a:r>
                  <a:rPr lang="en-US" altLang="en-US" sz="2000" baseline="-25000">
                    <a:latin typeface="Times New Roman" panose="02020603050405020304" pitchFamily="18" charset="0"/>
                    <a:cs typeface="Arial" panose="020B0604020202020204" pitchFamily="34" charset="0"/>
                  </a:rPr>
                  <a:t>2</a:t>
                </a:r>
              </a:p>
            </p:txBody>
          </p:sp>
          <p:sp>
            <p:nvSpPr>
              <p:cNvPr id="172047" name="TextBox 31">
                <a:extLst>
                  <a:ext uri="{FF2B5EF4-FFF2-40B4-BE49-F238E27FC236}">
                    <a16:creationId xmlns:a16="http://schemas.microsoft.com/office/drawing/2014/main" id="{25BE55AB-FE2C-524B-9801-8E23D6D6AE6E}"/>
                  </a:ext>
                </a:extLst>
              </p:cNvPr>
              <p:cNvSpPr txBox="1">
                <a:spLocks noChangeArrowheads="1"/>
              </p:cNvSpPr>
              <p:nvPr/>
            </p:nvSpPr>
            <p:spPr bwMode="auto">
              <a:xfrm rot="-2495306">
                <a:off x="5572125" y="5708650"/>
                <a:ext cx="1179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education</a:t>
                </a:r>
              </a:p>
            </p:txBody>
          </p:sp>
          <p:sp>
            <p:nvSpPr>
              <p:cNvPr id="172048" name="TextBox 34">
                <a:extLst>
                  <a:ext uri="{FF2B5EF4-FFF2-40B4-BE49-F238E27FC236}">
                    <a16:creationId xmlns:a16="http://schemas.microsoft.com/office/drawing/2014/main" id="{A1809CAE-9A2B-CB41-9234-277CA82A04CD}"/>
                  </a:ext>
                </a:extLst>
              </p:cNvPr>
              <p:cNvSpPr txBox="1">
                <a:spLocks noChangeArrowheads="1"/>
              </p:cNvSpPr>
              <p:nvPr/>
            </p:nvSpPr>
            <p:spPr bwMode="auto">
              <a:xfrm rot="-5400000">
                <a:off x="5903118" y="4764882"/>
                <a:ext cx="938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income</a:t>
                </a:r>
              </a:p>
            </p:txBody>
          </p:sp>
          <p:sp>
            <p:nvSpPr>
              <p:cNvPr id="172049" name="TextBox 35">
                <a:extLst>
                  <a:ext uri="{FF2B5EF4-FFF2-40B4-BE49-F238E27FC236}">
                    <a16:creationId xmlns:a16="http://schemas.microsoft.com/office/drawing/2014/main" id="{C0EC2852-4599-0D41-82C3-E15AB58D74AC}"/>
                  </a:ext>
                </a:extLst>
              </p:cNvPr>
              <p:cNvSpPr txBox="1">
                <a:spLocks noChangeArrowheads="1"/>
              </p:cNvSpPr>
              <p:nvPr/>
            </p:nvSpPr>
            <p:spPr bwMode="auto">
              <a:xfrm rot="849960">
                <a:off x="6704013" y="5518150"/>
                <a:ext cx="10096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gender*</a:t>
                </a:r>
              </a:p>
            </p:txBody>
          </p:sp>
        </p:grpSp>
        <p:cxnSp>
          <p:nvCxnSpPr>
            <p:cNvPr id="12" name="Straight Connector 11">
              <a:extLst>
                <a:ext uri="{FF2B5EF4-FFF2-40B4-BE49-F238E27FC236}">
                  <a16:creationId xmlns:a16="http://schemas.microsoft.com/office/drawing/2014/main" id="{AE994E85-C7E3-5540-9FFE-285A8F901C8E}"/>
                </a:ext>
              </a:extLst>
            </p:cNvPr>
            <p:cNvCxnSpPr/>
            <p:nvPr/>
          </p:nvCxnSpPr>
          <p:spPr>
            <a:xfrm flipV="1">
              <a:off x="5943600" y="5791200"/>
              <a:ext cx="685800" cy="5334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27B108-0982-E84E-AD60-F43FF248B95A}"/>
                </a:ext>
              </a:extLst>
            </p:cNvPr>
            <p:cNvCxnSpPr/>
            <p:nvPr/>
          </p:nvCxnSpPr>
          <p:spPr>
            <a:xfrm rot="10800000">
              <a:off x="6629400" y="5791200"/>
              <a:ext cx="1066800" cy="3048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itle 1">
            <a:extLst>
              <a:ext uri="{FF2B5EF4-FFF2-40B4-BE49-F238E27FC236}">
                <a16:creationId xmlns:a16="http://schemas.microsoft.com/office/drawing/2014/main" id="{D7F398E9-A5E4-6D4D-A448-C8D568856852}"/>
              </a:ext>
            </a:extLst>
          </p:cNvPr>
          <p:cNvSpPr>
            <a:spLocks noGrp="1"/>
          </p:cNvSpPr>
          <p:nvPr>
            <p:ph type="title"/>
          </p:nvPr>
        </p:nvSpPr>
        <p:spPr>
          <a:xfrm>
            <a:off x="228600" y="228600"/>
            <a:ext cx="9144000" cy="533400"/>
          </a:xfrm>
        </p:spPr>
        <p:txBody>
          <a:bodyPr wrap="square" lIns="91440" tIns="45720" rIns="91440" bIns="45720" numCol="1" anchorCtr="0" compatLnSpc="1">
            <a:prstTxWarp prst="textNoShape">
              <a:avLst/>
            </a:prstTxWarp>
            <a:noAutofit/>
          </a:bodyPr>
          <a:lstStyle/>
          <a:p>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Multiple regression: least squares criteria</a:t>
            </a:r>
          </a:p>
        </p:txBody>
      </p:sp>
      <p:graphicFrame>
        <p:nvGraphicFramePr>
          <p:cNvPr id="174082" name="Object 2">
            <a:extLst>
              <a:ext uri="{FF2B5EF4-FFF2-40B4-BE49-F238E27FC236}">
                <a16:creationId xmlns:a16="http://schemas.microsoft.com/office/drawing/2014/main" id="{DA562FD4-EED0-7E4E-B37F-D58365C5F2A0}"/>
              </a:ext>
            </a:extLst>
          </p:cNvPr>
          <p:cNvGraphicFramePr>
            <a:graphicFrameLocks noGrp="1" noChangeAspect="1"/>
          </p:cNvGraphicFramePr>
          <p:nvPr>
            <p:ph idx="1"/>
          </p:nvPr>
        </p:nvGraphicFramePr>
        <p:xfrm>
          <a:off x="609600" y="2671763"/>
          <a:ext cx="7391400" cy="1706562"/>
        </p:xfrm>
        <a:graphic>
          <a:graphicData uri="http://schemas.openxmlformats.org/presentationml/2006/ole">
            <mc:AlternateContent xmlns:mc="http://schemas.openxmlformats.org/markup-compatibility/2006">
              <mc:Choice xmlns:v="urn:schemas-microsoft-com:vml" Requires="v">
                <p:oleObj spid="_x0000_s174169" name="Equation" r:id="rId4" imgW="91287600" imgH="21069300" progId="Equation.3">
                  <p:embed/>
                </p:oleObj>
              </mc:Choice>
              <mc:Fallback>
                <p:oleObj name="Equation" r:id="rId4" imgW="91287600" imgH="210693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671763"/>
                        <a:ext cx="7391400"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083" name="Object 4">
            <a:extLst>
              <a:ext uri="{FF2B5EF4-FFF2-40B4-BE49-F238E27FC236}">
                <a16:creationId xmlns:a16="http://schemas.microsoft.com/office/drawing/2014/main" id="{428DC736-50C3-694D-8FCE-82A81AD8209F}"/>
              </a:ext>
            </a:extLst>
          </p:cNvPr>
          <p:cNvGraphicFramePr>
            <a:graphicFrameLocks noChangeAspect="1"/>
          </p:cNvGraphicFramePr>
          <p:nvPr/>
        </p:nvGraphicFramePr>
        <p:xfrm>
          <a:off x="336550" y="990600"/>
          <a:ext cx="5149850" cy="587375"/>
        </p:xfrm>
        <a:graphic>
          <a:graphicData uri="http://schemas.openxmlformats.org/presentationml/2006/ole">
            <mc:AlternateContent xmlns:mc="http://schemas.openxmlformats.org/markup-compatibility/2006">
              <mc:Choice xmlns:v="urn:schemas-microsoft-com:vml" Requires="v">
                <p:oleObj spid="_x0000_s174170" name="Equation" r:id="rId6" imgW="54127400" imgH="5562600" progId="Equation.3">
                  <p:embed/>
                </p:oleObj>
              </mc:Choice>
              <mc:Fallback>
                <p:oleObj name="Equation" r:id="rId6" imgW="54127400" imgH="5562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50" y="990600"/>
                        <a:ext cx="514985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084" name="Object 5">
            <a:extLst>
              <a:ext uri="{FF2B5EF4-FFF2-40B4-BE49-F238E27FC236}">
                <a16:creationId xmlns:a16="http://schemas.microsoft.com/office/drawing/2014/main" id="{98A8BB88-7F80-3A48-9E6D-CB8FB0468AFB}"/>
              </a:ext>
            </a:extLst>
          </p:cNvPr>
          <p:cNvGraphicFramePr>
            <a:graphicFrameLocks noChangeAspect="1"/>
          </p:cNvGraphicFramePr>
          <p:nvPr/>
        </p:nvGraphicFramePr>
        <p:xfrm>
          <a:off x="1179513" y="1676400"/>
          <a:ext cx="3544887" cy="931863"/>
        </p:xfrm>
        <a:graphic>
          <a:graphicData uri="http://schemas.openxmlformats.org/presentationml/2006/ole">
            <mc:AlternateContent xmlns:mc="http://schemas.openxmlformats.org/markup-compatibility/2006">
              <mc:Choice xmlns:v="urn:schemas-microsoft-com:vml" Requires="v">
                <p:oleObj spid="_x0000_s174171" name="Equation" r:id="rId8" imgW="43294300" imgH="10236200" progId="Equation.3">
                  <p:embed/>
                </p:oleObj>
              </mc:Choice>
              <mc:Fallback>
                <p:oleObj name="Equation" r:id="rId8" imgW="43294300" imgH="102362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9513" y="1676400"/>
                        <a:ext cx="3544887"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085" name="TextBox 13">
            <a:extLst>
              <a:ext uri="{FF2B5EF4-FFF2-40B4-BE49-F238E27FC236}">
                <a16:creationId xmlns:a16="http://schemas.microsoft.com/office/drawing/2014/main" id="{BAF77C3D-2BA7-2B4D-B374-55FA04E2DBEA}"/>
              </a:ext>
            </a:extLst>
          </p:cNvPr>
          <p:cNvSpPr txBox="1">
            <a:spLocks noChangeArrowheads="1"/>
          </p:cNvSpPr>
          <p:nvPr/>
        </p:nvSpPr>
        <p:spPr bwMode="auto">
          <a:xfrm>
            <a:off x="533400" y="1905000"/>
            <a:ext cx="484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latin typeface="Times New Roman" panose="02020603050405020304" pitchFamily="18" charset="0"/>
                <a:cs typeface="Arial" panose="020B0604020202020204" pitchFamily="34" charset="0"/>
              </a:rPr>
              <a:t>or</a:t>
            </a:r>
          </a:p>
        </p:txBody>
      </p:sp>
      <p:graphicFrame>
        <p:nvGraphicFramePr>
          <p:cNvPr id="174086" name="Object 6">
            <a:extLst>
              <a:ext uri="{FF2B5EF4-FFF2-40B4-BE49-F238E27FC236}">
                <a16:creationId xmlns:a16="http://schemas.microsoft.com/office/drawing/2014/main" id="{4A8E4ED4-7DD1-434B-BB2D-35EC6072A347}"/>
              </a:ext>
            </a:extLst>
          </p:cNvPr>
          <p:cNvGraphicFramePr>
            <a:graphicFrameLocks noChangeAspect="1"/>
          </p:cNvGraphicFramePr>
          <p:nvPr/>
        </p:nvGraphicFramePr>
        <p:xfrm>
          <a:off x="381000" y="4495800"/>
          <a:ext cx="2667000" cy="638175"/>
        </p:xfrm>
        <a:graphic>
          <a:graphicData uri="http://schemas.openxmlformats.org/presentationml/2006/ole">
            <mc:AlternateContent xmlns:mc="http://schemas.openxmlformats.org/markup-compatibility/2006">
              <mc:Choice xmlns:v="urn:schemas-microsoft-com:vml" Requires="v">
                <p:oleObj spid="_x0000_s174172" name="Equation" r:id="rId10" imgW="28092400" imgH="6731000" progId="Equation.3">
                  <p:embed/>
                </p:oleObj>
              </mc:Choice>
              <mc:Fallback>
                <p:oleObj name="Equation" r:id="rId10" imgW="28092400" imgH="673100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4495800"/>
                        <a:ext cx="26670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087" name="TextBox 17">
            <a:extLst>
              <a:ext uri="{FF2B5EF4-FFF2-40B4-BE49-F238E27FC236}">
                <a16:creationId xmlns:a16="http://schemas.microsoft.com/office/drawing/2014/main" id="{1B2A1F2C-8D32-0648-9FE9-766947212EF8}"/>
              </a:ext>
            </a:extLst>
          </p:cNvPr>
          <p:cNvSpPr txBox="1">
            <a:spLocks noChangeArrowheads="1"/>
          </p:cNvSpPr>
          <p:nvPr/>
        </p:nvSpPr>
        <p:spPr bwMode="auto">
          <a:xfrm>
            <a:off x="3581400" y="4154488"/>
            <a:ext cx="5105400" cy="22463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As in simple regression, the </a:t>
            </a:r>
            <a:r>
              <a:rPr lang="ja-JP" altLang="en-US" sz="2000">
                <a:latin typeface="Times New Roman" panose="02020603050405020304" pitchFamily="18" charset="0"/>
                <a:cs typeface="Arial" panose="020B0604020202020204" pitchFamily="34" charset="0"/>
              </a:rPr>
              <a:t>“</a:t>
            </a:r>
            <a:r>
              <a:rPr lang="en-US" altLang="ja-JP" sz="2000">
                <a:latin typeface="Times New Roman" panose="02020603050405020304" pitchFamily="18" charset="0"/>
                <a:cs typeface="Arial" panose="020B0604020202020204" pitchFamily="34" charset="0"/>
              </a:rPr>
              <a:t>least squares</a:t>
            </a:r>
            <a:r>
              <a:rPr lang="ja-JP" altLang="en-US" sz="2000">
                <a:latin typeface="Times New Roman" panose="02020603050405020304" pitchFamily="18" charset="0"/>
                <a:cs typeface="Arial" panose="020B0604020202020204" pitchFamily="34" charset="0"/>
              </a:rPr>
              <a:t>”</a:t>
            </a:r>
            <a:r>
              <a:rPr lang="en-US" altLang="ja-JP" sz="2000">
                <a:latin typeface="Times New Roman" panose="02020603050405020304" pitchFamily="18" charset="0"/>
                <a:cs typeface="Arial" panose="020B0604020202020204" pitchFamily="34" charset="0"/>
              </a:rPr>
              <a:t> criteria is used. Regression coefficients </a:t>
            </a:r>
            <a:r>
              <a:rPr lang="en-US" altLang="ja-JP" sz="2000" i="1">
                <a:latin typeface="Times New Roman" panose="02020603050405020304" pitchFamily="18" charset="0"/>
                <a:cs typeface="Arial" panose="020B0604020202020204" pitchFamily="34" charset="0"/>
              </a:rPr>
              <a:t>b</a:t>
            </a:r>
            <a:r>
              <a:rPr lang="en-US" altLang="ja-JP" sz="2000" baseline="-25000">
                <a:latin typeface="Times New Roman" panose="02020603050405020304" pitchFamily="18" charset="0"/>
                <a:cs typeface="Arial" panose="020B0604020202020204" pitchFamily="34" charset="0"/>
              </a:rPr>
              <a:t>j</a:t>
            </a:r>
            <a:r>
              <a:rPr lang="en-US" altLang="ja-JP" sz="2000">
                <a:latin typeface="Times New Roman" panose="02020603050405020304" pitchFamily="18" charset="0"/>
                <a:cs typeface="Arial" panose="020B0604020202020204" pitchFamily="34" charset="0"/>
              </a:rPr>
              <a:t>   are chosen to </a:t>
            </a:r>
            <a:r>
              <a:rPr lang="en-US" altLang="ja-JP" sz="2000" i="1">
                <a:latin typeface="Times New Roman" panose="02020603050405020304" pitchFamily="18" charset="0"/>
                <a:cs typeface="Arial" panose="020B0604020202020204" pitchFamily="34" charset="0"/>
              </a:rPr>
              <a:t>minimize the sum of the squared residuals</a:t>
            </a:r>
            <a:r>
              <a:rPr lang="en-US" altLang="ja-JP" sz="2000">
                <a:latin typeface="Times New Roman" panose="02020603050405020304" pitchFamily="18" charset="0"/>
                <a:cs typeface="Arial" panose="020B0604020202020204" pitchFamily="34" charset="0"/>
              </a:rPr>
              <a:t> (the deviations between actual </a:t>
            </a:r>
            <a:r>
              <a:rPr lang="en-US" altLang="ja-JP" sz="2000" b="1">
                <a:latin typeface="Times New Roman" panose="02020603050405020304" pitchFamily="18" charset="0"/>
                <a:cs typeface="Arial" panose="020B0604020202020204" pitchFamily="34" charset="0"/>
                <a:sym typeface="Symbol" pitchFamily="2" charset="2"/>
              </a:rPr>
              <a:t>Y</a:t>
            </a:r>
            <a:r>
              <a:rPr lang="en-US" altLang="ja-JP" sz="2000" b="1" baseline="-25000">
                <a:latin typeface="Times New Roman" panose="02020603050405020304" pitchFamily="18" charset="0"/>
                <a:cs typeface="Arial" panose="020B0604020202020204" pitchFamily="34" charset="0"/>
                <a:sym typeface="Symbol" pitchFamily="2" charset="2"/>
              </a:rPr>
              <a:t>i </a:t>
            </a:r>
            <a:r>
              <a:rPr lang="en-US" altLang="ja-JP" sz="2000">
                <a:latin typeface="Times New Roman" panose="02020603050405020304" pitchFamily="18" charset="0"/>
                <a:cs typeface="Arial" panose="020B0604020202020204" pitchFamily="34" charset="0"/>
                <a:sym typeface="Symbol" pitchFamily="2" charset="2"/>
              </a:rPr>
              <a:t>and predicted </a:t>
            </a:r>
            <a:r>
              <a:rPr lang="en-US" altLang="ja-JP" sz="2000" b="1">
                <a:latin typeface="Times New Roman" panose="02020603050405020304" pitchFamily="18" charset="0"/>
                <a:cs typeface="Arial" panose="020B0604020202020204" pitchFamily="34" charset="0"/>
              </a:rPr>
              <a:t>Ŷ</a:t>
            </a:r>
            <a:r>
              <a:rPr lang="en-US" altLang="ja-JP" sz="2000" b="1" baseline="-25000">
                <a:latin typeface="Times New Roman" panose="02020603050405020304" pitchFamily="18" charset="0"/>
                <a:cs typeface="Arial" panose="020B0604020202020204" pitchFamily="34" charset="0"/>
              </a:rPr>
              <a:t>i</a:t>
            </a:r>
            <a:r>
              <a:rPr lang="en-US" altLang="ja-JP" sz="2000">
                <a:latin typeface="Times New Roman" panose="02020603050405020304" pitchFamily="18" charset="0"/>
                <a:cs typeface="Arial" panose="020B0604020202020204" pitchFamily="34" charset="0"/>
              </a:rPr>
              <a:t>)</a:t>
            </a:r>
          </a:p>
          <a:p>
            <a:pPr eaLnBrk="1" hangingPunct="1"/>
            <a:r>
              <a:rPr lang="en-US" altLang="en-US" sz="2000">
                <a:latin typeface="Times New Roman" panose="02020603050405020304" pitchFamily="18" charset="0"/>
                <a:cs typeface="Arial" panose="020B0604020202020204" pitchFamily="34" charset="0"/>
                <a:sym typeface="Symbol" pitchFamily="2" charset="2"/>
              </a:rPr>
              <a:t>The difference is that </a:t>
            </a:r>
            <a:r>
              <a:rPr lang="en-US" altLang="en-US" sz="2000" b="1">
                <a:latin typeface="Times New Roman" panose="02020603050405020304" pitchFamily="18" charset="0"/>
                <a:cs typeface="Arial" panose="020B0604020202020204" pitchFamily="34" charset="0"/>
              </a:rPr>
              <a:t>Ŷ</a:t>
            </a:r>
            <a:r>
              <a:rPr lang="en-US" altLang="en-US" sz="2000" b="1" baseline="-25000">
                <a:latin typeface="Times New Roman" panose="02020603050405020304" pitchFamily="18" charset="0"/>
                <a:cs typeface="Arial" panose="020B0604020202020204" pitchFamily="34" charset="0"/>
              </a:rPr>
              <a:t>i</a:t>
            </a:r>
            <a:r>
              <a:rPr lang="en-US" altLang="en-US" sz="2000">
                <a:latin typeface="Times New Roman" panose="02020603050405020304" pitchFamily="18" charset="0"/>
                <a:cs typeface="Arial" panose="020B0604020202020204" pitchFamily="34" charset="0"/>
                <a:sym typeface="Symbol" pitchFamily="2" charset="2"/>
              </a:rPr>
              <a:t> is predicted from 2 or more independent variables, not one.</a:t>
            </a:r>
            <a:r>
              <a:rPr lang="en-US" altLang="en-US" sz="2000" b="1" baseline="-25000">
                <a:latin typeface="Times New Roman" panose="02020603050405020304" pitchFamily="18" charset="0"/>
                <a:cs typeface="Arial" panose="020B0604020202020204" pitchFamily="34" charset="0"/>
                <a:sym typeface="Symbol" pitchFamily="2" charset="2"/>
              </a:rPr>
              <a:t> </a:t>
            </a:r>
            <a:r>
              <a:rPr lang="en-US" altLang="en-US" sz="2000">
                <a:latin typeface="Times New Roman" panose="02020603050405020304" pitchFamily="18" charset="0"/>
                <a:cs typeface="Arial" panose="020B0604020202020204" pitchFamily="34" charset="0"/>
              </a:rPr>
              <a:t> </a:t>
            </a:r>
          </a:p>
        </p:txBody>
      </p:sp>
      <p:grpSp>
        <p:nvGrpSpPr>
          <p:cNvPr id="174088" name="Group 35">
            <a:extLst>
              <a:ext uri="{FF2B5EF4-FFF2-40B4-BE49-F238E27FC236}">
                <a16:creationId xmlns:a16="http://schemas.microsoft.com/office/drawing/2014/main" id="{19582C44-95E1-4346-960F-58E19E685F8E}"/>
              </a:ext>
            </a:extLst>
          </p:cNvPr>
          <p:cNvGrpSpPr>
            <a:grpSpLocks/>
          </p:cNvGrpSpPr>
          <p:nvPr/>
        </p:nvGrpSpPr>
        <p:grpSpPr bwMode="auto">
          <a:xfrm>
            <a:off x="381000" y="5181600"/>
            <a:ext cx="2057400" cy="1371600"/>
            <a:chOff x="6781800" y="1752600"/>
            <a:chExt cx="1758950" cy="1371600"/>
          </a:xfrm>
        </p:grpSpPr>
        <p:cxnSp>
          <p:nvCxnSpPr>
            <p:cNvPr id="11" name="Straight Connector 10">
              <a:extLst>
                <a:ext uri="{FF2B5EF4-FFF2-40B4-BE49-F238E27FC236}">
                  <a16:creationId xmlns:a16="http://schemas.microsoft.com/office/drawing/2014/main" id="{687C2F42-135F-364D-AE1C-BD8540D4B0BA}"/>
                </a:ext>
              </a:extLst>
            </p:cNvPr>
            <p:cNvCxnSpPr/>
            <p:nvPr/>
          </p:nvCxnSpPr>
          <p:spPr bwMode="auto">
            <a:xfrm rot="5400000" flipH="1" flipV="1">
              <a:off x="7118277" y="2254251"/>
              <a:ext cx="263525"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B755FD-EED5-4741-AE8E-5A5602630AF2}"/>
                </a:ext>
              </a:extLst>
            </p:cNvPr>
            <p:cNvCxnSpPr>
              <a:endCxn id="174100" idx="4"/>
            </p:cNvCxnSpPr>
            <p:nvPr/>
          </p:nvCxnSpPr>
          <p:spPr bwMode="auto">
            <a:xfrm rot="5400000">
              <a:off x="7798932" y="2202553"/>
              <a:ext cx="254000" cy="814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4093" name="Line 21">
              <a:extLst>
                <a:ext uri="{FF2B5EF4-FFF2-40B4-BE49-F238E27FC236}">
                  <a16:creationId xmlns:a16="http://schemas.microsoft.com/office/drawing/2014/main" id="{54F6D0A7-3248-7940-9512-BE1E837EBDCC}"/>
                </a:ext>
              </a:extLst>
            </p:cNvPr>
            <p:cNvSpPr>
              <a:spLocks noChangeShapeType="1"/>
            </p:cNvSpPr>
            <p:nvPr/>
          </p:nvSpPr>
          <p:spPr bwMode="auto">
            <a:xfrm>
              <a:off x="6781800" y="1752600"/>
              <a:ext cx="12905"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094" name="Line 22">
              <a:extLst>
                <a:ext uri="{FF2B5EF4-FFF2-40B4-BE49-F238E27FC236}">
                  <a16:creationId xmlns:a16="http://schemas.microsoft.com/office/drawing/2014/main" id="{1C615993-7D78-844B-8874-25E6EA9CB3C4}"/>
                </a:ext>
              </a:extLst>
            </p:cNvPr>
            <p:cNvSpPr>
              <a:spLocks noChangeShapeType="1"/>
            </p:cNvSpPr>
            <p:nvPr/>
          </p:nvSpPr>
          <p:spPr bwMode="auto">
            <a:xfrm>
              <a:off x="6794704" y="3124200"/>
              <a:ext cx="168289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095" name="Line 23">
              <a:extLst>
                <a:ext uri="{FF2B5EF4-FFF2-40B4-BE49-F238E27FC236}">
                  <a16:creationId xmlns:a16="http://schemas.microsoft.com/office/drawing/2014/main" id="{BAD74816-75C4-BD44-AEB0-26BF15E36814}"/>
                </a:ext>
              </a:extLst>
            </p:cNvPr>
            <p:cNvSpPr>
              <a:spLocks noChangeShapeType="1"/>
            </p:cNvSpPr>
            <p:nvPr/>
          </p:nvSpPr>
          <p:spPr bwMode="auto">
            <a:xfrm flipV="1">
              <a:off x="6804886" y="1982437"/>
              <a:ext cx="1414529" cy="5298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096" name="Text Box 28">
              <a:extLst>
                <a:ext uri="{FF2B5EF4-FFF2-40B4-BE49-F238E27FC236}">
                  <a16:creationId xmlns:a16="http://schemas.microsoft.com/office/drawing/2014/main" id="{04692B21-49FB-1642-BD68-45C788EA500F}"/>
                </a:ext>
              </a:extLst>
            </p:cNvPr>
            <p:cNvSpPr txBox="1">
              <a:spLocks noChangeArrowheads="1"/>
            </p:cNvSpPr>
            <p:nvPr/>
          </p:nvSpPr>
          <p:spPr bwMode="auto">
            <a:xfrm>
              <a:off x="8281359" y="1982437"/>
              <a:ext cx="259391" cy="360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174097" name="Oval 35">
              <a:extLst>
                <a:ext uri="{FF2B5EF4-FFF2-40B4-BE49-F238E27FC236}">
                  <a16:creationId xmlns:a16="http://schemas.microsoft.com/office/drawing/2014/main" id="{F763880A-EF8C-AA4B-98D5-9039763E5AA1}"/>
                </a:ext>
              </a:extLst>
            </p:cNvPr>
            <p:cNvSpPr>
              <a:spLocks noChangeArrowheads="1"/>
            </p:cNvSpPr>
            <p:nvPr/>
          </p:nvSpPr>
          <p:spPr bwMode="auto">
            <a:xfrm>
              <a:off x="7091519" y="2555822"/>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74098" name="Oval 36">
              <a:extLst>
                <a:ext uri="{FF2B5EF4-FFF2-40B4-BE49-F238E27FC236}">
                  <a16:creationId xmlns:a16="http://schemas.microsoft.com/office/drawing/2014/main" id="{0D185BCF-0CF2-F44E-9267-81E4677CED73}"/>
                </a:ext>
              </a:extLst>
            </p:cNvPr>
            <p:cNvSpPr>
              <a:spLocks noChangeArrowheads="1"/>
            </p:cNvSpPr>
            <p:nvPr/>
          </p:nvSpPr>
          <p:spPr bwMode="auto">
            <a:xfrm>
              <a:off x="7191130" y="2069123"/>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74099" name="Oval 37">
              <a:extLst>
                <a:ext uri="{FF2B5EF4-FFF2-40B4-BE49-F238E27FC236}">
                  <a16:creationId xmlns:a16="http://schemas.microsoft.com/office/drawing/2014/main" id="{E9A63266-8DA2-2C48-A30B-638D28D52DAD}"/>
                </a:ext>
              </a:extLst>
            </p:cNvPr>
            <p:cNvSpPr>
              <a:spLocks noChangeArrowheads="1"/>
            </p:cNvSpPr>
            <p:nvPr/>
          </p:nvSpPr>
          <p:spPr bwMode="auto">
            <a:xfrm>
              <a:off x="7463183" y="2315452"/>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74100" name="Oval 38">
              <a:extLst>
                <a:ext uri="{FF2B5EF4-FFF2-40B4-BE49-F238E27FC236}">
                  <a16:creationId xmlns:a16="http://schemas.microsoft.com/office/drawing/2014/main" id="{FDFA9639-0FF2-9340-81F4-EABD5A3B81AA}"/>
                </a:ext>
              </a:extLst>
            </p:cNvPr>
            <p:cNvSpPr>
              <a:spLocks noChangeArrowheads="1"/>
            </p:cNvSpPr>
            <p:nvPr/>
          </p:nvSpPr>
          <p:spPr bwMode="auto">
            <a:xfrm>
              <a:off x="7892840" y="2280138"/>
              <a:ext cx="58476" cy="52754"/>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74101" name="Oval 39">
              <a:extLst>
                <a:ext uri="{FF2B5EF4-FFF2-40B4-BE49-F238E27FC236}">
                  <a16:creationId xmlns:a16="http://schemas.microsoft.com/office/drawing/2014/main" id="{2FE89BD9-B410-F04F-A650-196E4052A1F5}"/>
                </a:ext>
              </a:extLst>
            </p:cNvPr>
            <p:cNvSpPr>
              <a:spLocks noChangeArrowheads="1"/>
            </p:cNvSpPr>
            <p:nvPr/>
          </p:nvSpPr>
          <p:spPr bwMode="auto">
            <a:xfrm>
              <a:off x="7587071" y="2075080"/>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74102" name="Oval 40">
              <a:extLst>
                <a:ext uri="{FF2B5EF4-FFF2-40B4-BE49-F238E27FC236}">
                  <a16:creationId xmlns:a16="http://schemas.microsoft.com/office/drawing/2014/main" id="{3EEC9EC6-1F4E-EB42-B612-8570634C269A}"/>
                </a:ext>
              </a:extLst>
            </p:cNvPr>
            <p:cNvSpPr>
              <a:spLocks noChangeArrowheads="1"/>
            </p:cNvSpPr>
            <p:nvPr/>
          </p:nvSpPr>
          <p:spPr bwMode="auto">
            <a:xfrm>
              <a:off x="7710958" y="2195266"/>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74103" name="Oval 41">
              <a:extLst>
                <a:ext uri="{FF2B5EF4-FFF2-40B4-BE49-F238E27FC236}">
                  <a16:creationId xmlns:a16="http://schemas.microsoft.com/office/drawing/2014/main" id="{8C4C9F54-8049-4B47-AA21-042BFADFA5F0}"/>
                </a:ext>
              </a:extLst>
            </p:cNvPr>
            <p:cNvSpPr>
              <a:spLocks noChangeArrowheads="1"/>
            </p:cNvSpPr>
            <p:nvPr/>
          </p:nvSpPr>
          <p:spPr bwMode="auto">
            <a:xfrm>
              <a:off x="8082622" y="1774617"/>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cxnSp>
          <p:nvCxnSpPr>
            <p:cNvPr id="24" name="Straight Connector 23">
              <a:extLst>
                <a:ext uri="{FF2B5EF4-FFF2-40B4-BE49-F238E27FC236}">
                  <a16:creationId xmlns:a16="http://schemas.microsoft.com/office/drawing/2014/main" id="{C5C4527C-FC20-F04D-B8E8-85FDDCE4916F}"/>
                </a:ext>
              </a:extLst>
            </p:cNvPr>
            <p:cNvCxnSpPr>
              <a:endCxn id="174097" idx="0"/>
            </p:cNvCxnSpPr>
            <p:nvPr/>
          </p:nvCxnSpPr>
          <p:spPr bwMode="auto">
            <a:xfrm rot="16200000" flipH="1">
              <a:off x="7031986" y="2465399"/>
              <a:ext cx="171450" cy="950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CF41CB-3828-C242-B238-984630D957EF}"/>
                </a:ext>
              </a:extLst>
            </p:cNvPr>
            <p:cNvCxnSpPr/>
            <p:nvPr/>
          </p:nvCxnSpPr>
          <p:spPr bwMode="auto">
            <a:xfrm rot="5400000">
              <a:off x="8011142" y="1912938"/>
              <a:ext cx="2286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07EB17-8D3F-3B42-AFE1-2E0C6CA08C1D}"/>
                </a:ext>
              </a:extLst>
            </p:cNvPr>
            <p:cNvCxnSpPr>
              <a:endCxn id="174099" idx="1"/>
            </p:cNvCxnSpPr>
            <p:nvPr/>
          </p:nvCxnSpPr>
          <p:spPr bwMode="auto">
            <a:xfrm rot="5400000">
              <a:off x="7441320" y="2288727"/>
              <a:ext cx="66675" cy="407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0658873-1676-4D42-AAF6-10924938CC29}"/>
                </a:ext>
              </a:extLst>
            </p:cNvPr>
            <p:cNvCxnSpPr/>
            <p:nvPr/>
          </p:nvCxnSpPr>
          <p:spPr bwMode="auto">
            <a:xfrm rot="5400000">
              <a:off x="7571116" y="2155825"/>
              <a:ext cx="1016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6C86D7-96F6-D74C-827E-FF1AE9C76491}"/>
                </a:ext>
              </a:extLst>
            </p:cNvPr>
            <p:cNvCxnSpPr/>
            <p:nvPr/>
          </p:nvCxnSpPr>
          <p:spPr bwMode="auto">
            <a:xfrm rot="5400000">
              <a:off x="7708371" y="2180432"/>
              <a:ext cx="5238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74089" name="TextBox 28">
            <a:extLst>
              <a:ext uri="{FF2B5EF4-FFF2-40B4-BE49-F238E27FC236}">
                <a16:creationId xmlns:a16="http://schemas.microsoft.com/office/drawing/2014/main" id="{F1A5DDEE-50FA-7B48-9073-F2BADE8F6022}"/>
              </a:ext>
            </a:extLst>
          </p:cNvPr>
          <p:cNvSpPr txBox="1">
            <a:spLocks noChangeArrowheads="1"/>
          </p:cNvSpPr>
          <p:nvPr/>
        </p:nvSpPr>
        <p:spPr bwMode="auto">
          <a:xfrm>
            <a:off x="1981200" y="5791200"/>
            <a:ext cx="13223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Regression</a:t>
            </a:r>
          </a:p>
          <a:p>
            <a:pPr eaLnBrk="1" hangingPunct="1"/>
            <a:r>
              <a:rPr lang="en-US" altLang="en-US" sz="2000">
                <a:latin typeface="Times New Roman" panose="02020603050405020304" pitchFamily="18" charset="0"/>
                <a:cs typeface="Arial" panose="020B0604020202020204" pitchFamily="34" charset="0"/>
              </a:rPr>
              <a:t>hyperplane</a:t>
            </a:r>
          </a:p>
        </p:txBody>
      </p:sp>
      <p:cxnSp>
        <p:nvCxnSpPr>
          <p:cNvPr id="31" name="Straight Arrow Connector 30">
            <a:extLst>
              <a:ext uri="{FF2B5EF4-FFF2-40B4-BE49-F238E27FC236}">
                <a16:creationId xmlns:a16="http://schemas.microsoft.com/office/drawing/2014/main" id="{6D0E2F96-818C-0F44-A6A4-90FDBCD40208}"/>
              </a:ext>
            </a:extLst>
          </p:cNvPr>
          <p:cNvCxnSpPr/>
          <p:nvPr/>
        </p:nvCxnSpPr>
        <p:spPr>
          <a:xfrm rot="16200000" flipV="1">
            <a:off x="2057400" y="5562600"/>
            <a:ext cx="228600" cy="228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itle 1">
            <a:extLst>
              <a:ext uri="{FF2B5EF4-FFF2-40B4-BE49-F238E27FC236}">
                <a16:creationId xmlns:a16="http://schemas.microsoft.com/office/drawing/2014/main" id="{196E2BE2-ECC6-AE4F-8DC0-90C4B96A6400}"/>
              </a:ext>
            </a:extLst>
          </p:cNvPr>
          <p:cNvSpPr>
            <a:spLocks noGrp="1"/>
          </p:cNvSpPr>
          <p:nvPr>
            <p:ph type="title"/>
          </p:nvPr>
        </p:nvSpPr>
        <p:spPr>
          <a:xfrm>
            <a:off x="152400" y="76200"/>
            <a:ext cx="8763000" cy="7620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Coefficient of Multiple Determination (R</a:t>
            </a:r>
            <a:r>
              <a:rPr lang="en-US" altLang="en-US" cap="none" baseline="30000">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2</a:t>
            </a:r>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a:t>
            </a:r>
          </a:p>
        </p:txBody>
      </p:sp>
      <p:sp>
        <p:nvSpPr>
          <p:cNvPr id="176130" name="Content Placeholder 2">
            <a:extLst>
              <a:ext uri="{FF2B5EF4-FFF2-40B4-BE49-F238E27FC236}">
                <a16:creationId xmlns:a16="http://schemas.microsoft.com/office/drawing/2014/main" id="{6BF9EB6B-DEC9-9C4B-9EB3-1B7127C35011}"/>
              </a:ext>
            </a:extLst>
          </p:cNvPr>
          <p:cNvSpPr>
            <a:spLocks noGrp="1"/>
          </p:cNvSpPr>
          <p:nvPr>
            <p:ph idx="1"/>
          </p:nvPr>
        </p:nvSpPr>
        <p:spPr>
          <a:xfrm>
            <a:off x="457200" y="1066800"/>
            <a:ext cx="8001000" cy="1143000"/>
          </a:xfrm>
        </p:spPr>
        <p:txBody>
          <a:bodyPr/>
          <a:lstStyle/>
          <a:p>
            <a:pPr marL="342900" lvl="1" indent="-342900">
              <a:buFontTx/>
              <a:buChar char="•"/>
            </a:pPr>
            <a:r>
              <a:rPr lang="en-US" altLang="en-US" sz="2400">
                <a:latin typeface="Times New Roman" panose="02020603050405020304" pitchFamily="18" charset="0"/>
                <a:ea typeface="ＭＳ Ｐゴシック" panose="020B0600070205080204" pitchFamily="34" charset="-128"/>
              </a:rPr>
              <a:t>Similar to simple regression, the coefficient of multiple determination (R</a:t>
            </a:r>
            <a:r>
              <a:rPr lang="en-US" altLang="en-US" sz="2400" baseline="30000">
                <a:latin typeface="Times New Roman" panose="02020603050405020304" pitchFamily="18" charset="0"/>
                <a:ea typeface="ＭＳ Ｐゴシック" panose="020B0600070205080204" pitchFamily="34" charset="-128"/>
              </a:rPr>
              <a:t>2</a:t>
            </a:r>
            <a:r>
              <a:rPr lang="en-US" altLang="en-US" sz="2400">
                <a:latin typeface="Times New Roman" panose="02020603050405020304" pitchFamily="18" charset="0"/>
                <a:ea typeface="ＭＳ Ｐゴシック" panose="020B0600070205080204" pitchFamily="34" charset="-128"/>
              </a:rPr>
              <a:t>) measures the proportion of the variance in Y (the dependent variable) which can be predicted or </a:t>
            </a:r>
            <a:r>
              <a:rPr lang="ja-JP" altLang="en-US" sz="2400">
                <a:latin typeface="Times New Roman" panose="02020603050405020304" pitchFamily="18" charset="0"/>
                <a:ea typeface="ＭＳ Ｐゴシック" panose="020B0600070205080204" pitchFamily="34" charset="-128"/>
              </a:rPr>
              <a:t>“</a:t>
            </a:r>
            <a:r>
              <a:rPr lang="en-US" altLang="ja-JP" sz="2400">
                <a:latin typeface="Times New Roman" panose="02020603050405020304" pitchFamily="18" charset="0"/>
                <a:ea typeface="ＭＳ Ｐゴシック" panose="020B0600070205080204" pitchFamily="34" charset="-128"/>
              </a:rPr>
              <a:t>explained by</a:t>
            </a:r>
            <a:r>
              <a:rPr lang="ja-JP" altLang="en-US" sz="2400">
                <a:latin typeface="Times New Roman" panose="02020603050405020304" pitchFamily="18" charset="0"/>
                <a:ea typeface="ＭＳ Ｐゴシック" panose="020B0600070205080204" pitchFamily="34" charset="-128"/>
              </a:rPr>
              <a:t>”</a:t>
            </a:r>
            <a:r>
              <a:rPr lang="en-US" altLang="ja-JP" sz="2400">
                <a:latin typeface="Times New Roman" panose="02020603050405020304" pitchFamily="18" charset="0"/>
                <a:ea typeface="ＭＳ Ｐゴシック" panose="020B0600070205080204" pitchFamily="34" charset="-128"/>
              </a:rPr>
              <a:t>  all of X variables in combination.  </a:t>
            </a:r>
          </a:p>
          <a:p>
            <a:pPr marL="342900" lvl="1" indent="-342900">
              <a:buFontTx/>
              <a:buNone/>
            </a:pPr>
            <a:r>
              <a:rPr lang="en-US" altLang="en-US" sz="2400">
                <a:latin typeface="Times New Roman" panose="02020603050405020304" pitchFamily="18" charset="0"/>
                <a:ea typeface="ＭＳ Ｐゴシック" panose="020B0600070205080204" pitchFamily="34" charset="-128"/>
              </a:rPr>
              <a:t>             Varies from 0 to 1.</a:t>
            </a:r>
            <a:endParaRPr lang="en-US" altLang="en-US" sz="2000">
              <a:latin typeface="Times New Roman" panose="02020603050405020304" pitchFamily="18" charset="0"/>
              <a:ea typeface="ＭＳ Ｐゴシック" panose="020B0600070205080204" pitchFamily="34" charset="-128"/>
            </a:endParaRPr>
          </a:p>
          <a:p>
            <a:pPr marL="342900" lvl="1" indent="-342900">
              <a:buFontTx/>
              <a:buChar char="•"/>
            </a:pPr>
            <a:endParaRPr lang="en-US" altLang="en-US" sz="2000">
              <a:latin typeface="Times New Roman" panose="02020603050405020304" pitchFamily="18" charset="0"/>
              <a:ea typeface="ＭＳ Ｐゴシック" panose="020B0600070205080204" pitchFamily="34" charset="-128"/>
            </a:endParaRPr>
          </a:p>
          <a:p>
            <a:pPr marL="342900" lvl="1" indent="-342900">
              <a:buFontTx/>
              <a:buChar char="•"/>
            </a:pPr>
            <a:endParaRPr lang="en-US" altLang="en-US" sz="2000">
              <a:latin typeface="Times New Roman" panose="02020603050405020304" pitchFamily="18" charset="0"/>
              <a:ea typeface="ＭＳ Ｐゴシック" panose="020B0600070205080204" pitchFamily="34" charset="-128"/>
            </a:endParaRPr>
          </a:p>
          <a:p>
            <a:pPr marL="342900" lvl="1" indent="-342900">
              <a:buFontTx/>
              <a:buChar char="•"/>
            </a:pPr>
            <a:endParaRPr lang="en-US" altLang="en-US" sz="2000">
              <a:latin typeface="Times New Roman" panose="02020603050405020304" pitchFamily="18" charset="0"/>
              <a:ea typeface="ＭＳ Ｐゴシック" panose="020B0600070205080204" pitchFamily="34" charset="-128"/>
            </a:endParaRPr>
          </a:p>
          <a:p>
            <a:pPr marL="342900" lvl="1" indent="-342900">
              <a:buFontTx/>
              <a:buChar char="•"/>
            </a:pPr>
            <a:endParaRPr lang="en-US" altLang="en-US" sz="2000">
              <a:latin typeface="Times New Roman" panose="02020603050405020304" pitchFamily="18" charset="0"/>
              <a:ea typeface="ＭＳ Ｐゴシック" panose="020B0600070205080204" pitchFamily="34" charset="-128"/>
            </a:endParaRPr>
          </a:p>
        </p:txBody>
      </p:sp>
      <p:grpSp>
        <p:nvGrpSpPr>
          <p:cNvPr id="176131" name="Group 32">
            <a:extLst>
              <a:ext uri="{FF2B5EF4-FFF2-40B4-BE49-F238E27FC236}">
                <a16:creationId xmlns:a16="http://schemas.microsoft.com/office/drawing/2014/main" id="{452839F3-EB17-C145-BC99-FE5EB08FD2B9}"/>
              </a:ext>
            </a:extLst>
          </p:cNvPr>
          <p:cNvGrpSpPr>
            <a:grpSpLocks/>
          </p:cNvGrpSpPr>
          <p:nvPr/>
        </p:nvGrpSpPr>
        <p:grpSpPr bwMode="auto">
          <a:xfrm>
            <a:off x="304800" y="3048000"/>
            <a:ext cx="8380413" cy="1430338"/>
            <a:chOff x="473075" y="2590800"/>
            <a:chExt cx="8380413" cy="1430338"/>
          </a:xfrm>
        </p:grpSpPr>
        <p:graphicFrame>
          <p:nvGraphicFramePr>
            <p:cNvPr id="176145" name="Object 3">
              <a:extLst>
                <a:ext uri="{FF2B5EF4-FFF2-40B4-BE49-F238E27FC236}">
                  <a16:creationId xmlns:a16="http://schemas.microsoft.com/office/drawing/2014/main" id="{4DA48ACF-B4B3-2A40-92B1-34573E4207C8}"/>
                </a:ext>
              </a:extLst>
            </p:cNvPr>
            <p:cNvGraphicFramePr>
              <a:graphicFrameLocks noChangeAspect="1"/>
            </p:cNvGraphicFramePr>
            <p:nvPr/>
          </p:nvGraphicFramePr>
          <p:xfrm>
            <a:off x="473075" y="2590800"/>
            <a:ext cx="3092450" cy="1430338"/>
          </p:xfrm>
          <a:graphic>
            <a:graphicData uri="http://schemas.openxmlformats.org/presentationml/2006/ole">
              <mc:AlternateContent xmlns:mc="http://schemas.openxmlformats.org/markup-compatibility/2006">
                <mc:Choice xmlns:v="urn:schemas-microsoft-com:vml" Requires="v">
                  <p:oleObj spid="_x0000_s176180" name="Equation" r:id="rId4" imgW="29260800" imgH="11696700" progId="Equation.3">
                    <p:embed/>
                  </p:oleObj>
                </mc:Choice>
                <mc:Fallback>
                  <p:oleObj name="Equation" r:id="rId4" imgW="29260800" imgH="116967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75" y="2590800"/>
                          <a:ext cx="309245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sp>
          <p:nvSpPr>
            <p:cNvPr id="176146" name="TextBox 20">
              <a:extLst>
                <a:ext uri="{FF2B5EF4-FFF2-40B4-BE49-F238E27FC236}">
                  <a16:creationId xmlns:a16="http://schemas.microsoft.com/office/drawing/2014/main" id="{FACEC811-4E5B-844F-A89E-84AE6D9820E1}"/>
                </a:ext>
              </a:extLst>
            </p:cNvPr>
            <p:cNvSpPr txBox="1">
              <a:spLocks noChangeArrowheads="1"/>
            </p:cNvSpPr>
            <p:nvPr/>
          </p:nvSpPr>
          <p:spPr bwMode="auto">
            <a:xfrm>
              <a:off x="4114800" y="2667000"/>
              <a:ext cx="4738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Regression or Explained Sum of Squares</a:t>
              </a:r>
            </a:p>
          </p:txBody>
        </p:sp>
        <p:sp>
          <p:nvSpPr>
            <p:cNvPr id="176147" name="TextBox 21">
              <a:extLst>
                <a:ext uri="{FF2B5EF4-FFF2-40B4-BE49-F238E27FC236}">
                  <a16:creationId xmlns:a16="http://schemas.microsoft.com/office/drawing/2014/main" id="{8235FA4C-9CEC-EE4E-BF88-99DB432AA30D}"/>
                </a:ext>
              </a:extLst>
            </p:cNvPr>
            <p:cNvSpPr txBox="1">
              <a:spLocks noChangeArrowheads="1"/>
            </p:cNvSpPr>
            <p:nvPr/>
          </p:nvSpPr>
          <p:spPr bwMode="auto">
            <a:xfrm>
              <a:off x="4267200" y="3429000"/>
              <a:ext cx="3597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Total or Total Sum of Squares</a:t>
              </a:r>
            </a:p>
          </p:txBody>
        </p:sp>
        <p:cxnSp>
          <p:nvCxnSpPr>
            <p:cNvPr id="21" name="Straight Arrow Connector 20">
              <a:extLst>
                <a:ext uri="{FF2B5EF4-FFF2-40B4-BE49-F238E27FC236}">
                  <a16:creationId xmlns:a16="http://schemas.microsoft.com/office/drawing/2014/main" id="{961010FF-0958-CF4F-A87F-8ABA3D5323C8}"/>
                </a:ext>
              </a:extLst>
            </p:cNvPr>
            <p:cNvCxnSpPr/>
            <p:nvPr/>
          </p:nvCxnSpPr>
          <p:spPr>
            <a:xfrm rot="10800000">
              <a:off x="3657600" y="2895600"/>
              <a:ext cx="3048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253B1BC-5B43-EA4D-8F79-68018DD2A76D}"/>
                </a:ext>
              </a:extLst>
            </p:cNvPr>
            <p:cNvCxnSpPr/>
            <p:nvPr/>
          </p:nvCxnSpPr>
          <p:spPr>
            <a:xfrm rot="10800000">
              <a:off x="3657600" y="3657600"/>
              <a:ext cx="3048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76132" name="Group 42">
            <a:extLst>
              <a:ext uri="{FF2B5EF4-FFF2-40B4-BE49-F238E27FC236}">
                <a16:creationId xmlns:a16="http://schemas.microsoft.com/office/drawing/2014/main" id="{913C9C27-EC43-1741-83B9-251A434A881F}"/>
              </a:ext>
            </a:extLst>
          </p:cNvPr>
          <p:cNvGrpSpPr>
            <a:grpSpLocks/>
          </p:cNvGrpSpPr>
          <p:nvPr/>
        </p:nvGrpSpPr>
        <p:grpSpPr bwMode="auto">
          <a:xfrm>
            <a:off x="1752600" y="4876800"/>
            <a:ext cx="6854825" cy="1524000"/>
            <a:chOff x="1289852" y="4800600"/>
            <a:chExt cx="6101548" cy="2057400"/>
          </a:xfrm>
        </p:grpSpPr>
        <p:sp>
          <p:nvSpPr>
            <p:cNvPr id="176138" name="TextBox 23">
              <a:extLst>
                <a:ext uri="{FF2B5EF4-FFF2-40B4-BE49-F238E27FC236}">
                  <a16:creationId xmlns:a16="http://schemas.microsoft.com/office/drawing/2014/main" id="{4FF16D00-6A70-6D42-A9AC-2F6D77F38775}"/>
                </a:ext>
              </a:extLst>
            </p:cNvPr>
            <p:cNvSpPr txBox="1">
              <a:spLocks noChangeArrowheads="1"/>
            </p:cNvSpPr>
            <p:nvPr/>
          </p:nvSpPr>
          <p:spPr bwMode="auto">
            <a:xfrm>
              <a:off x="5410200" y="5715000"/>
              <a:ext cx="1981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Residual  or Error Sum of Squares</a:t>
              </a:r>
            </a:p>
          </p:txBody>
        </p:sp>
        <p:sp>
          <p:nvSpPr>
            <p:cNvPr id="176139" name="TextBox 21">
              <a:extLst>
                <a:ext uri="{FF2B5EF4-FFF2-40B4-BE49-F238E27FC236}">
                  <a16:creationId xmlns:a16="http://schemas.microsoft.com/office/drawing/2014/main" id="{793221C5-1214-D848-A687-3D1A5D7BC0B2}"/>
                </a:ext>
              </a:extLst>
            </p:cNvPr>
            <p:cNvSpPr txBox="1">
              <a:spLocks noChangeArrowheads="1"/>
            </p:cNvSpPr>
            <p:nvPr/>
          </p:nvSpPr>
          <p:spPr bwMode="auto">
            <a:xfrm>
              <a:off x="1371600" y="5842337"/>
              <a:ext cx="1447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Total or Total Sum of Squares</a:t>
              </a:r>
            </a:p>
          </p:txBody>
        </p:sp>
        <p:graphicFrame>
          <p:nvGraphicFramePr>
            <p:cNvPr id="176140" name="Object 21">
              <a:extLst>
                <a:ext uri="{FF2B5EF4-FFF2-40B4-BE49-F238E27FC236}">
                  <a16:creationId xmlns:a16="http://schemas.microsoft.com/office/drawing/2014/main" id="{CB849C0E-687E-F34C-B7E8-FA26A8EDDA33}"/>
                </a:ext>
              </a:extLst>
            </p:cNvPr>
            <p:cNvGraphicFramePr>
              <a:graphicFrameLocks noChangeAspect="1"/>
            </p:cNvGraphicFramePr>
            <p:nvPr/>
          </p:nvGraphicFramePr>
          <p:xfrm>
            <a:off x="1289852" y="4800600"/>
            <a:ext cx="5443066" cy="750094"/>
          </p:xfrm>
          <a:graphic>
            <a:graphicData uri="http://schemas.openxmlformats.org/presentationml/2006/ole">
              <mc:AlternateContent xmlns:mc="http://schemas.openxmlformats.org/markup-compatibility/2006">
                <mc:Choice xmlns:v="urn:schemas-microsoft-com:vml" Requires="v">
                  <p:oleObj spid="_x0000_s176181" name="Equation" r:id="rId6" imgW="68173600" imgH="6146800" progId="Equation.3">
                    <p:embed/>
                  </p:oleObj>
                </mc:Choice>
                <mc:Fallback>
                  <p:oleObj name="Equation" r:id="rId6" imgW="68173600" imgH="6146800" progId="Equation.3">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9852" y="4800600"/>
                          <a:ext cx="5443066" cy="75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sp>
          <p:nvSpPr>
            <p:cNvPr id="176141" name="TextBox 20">
              <a:extLst>
                <a:ext uri="{FF2B5EF4-FFF2-40B4-BE49-F238E27FC236}">
                  <a16:creationId xmlns:a16="http://schemas.microsoft.com/office/drawing/2014/main" id="{0D069085-9B6A-2541-875E-AFBE2F0C3505}"/>
                </a:ext>
              </a:extLst>
            </p:cNvPr>
            <p:cNvSpPr txBox="1">
              <a:spLocks noChangeArrowheads="1"/>
            </p:cNvSpPr>
            <p:nvPr/>
          </p:nvSpPr>
          <p:spPr bwMode="auto">
            <a:xfrm>
              <a:off x="3124200" y="5842337"/>
              <a:ext cx="2286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Regression or Explained Sum of Squares</a:t>
              </a:r>
            </a:p>
          </p:txBody>
        </p:sp>
        <p:cxnSp>
          <p:nvCxnSpPr>
            <p:cNvPr id="48" name="Straight Connector 47">
              <a:extLst>
                <a:ext uri="{FF2B5EF4-FFF2-40B4-BE49-F238E27FC236}">
                  <a16:creationId xmlns:a16="http://schemas.microsoft.com/office/drawing/2014/main" id="{C1FAA8B9-5C5F-984E-AB03-83C8543AE845}"/>
                </a:ext>
              </a:extLst>
            </p:cNvPr>
            <p:cNvCxnSpPr/>
            <p:nvPr/>
          </p:nvCxnSpPr>
          <p:spPr>
            <a:xfrm rot="5400000" flipH="1" flipV="1">
              <a:off x="1752367" y="5715715"/>
              <a:ext cx="304324"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4C89A5-CE3F-F84A-85E6-75716A124797}"/>
                </a:ext>
              </a:extLst>
            </p:cNvPr>
            <p:cNvCxnSpPr/>
            <p:nvPr/>
          </p:nvCxnSpPr>
          <p:spPr>
            <a:xfrm rot="5400000" flipH="1" flipV="1">
              <a:off x="6019776" y="5715715"/>
              <a:ext cx="304324"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C9AF074-3928-784F-819B-B600FB532B7E}"/>
                </a:ext>
              </a:extLst>
            </p:cNvPr>
            <p:cNvCxnSpPr/>
            <p:nvPr/>
          </p:nvCxnSpPr>
          <p:spPr>
            <a:xfrm rot="5400000" flipH="1" flipV="1">
              <a:off x="3962376" y="5715715"/>
              <a:ext cx="304324"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76133" name="TextBox 50">
            <a:extLst>
              <a:ext uri="{FF2B5EF4-FFF2-40B4-BE49-F238E27FC236}">
                <a16:creationId xmlns:a16="http://schemas.microsoft.com/office/drawing/2014/main" id="{F7623B0B-AF2A-4947-AA04-0563AFAF20C7}"/>
              </a:ext>
            </a:extLst>
          </p:cNvPr>
          <p:cNvSpPr txBox="1">
            <a:spLocks noChangeArrowheads="1"/>
          </p:cNvSpPr>
          <p:nvPr/>
        </p:nvSpPr>
        <p:spPr bwMode="auto">
          <a:xfrm>
            <a:off x="304800" y="5029200"/>
            <a:ext cx="1447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As with simple regression</a:t>
            </a:r>
          </a:p>
        </p:txBody>
      </p:sp>
      <p:cxnSp>
        <p:nvCxnSpPr>
          <p:cNvPr id="53" name="Straight Connector 52">
            <a:extLst>
              <a:ext uri="{FF2B5EF4-FFF2-40B4-BE49-F238E27FC236}">
                <a16:creationId xmlns:a16="http://schemas.microsoft.com/office/drawing/2014/main" id="{D6BC2062-305C-0E4C-8E51-89E27C34B16E}"/>
              </a:ext>
            </a:extLst>
          </p:cNvPr>
          <p:cNvCxnSpPr/>
          <p:nvPr/>
        </p:nvCxnSpPr>
        <p:spPr>
          <a:xfrm>
            <a:off x="457200" y="4724400"/>
            <a:ext cx="79248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6135" name="TextBox 22">
            <a:extLst>
              <a:ext uri="{FF2B5EF4-FFF2-40B4-BE49-F238E27FC236}">
                <a16:creationId xmlns:a16="http://schemas.microsoft.com/office/drawing/2014/main" id="{07DD49B0-9456-0B4F-89CA-8B3A128FDE79}"/>
              </a:ext>
            </a:extLst>
          </p:cNvPr>
          <p:cNvSpPr txBox="1">
            <a:spLocks noChangeArrowheads="1"/>
          </p:cNvSpPr>
          <p:nvPr/>
        </p:nvSpPr>
        <p:spPr bwMode="auto">
          <a:xfrm>
            <a:off x="3733800" y="6096000"/>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a:t>
            </a:r>
          </a:p>
        </p:txBody>
      </p:sp>
      <p:sp>
        <p:nvSpPr>
          <p:cNvPr id="176136" name="TextBox 23">
            <a:extLst>
              <a:ext uri="{FF2B5EF4-FFF2-40B4-BE49-F238E27FC236}">
                <a16:creationId xmlns:a16="http://schemas.microsoft.com/office/drawing/2014/main" id="{B296F67E-CDF9-9242-BADD-AB6EA3B8F272}"/>
              </a:ext>
            </a:extLst>
          </p:cNvPr>
          <p:cNvSpPr txBox="1">
            <a:spLocks noChangeArrowheads="1"/>
          </p:cNvSpPr>
          <p:nvPr/>
        </p:nvSpPr>
        <p:spPr bwMode="auto">
          <a:xfrm>
            <a:off x="6324600" y="6019800"/>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a:t>
            </a:r>
          </a:p>
        </p:txBody>
      </p:sp>
      <p:sp>
        <p:nvSpPr>
          <p:cNvPr id="176137" name="TextBox 23">
            <a:extLst>
              <a:ext uri="{FF2B5EF4-FFF2-40B4-BE49-F238E27FC236}">
                <a16:creationId xmlns:a16="http://schemas.microsoft.com/office/drawing/2014/main" id="{12BB42E6-CDDA-6A42-9403-66083E25929F}"/>
              </a:ext>
            </a:extLst>
          </p:cNvPr>
          <p:cNvSpPr txBox="1">
            <a:spLocks noChangeArrowheads="1"/>
          </p:cNvSpPr>
          <p:nvPr/>
        </p:nvSpPr>
        <p:spPr bwMode="auto">
          <a:xfrm>
            <a:off x="4876800" y="2819400"/>
            <a:ext cx="4333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i="1">
                <a:latin typeface="Times New Roman" panose="02020603050405020304" pitchFamily="18" charset="0"/>
                <a:cs typeface="Arial" panose="020B0604020202020204" pitchFamily="34" charset="0"/>
              </a:rPr>
              <a:t>Formulae identical to simple regression</a:t>
            </a: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itle 1">
            <a:extLst>
              <a:ext uri="{FF2B5EF4-FFF2-40B4-BE49-F238E27FC236}">
                <a16:creationId xmlns:a16="http://schemas.microsoft.com/office/drawing/2014/main" id="{26DFCA0A-DAEA-AE48-BFBB-0C83E76FC91C}"/>
              </a:ext>
            </a:extLst>
          </p:cNvPr>
          <p:cNvSpPr>
            <a:spLocks noGrp="1"/>
          </p:cNvSpPr>
          <p:nvPr>
            <p:ph type="title"/>
          </p:nvPr>
        </p:nvSpPr>
        <p:spPr>
          <a:xfrm>
            <a:off x="457200" y="0"/>
            <a:ext cx="7772400" cy="7620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Reduced or Adjusted</a:t>
            </a:r>
          </a:p>
        </p:txBody>
      </p:sp>
      <p:sp>
        <p:nvSpPr>
          <p:cNvPr id="178178" name="Content Placeholder 2">
            <a:extLst>
              <a:ext uri="{FF2B5EF4-FFF2-40B4-BE49-F238E27FC236}">
                <a16:creationId xmlns:a16="http://schemas.microsoft.com/office/drawing/2014/main" id="{DEA92D33-19DE-0241-8570-3F0A64BC5C78}"/>
              </a:ext>
            </a:extLst>
          </p:cNvPr>
          <p:cNvSpPr>
            <a:spLocks noGrp="1"/>
          </p:cNvSpPr>
          <p:nvPr>
            <p:ph idx="1"/>
          </p:nvPr>
        </p:nvSpPr>
        <p:spPr>
          <a:xfrm>
            <a:off x="228600" y="990600"/>
            <a:ext cx="8305800" cy="4114800"/>
          </a:xfrm>
        </p:spPr>
        <p:txBody>
          <a:bodyPr/>
          <a:lstStyle/>
          <a:p>
            <a:r>
              <a:rPr lang="en-US" altLang="en-US">
                <a:latin typeface="Times New Roman" panose="02020603050405020304" pitchFamily="18" charset="0"/>
                <a:ea typeface="ＭＳ Ｐゴシック" panose="020B0600070205080204" pitchFamily="34" charset="-128"/>
              </a:rPr>
              <a:t>R</a:t>
            </a:r>
            <a:r>
              <a:rPr lang="en-US" altLang="en-US" baseline="30000">
                <a:latin typeface="Times New Roman" panose="02020603050405020304" pitchFamily="18" charset="0"/>
                <a:ea typeface="ＭＳ Ｐゴシック" panose="020B0600070205080204" pitchFamily="34" charset="-128"/>
              </a:rPr>
              <a:t>2 </a:t>
            </a:r>
            <a:r>
              <a:rPr lang="en-US" altLang="en-US">
                <a:latin typeface="Times New Roman" panose="02020603050405020304" pitchFamily="18" charset="0"/>
                <a:ea typeface="ＭＳ Ｐゴシック" panose="020B0600070205080204" pitchFamily="34" charset="-128"/>
              </a:rPr>
              <a:t> will </a:t>
            </a:r>
            <a:r>
              <a:rPr lang="en-US" altLang="en-US" u="sng">
                <a:latin typeface="Times New Roman" panose="02020603050405020304" pitchFamily="18" charset="0"/>
                <a:ea typeface="ＭＳ Ｐゴシック" panose="020B0600070205080204" pitchFamily="34" charset="-128"/>
              </a:rPr>
              <a:t>always</a:t>
            </a:r>
            <a:r>
              <a:rPr lang="en-US" altLang="en-US">
                <a:latin typeface="Times New Roman" panose="02020603050405020304" pitchFamily="18" charset="0"/>
                <a:ea typeface="ＭＳ Ｐゴシック" panose="020B0600070205080204" pitchFamily="34" charset="-128"/>
              </a:rPr>
              <a:t> increase each time another independent variable is included </a:t>
            </a:r>
          </a:p>
          <a:p>
            <a:pPr lvl="1"/>
            <a:r>
              <a:rPr lang="en-US" altLang="en-US">
                <a:latin typeface="Times New Roman" panose="02020603050405020304" pitchFamily="18" charset="0"/>
                <a:ea typeface="ＭＳ Ｐゴシック" panose="020B0600070205080204" pitchFamily="34" charset="-128"/>
              </a:rPr>
              <a:t>an additional dimension is available </a:t>
            </a:r>
          </a:p>
          <a:p>
            <a:pPr lvl="1">
              <a:buFontTx/>
              <a:buNone/>
            </a:pPr>
            <a:r>
              <a:rPr lang="en-US" altLang="en-US">
                <a:latin typeface="Times New Roman" panose="02020603050405020304" pitchFamily="18" charset="0"/>
                <a:ea typeface="ＭＳ Ｐゴシック" panose="020B0600070205080204" pitchFamily="34" charset="-128"/>
              </a:rPr>
              <a:t>for fitting the regression </a:t>
            </a:r>
            <a:r>
              <a:rPr lang="en-US" altLang="en-US" i="1">
                <a:latin typeface="Times New Roman" panose="02020603050405020304" pitchFamily="18" charset="0"/>
                <a:ea typeface="ＭＳ Ｐゴシック" panose="020B0600070205080204" pitchFamily="34" charset="-128"/>
              </a:rPr>
              <a:t>hyperplane </a:t>
            </a:r>
          </a:p>
          <a:p>
            <a:pPr lvl="1">
              <a:buFontTx/>
              <a:buNone/>
            </a:pPr>
            <a:r>
              <a:rPr lang="en-US" altLang="en-US">
                <a:latin typeface="Times New Roman" panose="02020603050405020304" pitchFamily="18" charset="0"/>
                <a:ea typeface="ＭＳ Ｐゴシック" panose="020B0600070205080204" pitchFamily="34" charset="-128"/>
              </a:rPr>
              <a:t>(the multiple regression equivalent </a:t>
            </a:r>
          </a:p>
          <a:p>
            <a:pPr lvl="1">
              <a:buFontTx/>
              <a:buNone/>
            </a:pPr>
            <a:r>
              <a:rPr lang="en-US" altLang="en-US">
                <a:latin typeface="Times New Roman" panose="02020603050405020304" pitchFamily="18" charset="0"/>
                <a:ea typeface="ＭＳ Ｐゴシック" panose="020B0600070205080204" pitchFamily="34" charset="-128"/>
              </a:rPr>
              <a:t>of the regression line)</a:t>
            </a:r>
          </a:p>
          <a:p>
            <a:pPr lvl="1">
              <a:buFontTx/>
              <a:buNone/>
            </a:pP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Adjusted         is normally used instead of R</a:t>
            </a:r>
            <a:r>
              <a:rPr lang="en-US" altLang="en-US" baseline="30000">
                <a:latin typeface="Times New Roman" panose="02020603050405020304" pitchFamily="18" charset="0"/>
                <a:ea typeface="ＭＳ Ｐゴシック" panose="020B0600070205080204" pitchFamily="34" charset="-128"/>
              </a:rPr>
              <a:t>2</a:t>
            </a:r>
            <a:r>
              <a:rPr lang="en-US" altLang="en-US">
                <a:latin typeface="Times New Roman" panose="02020603050405020304" pitchFamily="18" charset="0"/>
                <a:ea typeface="ＭＳ Ｐゴシック" panose="020B0600070205080204" pitchFamily="34" charset="-128"/>
              </a:rPr>
              <a:t> in multiple regression</a:t>
            </a:r>
          </a:p>
          <a:p>
            <a:pPr>
              <a:buFontTx/>
              <a:buNone/>
            </a:pPr>
            <a:endParaRPr lang="en-US" altLang="en-US" baseline="30000">
              <a:latin typeface="Times New Roman" panose="02020603050405020304" pitchFamily="18" charset="0"/>
              <a:ea typeface="ＭＳ Ｐゴシック" panose="020B0600070205080204" pitchFamily="34" charset="-128"/>
            </a:endParaRPr>
          </a:p>
        </p:txBody>
      </p:sp>
      <p:graphicFrame>
        <p:nvGraphicFramePr>
          <p:cNvPr id="178179" name="Object 3">
            <a:extLst>
              <a:ext uri="{FF2B5EF4-FFF2-40B4-BE49-F238E27FC236}">
                <a16:creationId xmlns:a16="http://schemas.microsoft.com/office/drawing/2014/main" id="{20F8422A-9633-6F4B-A4D0-D44FECEE2B6E}"/>
              </a:ext>
            </a:extLst>
          </p:cNvPr>
          <p:cNvGraphicFramePr>
            <a:graphicFrameLocks noChangeAspect="1"/>
          </p:cNvGraphicFramePr>
          <p:nvPr/>
        </p:nvGraphicFramePr>
        <p:xfrm>
          <a:off x="4800600" y="76200"/>
          <a:ext cx="838200" cy="866775"/>
        </p:xfrm>
        <a:graphic>
          <a:graphicData uri="http://schemas.openxmlformats.org/presentationml/2006/ole">
            <mc:AlternateContent xmlns:mc="http://schemas.openxmlformats.org/markup-compatibility/2006">
              <mc:Choice xmlns:v="urn:schemas-microsoft-com:vml" Requires="v">
                <p:oleObj spid="_x0000_s178251" name="Equation" r:id="rId4" imgW="4686300" imgH="5270500" progId="Equation.3">
                  <p:embed/>
                </p:oleObj>
              </mc:Choice>
              <mc:Fallback>
                <p:oleObj name="Equation" r:id="rId4" imgW="4686300" imgH="52705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76200"/>
                        <a:ext cx="83820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178180" name="Object 3">
            <a:extLst>
              <a:ext uri="{FF2B5EF4-FFF2-40B4-BE49-F238E27FC236}">
                <a16:creationId xmlns:a16="http://schemas.microsoft.com/office/drawing/2014/main" id="{C913875F-7C50-8D45-A4AC-2ACA8C34C4A9}"/>
              </a:ext>
            </a:extLst>
          </p:cNvPr>
          <p:cNvGraphicFramePr>
            <a:graphicFrameLocks noChangeAspect="1"/>
          </p:cNvGraphicFramePr>
          <p:nvPr/>
        </p:nvGraphicFramePr>
        <p:xfrm>
          <a:off x="2209800" y="4114800"/>
          <a:ext cx="609600" cy="630238"/>
        </p:xfrm>
        <a:graphic>
          <a:graphicData uri="http://schemas.openxmlformats.org/presentationml/2006/ole">
            <mc:AlternateContent xmlns:mc="http://schemas.openxmlformats.org/markup-compatibility/2006">
              <mc:Choice xmlns:v="urn:schemas-microsoft-com:vml" Requires="v">
                <p:oleObj spid="_x0000_s178252" name="Equation" r:id="rId6" imgW="4686300" imgH="5270500" progId="Equation.3">
                  <p:embed/>
                </p:oleObj>
              </mc:Choice>
              <mc:Fallback>
                <p:oleObj name="Equation" r:id="rId6" imgW="4686300" imgH="52705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114800"/>
                        <a:ext cx="6096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178181" name="Object 4">
            <a:extLst>
              <a:ext uri="{FF2B5EF4-FFF2-40B4-BE49-F238E27FC236}">
                <a16:creationId xmlns:a16="http://schemas.microsoft.com/office/drawing/2014/main" id="{C837EEA4-CE81-7A42-951E-DC69092DC5C0}"/>
              </a:ext>
            </a:extLst>
          </p:cNvPr>
          <p:cNvGraphicFramePr>
            <a:graphicFrameLocks noChangeAspect="1"/>
          </p:cNvGraphicFramePr>
          <p:nvPr/>
        </p:nvGraphicFramePr>
        <p:xfrm>
          <a:off x="762000" y="5257800"/>
          <a:ext cx="4305300" cy="1084263"/>
        </p:xfrm>
        <a:graphic>
          <a:graphicData uri="http://schemas.openxmlformats.org/presentationml/2006/ole">
            <mc:AlternateContent xmlns:mc="http://schemas.openxmlformats.org/markup-compatibility/2006">
              <mc:Choice xmlns:v="urn:schemas-microsoft-com:vml" Requires="v">
                <p:oleObj spid="_x0000_s178253" name="Equation" r:id="rId7" imgW="33058100" imgH="9067800" progId="Equation.3">
                  <p:embed/>
                </p:oleObj>
              </mc:Choice>
              <mc:Fallback>
                <p:oleObj name="Equation" r:id="rId7" imgW="33058100" imgH="90678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5257800"/>
                        <a:ext cx="43053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sp>
        <p:nvSpPr>
          <p:cNvPr id="178182" name="TextBox 8">
            <a:extLst>
              <a:ext uri="{FF2B5EF4-FFF2-40B4-BE49-F238E27FC236}">
                <a16:creationId xmlns:a16="http://schemas.microsoft.com/office/drawing/2014/main" id="{0029D4F2-93B6-3C4A-A2AB-36080C15DB20}"/>
              </a:ext>
            </a:extLst>
          </p:cNvPr>
          <p:cNvSpPr txBox="1">
            <a:spLocks noChangeArrowheads="1"/>
          </p:cNvSpPr>
          <p:nvPr/>
        </p:nvSpPr>
        <p:spPr bwMode="auto">
          <a:xfrm>
            <a:off x="5334000" y="4724400"/>
            <a:ext cx="3505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b="1" i="1">
                <a:latin typeface="Times New Roman" panose="02020603050405020304" pitchFamily="18" charset="0"/>
                <a:cs typeface="Arial" panose="020B0604020202020204" pitchFamily="34" charset="0"/>
              </a:rPr>
              <a:t>k</a:t>
            </a:r>
            <a:r>
              <a:rPr lang="en-US" altLang="en-US" sz="2000">
                <a:latin typeface="Times New Roman" panose="02020603050405020304" pitchFamily="18" charset="0"/>
                <a:cs typeface="Arial" panose="020B0604020202020204" pitchFamily="34" charset="0"/>
              </a:rPr>
              <a:t> is the number of coefficients in the regression equation, normally equal to the number of independent variables  plus 1 for the intercept.</a:t>
            </a:r>
          </a:p>
        </p:txBody>
      </p:sp>
      <p:grpSp>
        <p:nvGrpSpPr>
          <p:cNvPr id="178183" name="Group 16">
            <a:extLst>
              <a:ext uri="{FF2B5EF4-FFF2-40B4-BE49-F238E27FC236}">
                <a16:creationId xmlns:a16="http://schemas.microsoft.com/office/drawing/2014/main" id="{59401EB2-96C9-1740-B428-43FEE0D8AF50}"/>
              </a:ext>
            </a:extLst>
          </p:cNvPr>
          <p:cNvGrpSpPr>
            <a:grpSpLocks/>
          </p:cNvGrpSpPr>
          <p:nvPr/>
        </p:nvGrpSpPr>
        <p:grpSpPr bwMode="auto">
          <a:xfrm>
            <a:off x="6019800" y="2133600"/>
            <a:ext cx="2589213" cy="2228850"/>
            <a:chOff x="5410200" y="4343400"/>
            <a:chExt cx="2589213" cy="2228850"/>
          </a:xfrm>
        </p:grpSpPr>
        <p:grpSp>
          <p:nvGrpSpPr>
            <p:cNvPr id="178199" name="Group 26">
              <a:extLst>
                <a:ext uri="{FF2B5EF4-FFF2-40B4-BE49-F238E27FC236}">
                  <a16:creationId xmlns:a16="http://schemas.microsoft.com/office/drawing/2014/main" id="{0B481A97-21AB-0B41-818B-24576210D7AE}"/>
                </a:ext>
              </a:extLst>
            </p:cNvPr>
            <p:cNvGrpSpPr>
              <a:grpSpLocks/>
            </p:cNvGrpSpPr>
            <p:nvPr/>
          </p:nvGrpSpPr>
          <p:grpSpPr bwMode="auto">
            <a:xfrm>
              <a:off x="5410200" y="4343400"/>
              <a:ext cx="2589213" cy="2228850"/>
              <a:chOff x="5410200" y="4343400"/>
              <a:chExt cx="2589213" cy="2228850"/>
            </a:xfrm>
          </p:grpSpPr>
          <p:cxnSp>
            <p:nvCxnSpPr>
              <p:cNvPr id="14" name="Straight Connector 13">
                <a:extLst>
                  <a:ext uri="{FF2B5EF4-FFF2-40B4-BE49-F238E27FC236}">
                    <a16:creationId xmlns:a16="http://schemas.microsoft.com/office/drawing/2014/main" id="{A0381BC3-CD71-7945-B851-98E229E0F892}"/>
                  </a:ext>
                </a:extLst>
              </p:cNvPr>
              <p:cNvCxnSpPr/>
              <p:nvPr/>
            </p:nvCxnSpPr>
            <p:spPr>
              <a:xfrm rot="5400000">
                <a:off x="6096000" y="5257800"/>
                <a:ext cx="10668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8203" name="TextBox 27">
                <a:extLst>
                  <a:ext uri="{FF2B5EF4-FFF2-40B4-BE49-F238E27FC236}">
                    <a16:creationId xmlns:a16="http://schemas.microsoft.com/office/drawing/2014/main" id="{82E150D8-EC33-FF4B-8A4D-1C5AF4F352F8}"/>
                  </a:ext>
                </a:extLst>
              </p:cNvPr>
              <p:cNvSpPr txBox="1">
                <a:spLocks noChangeArrowheads="1"/>
              </p:cNvSpPr>
              <p:nvPr/>
            </p:nvSpPr>
            <p:spPr bwMode="auto">
              <a:xfrm>
                <a:off x="6553200" y="434340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Y</a:t>
                </a:r>
              </a:p>
            </p:txBody>
          </p:sp>
          <p:sp>
            <p:nvSpPr>
              <p:cNvPr id="178204" name="TextBox 28">
                <a:extLst>
                  <a:ext uri="{FF2B5EF4-FFF2-40B4-BE49-F238E27FC236}">
                    <a16:creationId xmlns:a16="http://schemas.microsoft.com/office/drawing/2014/main" id="{72BAA46A-F82A-E548-AF30-657FDC1CF35F}"/>
                  </a:ext>
                </a:extLst>
              </p:cNvPr>
              <p:cNvSpPr txBox="1">
                <a:spLocks noChangeArrowheads="1"/>
              </p:cNvSpPr>
              <p:nvPr/>
            </p:nvSpPr>
            <p:spPr bwMode="auto">
              <a:xfrm>
                <a:off x="5410200" y="6096000"/>
                <a:ext cx="455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X</a:t>
                </a:r>
                <a:r>
                  <a:rPr lang="en-US" altLang="en-US" sz="2000" baseline="-25000">
                    <a:latin typeface="Times New Roman" panose="02020603050405020304" pitchFamily="18" charset="0"/>
                    <a:cs typeface="Arial" panose="020B0604020202020204" pitchFamily="34" charset="0"/>
                  </a:rPr>
                  <a:t>1</a:t>
                </a:r>
              </a:p>
            </p:txBody>
          </p:sp>
          <p:sp>
            <p:nvSpPr>
              <p:cNvPr id="178205" name="TextBox 30">
                <a:extLst>
                  <a:ext uri="{FF2B5EF4-FFF2-40B4-BE49-F238E27FC236}">
                    <a16:creationId xmlns:a16="http://schemas.microsoft.com/office/drawing/2014/main" id="{29FA09DA-1AE8-2C47-8604-8D8305543732}"/>
                  </a:ext>
                </a:extLst>
              </p:cNvPr>
              <p:cNvSpPr txBox="1">
                <a:spLocks noChangeArrowheads="1"/>
              </p:cNvSpPr>
              <p:nvPr/>
            </p:nvSpPr>
            <p:spPr bwMode="auto">
              <a:xfrm>
                <a:off x="7543800" y="6172200"/>
                <a:ext cx="455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X</a:t>
                </a:r>
                <a:r>
                  <a:rPr lang="en-US" altLang="en-US" sz="2000" baseline="-25000">
                    <a:latin typeface="Times New Roman" panose="02020603050405020304" pitchFamily="18" charset="0"/>
                    <a:cs typeface="Arial" panose="020B0604020202020204" pitchFamily="34" charset="0"/>
                  </a:rPr>
                  <a:t>2</a:t>
                </a:r>
              </a:p>
            </p:txBody>
          </p:sp>
        </p:grpSp>
        <p:cxnSp>
          <p:nvCxnSpPr>
            <p:cNvPr id="12" name="Straight Connector 11">
              <a:extLst>
                <a:ext uri="{FF2B5EF4-FFF2-40B4-BE49-F238E27FC236}">
                  <a16:creationId xmlns:a16="http://schemas.microsoft.com/office/drawing/2014/main" id="{BDB43890-E758-3F4B-9B4D-F8ED414ACA19}"/>
                </a:ext>
              </a:extLst>
            </p:cNvPr>
            <p:cNvCxnSpPr/>
            <p:nvPr/>
          </p:nvCxnSpPr>
          <p:spPr>
            <a:xfrm flipV="1">
              <a:off x="5943600" y="5791200"/>
              <a:ext cx="685800" cy="5334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BB0CEB-AEB6-BD44-82D9-DA1196767CC6}"/>
                </a:ext>
              </a:extLst>
            </p:cNvPr>
            <p:cNvCxnSpPr/>
            <p:nvPr/>
          </p:nvCxnSpPr>
          <p:spPr>
            <a:xfrm rot="10800000">
              <a:off x="6629400" y="5791200"/>
              <a:ext cx="1066800" cy="3048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78184" name="Group 26">
            <a:extLst>
              <a:ext uri="{FF2B5EF4-FFF2-40B4-BE49-F238E27FC236}">
                <a16:creationId xmlns:a16="http://schemas.microsoft.com/office/drawing/2014/main" id="{1D97E66E-8EB4-6646-B388-D1A9CFDC0E2D}"/>
              </a:ext>
            </a:extLst>
          </p:cNvPr>
          <p:cNvGrpSpPr>
            <a:grpSpLocks/>
          </p:cNvGrpSpPr>
          <p:nvPr/>
        </p:nvGrpSpPr>
        <p:grpSpPr bwMode="auto">
          <a:xfrm>
            <a:off x="6781800" y="2438400"/>
            <a:ext cx="1295400" cy="1219200"/>
            <a:chOff x="10134600" y="2895600"/>
            <a:chExt cx="1295400" cy="1219200"/>
          </a:xfrm>
        </p:grpSpPr>
        <p:sp>
          <p:nvSpPr>
            <p:cNvPr id="23" name="Diamond 22">
              <a:extLst>
                <a:ext uri="{FF2B5EF4-FFF2-40B4-BE49-F238E27FC236}">
                  <a16:creationId xmlns:a16="http://schemas.microsoft.com/office/drawing/2014/main" id="{ADAAE036-70CE-9541-8E55-5A9744F353C4}"/>
                </a:ext>
              </a:extLst>
            </p:cNvPr>
            <p:cNvSpPr/>
            <p:nvPr/>
          </p:nvSpPr>
          <p:spPr>
            <a:xfrm>
              <a:off x="10134600" y="2895600"/>
              <a:ext cx="1295400" cy="1219200"/>
            </a:xfrm>
            <a:prstGeom prst="diamond">
              <a:avLst/>
            </a:prstGeom>
            <a:solidFill>
              <a:schemeClr val="bg1">
                <a:lumMod val="85000"/>
                <a:alpha val="1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sp>
          <p:nvSpPr>
            <p:cNvPr id="21" name="Oval 20">
              <a:extLst>
                <a:ext uri="{FF2B5EF4-FFF2-40B4-BE49-F238E27FC236}">
                  <a16:creationId xmlns:a16="http://schemas.microsoft.com/office/drawing/2014/main" id="{A6454DB1-68A6-8744-A776-72A332C4E0B1}"/>
                </a:ext>
              </a:extLst>
            </p:cNvPr>
            <p:cNvSpPr/>
            <p:nvPr/>
          </p:nvSpPr>
          <p:spPr>
            <a:xfrm>
              <a:off x="11049000" y="3276600"/>
              <a:ext cx="76200" cy="76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sp>
          <p:nvSpPr>
            <p:cNvPr id="25" name="Oval 24">
              <a:extLst>
                <a:ext uri="{FF2B5EF4-FFF2-40B4-BE49-F238E27FC236}">
                  <a16:creationId xmlns:a16="http://schemas.microsoft.com/office/drawing/2014/main" id="{A861C5B8-60E7-274D-A878-EB67C72F34BB}"/>
                </a:ext>
              </a:extLst>
            </p:cNvPr>
            <p:cNvSpPr/>
            <p:nvPr/>
          </p:nvSpPr>
          <p:spPr>
            <a:xfrm>
              <a:off x="10972800" y="3733800"/>
              <a:ext cx="76200" cy="76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sp>
          <p:nvSpPr>
            <p:cNvPr id="26" name="Oval 25">
              <a:extLst>
                <a:ext uri="{FF2B5EF4-FFF2-40B4-BE49-F238E27FC236}">
                  <a16:creationId xmlns:a16="http://schemas.microsoft.com/office/drawing/2014/main" id="{D67DF214-AF9A-C644-99F0-D8DCD83938E9}"/>
                </a:ext>
              </a:extLst>
            </p:cNvPr>
            <p:cNvSpPr/>
            <p:nvPr/>
          </p:nvSpPr>
          <p:spPr>
            <a:xfrm>
              <a:off x="10363200" y="3505200"/>
              <a:ext cx="76200" cy="76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grpSp>
      <p:grpSp>
        <p:nvGrpSpPr>
          <p:cNvPr id="178185" name="Group 36">
            <a:extLst>
              <a:ext uri="{FF2B5EF4-FFF2-40B4-BE49-F238E27FC236}">
                <a16:creationId xmlns:a16="http://schemas.microsoft.com/office/drawing/2014/main" id="{C40FA82A-7951-4F4E-827B-054B25CD7591}"/>
              </a:ext>
            </a:extLst>
          </p:cNvPr>
          <p:cNvGrpSpPr>
            <a:grpSpLocks/>
          </p:cNvGrpSpPr>
          <p:nvPr/>
        </p:nvGrpSpPr>
        <p:grpSpPr bwMode="auto">
          <a:xfrm>
            <a:off x="7620000" y="1219200"/>
            <a:ext cx="1295400" cy="1143000"/>
            <a:chOff x="7620000" y="1219200"/>
            <a:chExt cx="1295400" cy="1143000"/>
          </a:xfrm>
        </p:grpSpPr>
        <p:grpSp>
          <p:nvGrpSpPr>
            <p:cNvPr id="178189" name="Group 9">
              <a:extLst>
                <a:ext uri="{FF2B5EF4-FFF2-40B4-BE49-F238E27FC236}">
                  <a16:creationId xmlns:a16="http://schemas.microsoft.com/office/drawing/2014/main" id="{95862CFB-BB0E-7940-ACA6-0B65058A44D5}"/>
                </a:ext>
              </a:extLst>
            </p:cNvPr>
            <p:cNvGrpSpPr>
              <a:grpSpLocks/>
            </p:cNvGrpSpPr>
            <p:nvPr/>
          </p:nvGrpSpPr>
          <p:grpSpPr bwMode="auto">
            <a:xfrm>
              <a:off x="7620000" y="1219200"/>
              <a:ext cx="1295400" cy="1143000"/>
              <a:chOff x="8533606" y="2439194"/>
              <a:chExt cx="1906588" cy="2057400"/>
            </a:xfrm>
          </p:grpSpPr>
          <p:cxnSp>
            <p:nvCxnSpPr>
              <p:cNvPr id="29" name="Straight Arrow Connector 28">
                <a:extLst>
                  <a:ext uri="{FF2B5EF4-FFF2-40B4-BE49-F238E27FC236}">
                    <a16:creationId xmlns:a16="http://schemas.microsoft.com/office/drawing/2014/main" id="{54CE58DC-0D76-CD4C-A1EA-B1B4853D40F3}"/>
                  </a:ext>
                </a:extLst>
              </p:cNvPr>
              <p:cNvCxnSpPr/>
              <p:nvPr/>
            </p:nvCxnSpPr>
            <p:spPr>
              <a:xfrm rot="5400000" flipH="1" flipV="1">
                <a:off x="7506075" y="3466725"/>
                <a:ext cx="2057400" cy="23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4E3B115-060E-424D-8C1B-17C429DBE0D1}"/>
                  </a:ext>
                </a:extLst>
              </p:cNvPr>
              <p:cNvCxnSpPr/>
              <p:nvPr/>
            </p:nvCxnSpPr>
            <p:spPr>
              <a:xfrm flipV="1">
                <a:off x="8533606" y="4496594"/>
                <a:ext cx="19065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B6DA0C6D-2CF5-F04C-951F-7653C987E8CD}"/>
                </a:ext>
              </a:extLst>
            </p:cNvPr>
            <p:cNvCxnSpPr/>
            <p:nvPr/>
          </p:nvCxnSpPr>
          <p:spPr>
            <a:xfrm flipV="1">
              <a:off x="7848600" y="1371600"/>
              <a:ext cx="990600" cy="6096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26C23C8-3332-814E-A777-B0CE5B705B42}"/>
                </a:ext>
              </a:extLst>
            </p:cNvPr>
            <p:cNvSpPr/>
            <p:nvPr/>
          </p:nvSpPr>
          <p:spPr>
            <a:xfrm>
              <a:off x="8458200" y="1524000"/>
              <a:ext cx="15240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sp>
          <p:nvSpPr>
            <p:cNvPr id="34" name="Oval 33">
              <a:extLst>
                <a:ext uri="{FF2B5EF4-FFF2-40B4-BE49-F238E27FC236}">
                  <a16:creationId xmlns:a16="http://schemas.microsoft.com/office/drawing/2014/main" id="{AAA33C55-6ADF-8C40-B68B-9EAA9AD27687}"/>
                </a:ext>
              </a:extLst>
            </p:cNvPr>
            <p:cNvSpPr/>
            <p:nvPr/>
          </p:nvSpPr>
          <p:spPr>
            <a:xfrm>
              <a:off x="8001000" y="1752600"/>
              <a:ext cx="152400" cy="152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grpSp>
      <p:sp>
        <p:nvSpPr>
          <p:cNvPr id="38" name="Oval 37">
            <a:extLst>
              <a:ext uri="{FF2B5EF4-FFF2-40B4-BE49-F238E27FC236}">
                <a16:creationId xmlns:a16="http://schemas.microsoft.com/office/drawing/2014/main" id="{C30EE499-C240-5443-92B1-AFD3A954DDD2}"/>
              </a:ext>
            </a:extLst>
          </p:cNvPr>
          <p:cNvSpPr/>
          <p:nvPr/>
        </p:nvSpPr>
        <p:spPr>
          <a:xfrm>
            <a:off x="8305800" y="1828800"/>
            <a:ext cx="76200" cy="76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sp>
        <p:nvSpPr>
          <p:cNvPr id="178187" name="TextBox 38">
            <a:extLst>
              <a:ext uri="{FF2B5EF4-FFF2-40B4-BE49-F238E27FC236}">
                <a16:creationId xmlns:a16="http://schemas.microsoft.com/office/drawing/2014/main" id="{37EC919B-894C-D845-99F3-882B3E154BA0}"/>
              </a:ext>
            </a:extLst>
          </p:cNvPr>
          <p:cNvSpPr txBox="1">
            <a:spLocks noChangeArrowheads="1"/>
          </p:cNvSpPr>
          <p:nvPr/>
        </p:nvSpPr>
        <p:spPr bwMode="auto">
          <a:xfrm>
            <a:off x="7924800" y="3200400"/>
            <a:ext cx="895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perfect</a:t>
            </a:r>
          </a:p>
        </p:txBody>
      </p:sp>
      <p:sp>
        <p:nvSpPr>
          <p:cNvPr id="178188" name="TextBox 39">
            <a:extLst>
              <a:ext uri="{FF2B5EF4-FFF2-40B4-BE49-F238E27FC236}">
                <a16:creationId xmlns:a16="http://schemas.microsoft.com/office/drawing/2014/main" id="{A9625538-77FC-D743-8F24-750D07071721}"/>
              </a:ext>
            </a:extLst>
          </p:cNvPr>
          <p:cNvSpPr txBox="1">
            <a:spLocks noChangeArrowheads="1"/>
          </p:cNvSpPr>
          <p:nvPr/>
        </p:nvSpPr>
        <p:spPr bwMode="auto">
          <a:xfrm>
            <a:off x="7800975" y="1981200"/>
            <a:ext cx="1343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Not perfect</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410805BD-3BF0-3146-8B87-1B9054613705}"/>
              </a:ext>
            </a:extLst>
          </p:cNvPr>
          <p:cNvSpPr>
            <a:spLocks noGrp="1"/>
          </p:cNvSpPr>
          <p:nvPr>
            <p:ph type="title"/>
          </p:nvPr>
        </p:nvSpPr>
        <p:spPr>
          <a:xfrm>
            <a:off x="0" y="228600"/>
            <a:ext cx="9144000" cy="7620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Interpreting  </a:t>
            </a:r>
            <a:r>
              <a:rPr lang="en-US" altLang="en-US" i="1"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partial regression coefficients</a:t>
            </a:r>
          </a:p>
        </p:txBody>
      </p:sp>
      <p:sp>
        <p:nvSpPr>
          <p:cNvPr id="34819" name="Content Placeholder 2">
            <a:extLst>
              <a:ext uri="{FF2B5EF4-FFF2-40B4-BE49-F238E27FC236}">
                <a16:creationId xmlns:a16="http://schemas.microsoft.com/office/drawing/2014/main" id="{FC8331AE-3DFF-6F44-B827-AC42AA9A6826}"/>
              </a:ext>
            </a:extLst>
          </p:cNvPr>
          <p:cNvSpPr>
            <a:spLocks noGrp="1"/>
          </p:cNvSpPr>
          <p:nvPr>
            <p:ph idx="1"/>
          </p:nvPr>
        </p:nvSpPr>
        <p:spPr>
          <a:xfrm>
            <a:off x="0" y="990600"/>
            <a:ext cx="8915400" cy="6096000"/>
          </a:xfrm>
        </p:spPr>
        <p:txBody>
          <a:bodyPr/>
          <a:lstStyle/>
          <a:p>
            <a:r>
              <a:rPr lang="en-US" altLang="en-US" sz="2400">
                <a:latin typeface="Times New Roman" panose="02020603050405020304" pitchFamily="18" charset="0"/>
                <a:ea typeface="ＭＳ Ｐゴシック" panose="020B0600070205080204" pitchFamily="34" charset="-128"/>
              </a:rPr>
              <a:t>The regression coefficients (b</a:t>
            </a:r>
            <a:r>
              <a:rPr lang="en-US" altLang="en-US" sz="2400" baseline="-25000">
                <a:latin typeface="Times New Roman" panose="02020603050405020304" pitchFamily="18" charset="0"/>
                <a:ea typeface="ＭＳ Ｐゴシック" panose="020B0600070205080204" pitchFamily="34" charset="-128"/>
              </a:rPr>
              <a:t>j</a:t>
            </a:r>
            <a:r>
              <a:rPr lang="en-US" altLang="en-US" sz="2400">
                <a:latin typeface="Times New Roman" panose="02020603050405020304" pitchFamily="18" charset="0"/>
                <a:ea typeface="ＭＳ Ｐゴシック" panose="020B0600070205080204" pitchFamily="34" charset="-128"/>
              </a:rPr>
              <a:t>) tell us the change in Y for a </a:t>
            </a:r>
            <a:r>
              <a:rPr lang="en-US" altLang="en-US" sz="2400" u="sng">
                <a:latin typeface="Times New Roman" panose="02020603050405020304" pitchFamily="18" charset="0"/>
                <a:ea typeface="ＭＳ Ｐゴシック" panose="020B0600070205080204" pitchFamily="34" charset="-128"/>
              </a:rPr>
              <a:t>1 unit </a:t>
            </a:r>
            <a:r>
              <a:rPr lang="en-US" altLang="en-US" sz="2400">
                <a:latin typeface="Times New Roman" panose="02020603050405020304" pitchFamily="18" charset="0"/>
                <a:ea typeface="ＭＳ Ｐゴシック" panose="020B0600070205080204" pitchFamily="34" charset="-128"/>
              </a:rPr>
              <a:t>change in X</a:t>
            </a:r>
            <a:r>
              <a:rPr lang="en-US" altLang="en-US" sz="2400" baseline="-25000">
                <a:latin typeface="Times New Roman" panose="02020603050405020304" pitchFamily="18" charset="0"/>
                <a:ea typeface="ＭＳ Ｐゴシック" panose="020B0600070205080204" pitchFamily="34" charset="-128"/>
              </a:rPr>
              <a:t>j</a:t>
            </a:r>
            <a:r>
              <a:rPr lang="en-US" altLang="en-US" sz="2400">
                <a:latin typeface="Times New Roman" panose="02020603050405020304" pitchFamily="18" charset="0"/>
                <a:ea typeface="ＭＳ Ｐゴシック" panose="020B0600070205080204" pitchFamily="34" charset="-128"/>
              </a:rPr>
              <a:t>, all other X variables </a:t>
            </a:r>
            <a:r>
              <a:rPr lang="ja-JP" altLang="en-US" sz="2400">
                <a:latin typeface="Times New Roman" panose="02020603050405020304" pitchFamily="18" charset="0"/>
                <a:ea typeface="ＭＳ Ｐゴシック" panose="020B0600070205080204" pitchFamily="34" charset="-128"/>
              </a:rPr>
              <a:t>“</a:t>
            </a:r>
            <a:r>
              <a:rPr lang="en-US" altLang="ja-JP" sz="2400">
                <a:latin typeface="Times New Roman" panose="02020603050405020304" pitchFamily="18" charset="0"/>
                <a:ea typeface="ＭＳ Ｐゴシック" panose="020B0600070205080204" pitchFamily="34" charset="-128"/>
              </a:rPr>
              <a:t>held constant</a:t>
            </a:r>
            <a:r>
              <a:rPr lang="ja-JP" altLang="en-US" sz="2400">
                <a:latin typeface="Times New Roman" panose="02020603050405020304" pitchFamily="18" charset="0"/>
                <a:ea typeface="ＭＳ Ｐゴシック" panose="020B0600070205080204" pitchFamily="34" charset="-128"/>
              </a:rPr>
              <a:t>”</a:t>
            </a:r>
            <a:endParaRPr lang="en-US" altLang="ja-JP" sz="2400">
              <a:latin typeface="Times New Roman" panose="02020603050405020304" pitchFamily="18" charset="0"/>
              <a:ea typeface="ＭＳ Ｐゴシック" panose="020B0600070205080204" pitchFamily="34" charset="-128"/>
            </a:endParaRPr>
          </a:p>
          <a:p>
            <a:r>
              <a:rPr lang="en-US" altLang="en-US" sz="2400">
                <a:latin typeface="Times New Roman" panose="02020603050405020304" pitchFamily="18" charset="0"/>
                <a:ea typeface="ＭＳ Ｐゴシック" panose="020B0600070205080204" pitchFamily="34" charset="-128"/>
              </a:rPr>
              <a:t>Can we compare these b</a:t>
            </a:r>
            <a:r>
              <a:rPr lang="en-US" altLang="en-US" sz="2400" baseline="-25000">
                <a:latin typeface="Times New Roman" panose="02020603050405020304" pitchFamily="18" charset="0"/>
                <a:ea typeface="ＭＳ Ｐゴシック" panose="020B0600070205080204" pitchFamily="34" charset="-128"/>
              </a:rPr>
              <a:t>j</a:t>
            </a:r>
            <a:r>
              <a:rPr lang="en-US" altLang="en-US" sz="2400">
                <a:latin typeface="Times New Roman" panose="02020603050405020304" pitchFamily="18" charset="0"/>
                <a:ea typeface="ＭＳ Ｐゴシック" panose="020B0600070205080204" pitchFamily="34" charset="-128"/>
              </a:rPr>
              <a:t>  values to tell us the relative importance of  the independent variables in affecting the dependent variable?</a:t>
            </a:r>
          </a:p>
          <a:p>
            <a:pPr lvl="1"/>
            <a:r>
              <a:rPr lang="en-US" altLang="en-US" sz="2000">
                <a:latin typeface="Times New Roman" panose="02020603050405020304" pitchFamily="18" charset="0"/>
                <a:ea typeface="ＭＳ Ｐゴシック" panose="020B0600070205080204" pitchFamily="34" charset="-128"/>
              </a:rPr>
              <a:t>If   b</a:t>
            </a:r>
            <a:r>
              <a:rPr lang="en-US" altLang="en-US" sz="2000" baseline="-25000">
                <a:latin typeface="Times New Roman" panose="02020603050405020304" pitchFamily="18" charset="0"/>
                <a:ea typeface="ＭＳ Ｐゴシック" panose="020B0600070205080204" pitchFamily="34" charset="-128"/>
              </a:rPr>
              <a:t>1</a:t>
            </a:r>
            <a:r>
              <a:rPr lang="en-US" altLang="en-US" sz="2000">
                <a:latin typeface="Times New Roman" panose="02020603050405020304" pitchFamily="18" charset="0"/>
                <a:ea typeface="ＭＳ Ｐゴシック" panose="020B0600070205080204" pitchFamily="34" charset="-128"/>
              </a:rPr>
              <a:t> = 2  and  b</a:t>
            </a:r>
            <a:r>
              <a:rPr lang="en-US" altLang="en-US" sz="2000" baseline="-25000">
                <a:latin typeface="Times New Roman" panose="02020603050405020304" pitchFamily="18" charset="0"/>
                <a:ea typeface="ＭＳ Ｐゴシック" panose="020B0600070205080204" pitchFamily="34" charset="-128"/>
              </a:rPr>
              <a:t>2</a:t>
            </a:r>
            <a:r>
              <a:rPr lang="en-US" altLang="en-US" sz="2000">
                <a:latin typeface="Times New Roman" panose="02020603050405020304" pitchFamily="18" charset="0"/>
                <a:ea typeface="ＭＳ Ｐゴシック" panose="020B0600070205080204" pitchFamily="34" charset="-128"/>
              </a:rPr>
              <a:t>  =  4, is the affect of  X</a:t>
            </a:r>
            <a:r>
              <a:rPr lang="en-US" altLang="en-US" sz="2000" baseline="-25000">
                <a:latin typeface="Times New Roman" panose="02020603050405020304" pitchFamily="18" charset="0"/>
                <a:ea typeface="ＭＳ Ｐゴシック" panose="020B0600070205080204" pitchFamily="34" charset="-128"/>
              </a:rPr>
              <a:t>2</a:t>
            </a:r>
            <a:r>
              <a:rPr lang="en-US" altLang="en-US" sz="2000">
                <a:latin typeface="Times New Roman" panose="02020603050405020304" pitchFamily="18" charset="0"/>
                <a:ea typeface="ＭＳ Ｐゴシック" panose="020B0600070205080204" pitchFamily="34" charset="-128"/>
              </a:rPr>
              <a:t>   twice as big as the affect of X</a:t>
            </a:r>
            <a:r>
              <a:rPr lang="en-US" altLang="en-US" sz="2000" baseline="-25000">
                <a:latin typeface="Times New Roman" panose="02020603050405020304" pitchFamily="18" charset="0"/>
                <a:ea typeface="ＭＳ Ｐゴシック" panose="020B0600070205080204" pitchFamily="34" charset="-128"/>
              </a:rPr>
              <a:t>1</a:t>
            </a:r>
            <a:r>
              <a:rPr lang="en-US" altLang="en-US" sz="2000">
                <a:latin typeface="Times New Roman" panose="02020603050405020304" pitchFamily="18" charset="0"/>
                <a:ea typeface="ＭＳ Ｐゴシック" panose="020B0600070205080204" pitchFamily="34" charset="-128"/>
              </a:rPr>
              <a:t> ?    </a:t>
            </a:r>
          </a:p>
          <a:p>
            <a:pPr lvl="1">
              <a:buFont typeface="Wingdings 2" pitchFamily="2" charset="2"/>
              <a:buNone/>
            </a:pPr>
            <a:r>
              <a:rPr lang="en-US" altLang="en-US" sz="2000">
                <a:latin typeface="Times New Roman" panose="02020603050405020304" pitchFamily="18" charset="0"/>
                <a:ea typeface="ＭＳ Ｐゴシック" panose="020B0600070205080204" pitchFamily="34" charset="-128"/>
              </a:rPr>
              <a:t>   </a:t>
            </a:r>
          </a:p>
          <a:p>
            <a:r>
              <a:rPr lang="en-US" altLang="en-US" sz="2400" b="1">
                <a:latin typeface="Times New Roman" panose="02020603050405020304" pitchFamily="18" charset="0"/>
                <a:ea typeface="ＭＳ Ｐゴシック" panose="020B0600070205080204" pitchFamily="34" charset="-128"/>
              </a:rPr>
              <a:t>No, no, no in general!!!!</a:t>
            </a:r>
          </a:p>
          <a:p>
            <a:r>
              <a:rPr lang="en-US" altLang="en-US" sz="2400">
                <a:latin typeface="Times New Roman" panose="02020603050405020304" pitchFamily="18" charset="0"/>
                <a:ea typeface="ＭＳ Ｐゴシック" panose="020B0600070205080204" pitchFamily="34" charset="-128"/>
              </a:rPr>
              <a:t>The size of b</a:t>
            </a:r>
            <a:r>
              <a:rPr lang="en-US" altLang="en-US" sz="2400" baseline="-25000">
                <a:latin typeface="Times New Roman" panose="02020603050405020304" pitchFamily="18" charset="0"/>
                <a:ea typeface="ＭＳ Ｐゴシック" panose="020B0600070205080204" pitchFamily="34" charset="-128"/>
              </a:rPr>
              <a:t>j </a:t>
            </a:r>
            <a:r>
              <a:rPr lang="en-US" altLang="en-US" sz="2400">
                <a:latin typeface="Times New Roman" panose="02020603050405020304" pitchFamily="18" charset="0"/>
                <a:ea typeface="ＭＳ Ｐゴシック" panose="020B0600070205080204" pitchFamily="34" charset="-128"/>
              </a:rPr>
              <a:t>depends on the </a:t>
            </a:r>
            <a:r>
              <a:rPr lang="en-US" altLang="en-US" sz="2400" u="sng">
                <a:latin typeface="Times New Roman" panose="02020603050405020304" pitchFamily="18" charset="0"/>
                <a:ea typeface="ＭＳ Ｐゴシック" panose="020B0600070205080204" pitchFamily="34" charset="-128"/>
              </a:rPr>
              <a:t>measurement scale </a:t>
            </a:r>
            <a:r>
              <a:rPr lang="en-US" altLang="en-US" sz="2400">
                <a:latin typeface="Times New Roman" panose="02020603050405020304" pitchFamily="18" charset="0"/>
                <a:ea typeface="ＭＳ Ｐゴシック" panose="020B0600070205080204" pitchFamily="34" charset="-128"/>
              </a:rPr>
              <a:t>used for  each independent variable</a:t>
            </a:r>
          </a:p>
          <a:p>
            <a:pPr lvl="1"/>
            <a:r>
              <a:rPr lang="en-US" altLang="en-US" sz="2000">
                <a:latin typeface="Times New Roman" panose="02020603050405020304" pitchFamily="18" charset="0"/>
                <a:ea typeface="ＭＳ Ｐゴシック" panose="020B0600070205080204" pitchFamily="34" charset="-128"/>
              </a:rPr>
              <a:t>if   X</a:t>
            </a:r>
            <a:r>
              <a:rPr lang="en-US" altLang="en-US" sz="2000" baseline="-25000">
                <a:latin typeface="Times New Roman" panose="02020603050405020304" pitchFamily="18" charset="0"/>
                <a:ea typeface="ＭＳ Ｐゴシック" panose="020B0600070205080204" pitchFamily="34" charset="-128"/>
              </a:rPr>
              <a:t>1</a:t>
            </a:r>
            <a:r>
              <a:rPr lang="en-US" altLang="en-US" sz="2000">
                <a:latin typeface="Times New Roman" panose="02020603050405020304" pitchFamily="18" charset="0"/>
                <a:ea typeface="ＭＳ Ｐゴシック" panose="020B0600070205080204" pitchFamily="34" charset="-128"/>
              </a:rPr>
              <a:t>   is income, then a 1 unit change  is $1</a:t>
            </a:r>
          </a:p>
          <a:p>
            <a:pPr lvl="1"/>
            <a:r>
              <a:rPr lang="en-US" altLang="en-US" sz="2000">
                <a:latin typeface="Times New Roman" panose="02020603050405020304" pitchFamily="18" charset="0"/>
                <a:ea typeface="ＭＳ Ｐゴシック" panose="020B0600070205080204" pitchFamily="34" charset="-128"/>
              </a:rPr>
              <a:t>but if   X</a:t>
            </a:r>
            <a:r>
              <a:rPr lang="en-US" altLang="en-US" sz="2000" baseline="-25000">
                <a:latin typeface="Times New Roman" panose="02020603050405020304" pitchFamily="18" charset="0"/>
                <a:ea typeface="ＭＳ Ｐゴシック" panose="020B0600070205080204" pitchFamily="34" charset="-128"/>
              </a:rPr>
              <a:t>2</a:t>
            </a:r>
            <a:r>
              <a:rPr lang="en-US" altLang="en-US" sz="2000">
                <a:latin typeface="Times New Roman" panose="02020603050405020304" pitchFamily="18" charset="0"/>
                <a:ea typeface="ＭＳ Ｐゴシック" panose="020B0600070205080204" pitchFamily="34" charset="-128"/>
              </a:rPr>
              <a:t>   is  rmb or  Euro(€) or even cents (₵)</a:t>
            </a:r>
          </a:p>
          <a:p>
            <a:pPr lvl="1">
              <a:buFontTx/>
              <a:buNone/>
            </a:pPr>
            <a:r>
              <a:rPr lang="en-US" altLang="en-US" sz="2000">
                <a:latin typeface="Times New Roman" panose="02020603050405020304" pitchFamily="18" charset="0"/>
                <a:ea typeface="ＭＳ Ｐゴシック" panose="020B0600070205080204" pitchFamily="34" charset="-128"/>
              </a:rPr>
              <a:t>       1 unit is </a:t>
            </a:r>
            <a:r>
              <a:rPr lang="en-US" altLang="en-US" sz="2000" u="sng">
                <a:latin typeface="Times New Roman" panose="02020603050405020304" pitchFamily="18" charset="0"/>
                <a:ea typeface="ＭＳ Ｐゴシック" panose="020B0600070205080204" pitchFamily="34" charset="-128"/>
              </a:rPr>
              <a:t>not </a:t>
            </a:r>
            <a:r>
              <a:rPr lang="en-US" altLang="en-US" sz="2000">
                <a:latin typeface="Times New Roman" panose="02020603050405020304" pitchFamily="18" charset="0"/>
                <a:ea typeface="ＭＳ Ｐゴシック" panose="020B0600070205080204" pitchFamily="34" charset="-128"/>
              </a:rPr>
              <a:t>the same! </a:t>
            </a:r>
          </a:p>
          <a:p>
            <a:pPr lvl="1"/>
            <a:r>
              <a:rPr lang="en-US" altLang="en-US" sz="2000">
                <a:latin typeface="Times New Roman" panose="02020603050405020304" pitchFamily="18" charset="0"/>
                <a:ea typeface="ＭＳ Ｐゴシック" panose="020B0600070205080204" pitchFamily="34" charset="-128"/>
              </a:rPr>
              <a:t>And if   X</a:t>
            </a:r>
            <a:r>
              <a:rPr lang="en-US" altLang="en-US" sz="2000" baseline="-25000">
                <a:latin typeface="Times New Roman" panose="02020603050405020304" pitchFamily="18" charset="0"/>
                <a:ea typeface="ＭＳ Ｐゴシック" panose="020B0600070205080204" pitchFamily="34" charset="-128"/>
              </a:rPr>
              <a:t>2</a:t>
            </a:r>
            <a:r>
              <a:rPr lang="en-US" altLang="en-US" sz="2000">
                <a:latin typeface="Times New Roman" panose="02020603050405020304" pitchFamily="18" charset="0"/>
                <a:ea typeface="ＭＳ Ｐゴシック" panose="020B0600070205080204" pitchFamily="34" charset="-128"/>
              </a:rPr>
              <a:t>  is </a:t>
            </a:r>
            <a:r>
              <a:rPr lang="en-US" altLang="en-US" sz="2000" i="1">
                <a:latin typeface="Times New Roman" panose="02020603050405020304" pitchFamily="18" charset="0"/>
                <a:ea typeface="ＭＳ Ｐゴシック" panose="020B0600070205080204" pitchFamily="34" charset="-128"/>
              </a:rPr>
              <a:t>% population urban, </a:t>
            </a:r>
            <a:r>
              <a:rPr lang="en-US" altLang="en-US" sz="2000">
                <a:latin typeface="Times New Roman" panose="02020603050405020304" pitchFamily="18" charset="0"/>
                <a:ea typeface="ＭＳ Ｐゴシック" panose="020B0600070205080204" pitchFamily="34" charset="-128"/>
              </a:rPr>
              <a:t>1 unit is  </a:t>
            </a:r>
            <a:r>
              <a:rPr lang="en-US" altLang="en-US" sz="2000" u="sng">
                <a:latin typeface="Times New Roman" panose="02020603050405020304" pitchFamily="18" charset="0"/>
                <a:ea typeface="ＭＳ Ｐゴシック" panose="020B0600070205080204" pitchFamily="34" charset="-128"/>
              </a:rPr>
              <a:t>very</a:t>
            </a:r>
            <a:r>
              <a:rPr lang="en-US" altLang="en-US" sz="2000">
                <a:latin typeface="Times New Roman" panose="02020603050405020304" pitchFamily="18" charset="0"/>
                <a:ea typeface="ＭＳ Ｐゴシック" panose="020B0600070205080204" pitchFamily="34" charset="-128"/>
              </a:rPr>
              <a:t> different</a:t>
            </a:r>
            <a:endParaRPr lang="en-US" altLang="en-US" sz="2400">
              <a:latin typeface="Times New Roman" panose="02020603050405020304" pitchFamily="18" charset="0"/>
              <a:ea typeface="ＭＳ Ｐゴシック" panose="020B0600070205080204" pitchFamily="34" charset="-128"/>
            </a:endParaRPr>
          </a:p>
          <a:p>
            <a:r>
              <a:rPr lang="en-US" altLang="en-US" sz="2400">
                <a:latin typeface="Times New Roman" panose="02020603050405020304" pitchFamily="18" charset="0"/>
                <a:ea typeface="ＭＳ Ｐゴシック" panose="020B0600070205080204" pitchFamily="34" charset="-128"/>
              </a:rPr>
              <a:t>Regression coefficients are </a:t>
            </a:r>
            <a:r>
              <a:rPr lang="en-US" altLang="en-US" sz="2400" u="sng">
                <a:latin typeface="Times New Roman" panose="02020603050405020304" pitchFamily="18" charset="0"/>
                <a:ea typeface="ＭＳ Ｐゴシック" panose="020B0600070205080204" pitchFamily="34" charset="-128"/>
              </a:rPr>
              <a:t>only</a:t>
            </a:r>
            <a:r>
              <a:rPr lang="en-US" altLang="en-US" sz="2400">
                <a:latin typeface="Times New Roman" panose="02020603050405020304" pitchFamily="18" charset="0"/>
                <a:ea typeface="ＭＳ Ｐゴシック" panose="020B0600070205080204" pitchFamily="34" charset="-128"/>
              </a:rPr>
              <a:t> directly comparable if  the </a:t>
            </a:r>
            <a:r>
              <a:rPr lang="en-US" altLang="en-US" sz="2400" u="sng">
                <a:latin typeface="Times New Roman" panose="02020603050405020304" pitchFamily="18" charset="0"/>
                <a:ea typeface="ＭＳ Ｐゴシック" panose="020B0600070205080204" pitchFamily="34" charset="-128"/>
              </a:rPr>
              <a:t>units are all the same</a:t>
            </a:r>
            <a:r>
              <a:rPr lang="en-US" altLang="en-US" sz="2400">
                <a:latin typeface="Times New Roman" panose="02020603050405020304" pitchFamily="18" charset="0"/>
                <a:ea typeface="ＭＳ Ｐゴシック" panose="020B0600070205080204" pitchFamily="34" charset="-128"/>
              </a:rPr>
              <a:t>:  all   $   for example</a:t>
            </a:r>
            <a:r>
              <a:rPr lang="en-US" altLang="en-US" sz="2400" baseline="-25000">
                <a:latin typeface="Times New Roman" panose="02020603050405020304" pitchFamily="18" charset="0"/>
                <a:ea typeface="ＭＳ Ｐゴシック" panose="020B0600070205080204" pitchFamily="34" charset="-128"/>
              </a:rPr>
              <a:t> </a:t>
            </a:r>
            <a:endParaRPr lang="en-US" altLang="en-US" sz="2000" baseline="-25000">
              <a:latin typeface="Times New Roman" panose="02020603050405020304" pitchFamily="18" charset="0"/>
              <a:ea typeface="ＭＳ Ｐゴシック" panose="020B0600070205080204" pitchFamily="34" charset="-128"/>
            </a:endParaRPr>
          </a:p>
          <a:p>
            <a:pPr lvl="1">
              <a:buFontTx/>
              <a:buNone/>
            </a:pPr>
            <a:r>
              <a:rPr lang="en-US" altLang="en-US" sz="2000" baseline="-25000">
                <a:latin typeface="Times New Roman" panose="02020603050405020304" pitchFamily="18" charset="0"/>
                <a:ea typeface="ＭＳ Ｐゴシック" panose="020B0600070205080204" pitchFamily="34" charset="-128"/>
              </a:rPr>
              <a:t>	</a:t>
            </a:r>
          </a:p>
        </p:txBody>
      </p:sp>
      <p:grpSp>
        <p:nvGrpSpPr>
          <p:cNvPr id="180227" name="Group 19">
            <a:extLst>
              <a:ext uri="{FF2B5EF4-FFF2-40B4-BE49-F238E27FC236}">
                <a16:creationId xmlns:a16="http://schemas.microsoft.com/office/drawing/2014/main" id="{7221CAA3-DBAC-934E-9795-0A4BC3426CFB}"/>
              </a:ext>
            </a:extLst>
          </p:cNvPr>
          <p:cNvGrpSpPr>
            <a:grpSpLocks/>
          </p:cNvGrpSpPr>
          <p:nvPr/>
        </p:nvGrpSpPr>
        <p:grpSpPr bwMode="auto">
          <a:xfrm>
            <a:off x="6553200" y="3962400"/>
            <a:ext cx="2209800" cy="1689100"/>
            <a:chOff x="230" y="2906"/>
            <a:chExt cx="1877" cy="1537"/>
          </a:xfrm>
        </p:grpSpPr>
        <p:sp>
          <p:nvSpPr>
            <p:cNvPr id="180228" name="Line 4">
              <a:extLst>
                <a:ext uri="{FF2B5EF4-FFF2-40B4-BE49-F238E27FC236}">
                  <a16:creationId xmlns:a16="http://schemas.microsoft.com/office/drawing/2014/main" id="{0C7BD5EF-4AA3-124E-9C79-9DE5DDCAAC24}"/>
                </a:ext>
              </a:extLst>
            </p:cNvPr>
            <p:cNvSpPr>
              <a:spLocks noChangeShapeType="1"/>
            </p:cNvSpPr>
            <p:nvPr/>
          </p:nvSpPr>
          <p:spPr bwMode="auto">
            <a:xfrm>
              <a:off x="432" y="3120"/>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29" name="Line 5">
              <a:extLst>
                <a:ext uri="{FF2B5EF4-FFF2-40B4-BE49-F238E27FC236}">
                  <a16:creationId xmlns:a16="http://schemas.microsoft.com/office/drawing/2014/main" id="{FCED6D65-F535-B649-B25B-608F999A6C97}"/>
                </a:ext>
              </a:extLst>
            </p:cNvPr>
            <p:cNvSpPr>
              <a:spLocks noChangeShapeType="1"/>
            </p:cNvSpPr>
            <p:nvPr/>
          </p:nvSpPr>
          <p:spPr bwMode="auto">
            <a:xfrm>
              <a:off x="432" y="4176"/>
              <a:ext cx="14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30" name="Line 6">
              <a:extLst>
                <a:ext uri="{FF2B5EF4-FFF2-40B4-BE49-F238E27FC236}">
                  <a16:creationId xmlns:a16="http://schemas.microsoft.com/office/drawing/2014/main" id="{A9C70D3D-4B00-564F-BE93-91A2EAD3AECD}"/>
                </a:ext>
              </a:extLst>
            </p:cNvPr>
            <p:cNvSpPr>
              <a:spLocks noChangeShapeType="1"/>
            </p:cNvSpPr>
            <p:nvPr/>
          </p:nvSpPr>
          <p:spPr bwMode="auto">
            <a:xfrm flipV="1">
              <a:off x="288" y="3264"/>
              <a:ext cx="1248"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31" name="AutoShape 7">
              <a:extLst>
                <a:ext uri="{FF2B5EF4-FFF2-40B4-BE49-F238E27FC236}">
                  <a16:creationId xmlns:a16="http://schemas.microsoft.com/office/drawing/2014/main" id="{F9A7EBBD-3899-C942-9850-9514562B3482}"/>
                </a:ext>
              </a:extLst>
            </p:cNvPr>
            <p:cNvSpPr>
              <a:spLocks/>
            </p:cNvSpPr>
            <p:nvPr/>
          </p:nvSpPr>
          <p:spPr bwMode="auto">
            <a:xfrm>
              <a:off x="480" y="3744"/>
              <a:ext cx="96" cy="384"/>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80232" name="Text Box 8">
              <a:extLst>
                <a:ext uri="{FF2B5EF4-FFF2-40B4-BE49-F238E27FC236}">
                  <a16:creationId xmlns:a16="http://schemas.microsoft.com/office/drawing/2014/main" id="{AC715880-695D-9C4F-87C7-4008BE6BAA1D}"/>
                </a:ext>
              </a:extLst>
            </p:cNvPr>
            <p:cNvSpPr txBox="1">
              <a:spLocks noChangeArrowheads="1"/>
            </p:cNvSpPr>
            <p:nvPr/>
          </p:nvSpPr>
          <p:spPr bwMode="auto">
            <a:xfrm>
              <a:off x="566" y="3722"/>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a</a:t>
              </a:r>
            </a:p>
          </p:txBody>
        </p:sp>
        <p:sp>
          <p:nvSpPr>
            <p:cNvPr id="180233" name="Line 11">
              <a:extLst>
                <a:ext uri="{FF2B5EF4-FFF2-40B4-BE49-F238E27FC236}">
                  <a16:creationId xmlns:a16="http://schemas.microsoft.com/office/drawing/2014/main" id="{4B4C790B-1B46-7740-AB46-0D5E4164B7F5}"/>
                </a:ext>
              </a:extLst>
            </p:cNvPr>
            <p:cNvSpPr>
              <a:spLocks noChangeShapeType="1"/>
            </p:cNvSpPr>
            <p:nvPr/>
          </p:nvSpPr>
          <p:spPr bwMode="auto">
            <a:xfrm>
              <a:off x="960" y="3504"/>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34" name="AutoShape 12">
              <a:extLst>
                <a:ext uri="{FF2B5EF4-FFF2-40B4-BE49-F238E27FC236}">
                  <a16:creationId xmlns:a16="http://schemas.microsoft.com/office/drawing/2014/main" id="{B430072E-1729-FE4C-8E61-F8CA3FBCE857}"/>
                </a:ext>
              </a:extLst>
            </p:cNvPr>
            <p:cNvSpPr>
              <a:spLocks/>
            </p:cNvSpPr>
            <p:nvPr/>
          </p:nvSpPr>
          <p:spPr bwMode="auto">
            <a:xfrm rot="5400000">
              <a:off x="1152" y="3408"/>
              <a:ext cx="96" cy="384"/>
            </a:xfrm>
            <a:prstGeom prst="rightBrace">
              <a:avLst>
                <a:gd name="adj1" fmla="val 33333"/>
                <a:gd name="adj2" fmla="val 5573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80235" name="Text Box 13">
              <a:extLst>
                <a:ext uri="{FF2B5EF4-FFF2-40B4-BE49-F238E27FC236}">
                  <a16:creationId xmlns:a16="http://schemas.microsoft.com/office/drawing/2014/main" id="{9877296C-55AF-9E4D-8C19-298DF7C045FA}"/>
                </a:ext>
              </a:extLst>
            </p:cNvPr>
            <p:cNvSpPr txBox="1">
              <a:spLocks noChangeArrowheads="1"/>
            </p:cNvSpPr>
            <p:nvPr/>
          </p:nvSpPr>
          <p:spPr bwMode="auto">
            <a:xfrm>
              <a:off x="1584" y="3264"/>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b</a:t>
              </a:r>
            </a:p>
          </p:txBody>
        </p:sp>
        <p:sp>
          <p:nvSpPr>
            <p:cNvPr id="180236" name="AutoShape 14">
              <a:extLst>
                <a:ext uri="{FF2B5EF4-FFF2-40B4-BE49-F238E27FC236}">
                  <a16:creationId xmlns:a16="http://schemas.microsoft.com/office/drawing/2014/main" id="{8ADCD386-BEA6-2E49-B9DD-98BA71101C34}"/>
                </a:ext>
              </a:extLst>
            </p:cNvPr>
            <p:cNvSpPr>
              <a:spLocks/>
            </p:cNvSpPr>
            <p:nvPr/>
          </p:nvSpPr>
          <p:spPr bwMode="auto">
            <a:xfrm>
              <a:off x="1488" y="3360"/>
              <a:ext cx="96" cy="144"/>
            </a:xfrm>
            <a:prstGeom prst="rightBrace">
              <a:avLst>
                <a:gd name="adj1" fmla="val 12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80237" name="Line 15">
              <a:extLst>
                <a:ext uri="{FF2B5EF4-FFF2-40B4-BE49-F238E27FC236}">
                  <a16:creationId xmlns:a16="http://schemas.microsoft.com/office/drawing/2014/main" id="{872E3B34-7723-0A47-B83B-87641ED31B48}"/>
                </a:ext>
              </a:extLst>
            </p:cNvPr>
            <p:cNvSpPr>
              <a:spLocks noChangeShapeType="1"/>
            </p:cNvSpPr>
            <p:nvPr/>
          </p:nvSpPr>
          <p:spPr bwMode="auto">
            <a:xfrm flipV="1">
              <a:off x="1440" y="3312"/>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238" name="Text Box 16">
              <a:extLst>
                <a:ext uri="{FF2B5EF4-FFF2-40B4-BE49-F238E27FC236}">
                  <a16:creationId xmlns:a16="http://schemas.microsoft.com/office/drawing/2014/main" id="{79C74A5F-1E73-AA48-8EC6-9EFA67077704}"/>
                </a:ext>
              </a:extLst>
            </p:cNvPr>
            <p:cNvSpPr txBox="1">
              <a:spLocks noChangeArrowheads="1"/>
            </p:cNvSpPr>
            <p:nvPr/>
          </p:nvSpPr>
          <p:spPr bwMode="auto">
            <a:xfrm>
              <a:off x="1104" y="360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1</a:t>
              </a:r>
            </a:p>
          </p:txBody>
        </p:sp>
        <p:sp>
          <p:nvSpPr>
            <p:cNvPr id="180239" name="Text Box 17">
              <a:extLst>
                <a:ext uri="{FF2B5EF4-FFF2-40B4-BE49-F238E27FC236}">
                  <a16:creationId xmlns:a16="http://schemas.microsoft.com/office/drawing/2014/main" id="{EB46DA95-38FE-144F-A7A2-F1CF9D91FCF0}"/>
                </a:ext>
              </a:extLst>
            </p:cNvPr>
            <p:cNvSpPr txBox="1">
              <a:spLocks noChangeArrowheads="1"/>
            </p:cNvSpPr>
            <p:nvPr/>
          </p:nvSpPr>
          <p:spPr bwMode="auto">
            <a:xfrm>
              <a:off x="230" y="290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Y</a:t>
              </a:r>
            </a:p>
          </p:txBody>
        </p:sp>
        <p:sp>
          <p:nvSpPr>
            <p:cNvPr id="180240" name="Text Box 18">
              <a:extLst>
                <a:ext uri="{FF2B5EF4-FFF2-40B4-BE49-F238E27FC236}">
                  <a16:creationId xmlns:a16="http://schemas.microsoft.com/office/drawing/2014/main" id="{90794C76-0135-704A-AFC8-03188358D028}"/>
                </a:ext>
              </a:extLst>
            </p:cNvPr>
            <p:cNvSpPr txBox="1">
              <a:spLocks noChangeArrowheads="1"/>
            </p:cNvSpPr>
            <p:nvPr/>
          </p:nvSpPr>
          <p:spPr bwMode="auto">
            <a:xfrm>
              <a:off x="1852" y="4155"/>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X</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 calcmode="lin" valueType="num">
                                      <p:cBhvr additive="base">
                                        <p:cTn id="7" dur="500" fill="hold"/>
                                        <p:tgtEl>
                                          <p:spTgt spid="348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819">
                                            <p:txEl>
                                              <p:pRg st="1" end="1"/>
                                            </p:txEl>
                                          </p:spTgt>
                                        </p:tgtEl>
                                        <p:attrNameLst>
                                          <p:attrName>style.visibility</p:attrName>
                                        </p:attrNameLst>
                                      </p:cBhvr>
                                      <p:to>
                                        <p:strVal val="visible"/>
                                      </p:to>
                                    </p:set>
                                    <p:anim calcmode="lin" valueType="num">
                                      <p:cBhvr additive="base">
                                        <p:cTn id="13" dur="500" fill="hold"/>
                                        <p:tgtEl>
                                          <p:spTgt spid="348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1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4819">
                                            <p:txEl>
                                              <p:pRg st="2" end="2"/>
                                            </p:txEl>
                                          </p:spTgt>
                                        </p:tgtEl>
                                        <p:attrNameLst>
                                          <p:attrName>style.visibility</p:attrName>
                                        </p:attrNameLst>
                                      </p:cBhvr>
                                      <p:to>
                                        <p:strVal val="visible"/>
                                      </p:to>
                                    </p:set>
                                    <p:anim calcmode="lin" valueType="num">
                                      <p:cBhvr additive="base">
                                        <p:cTn id="17" dur="500" fill="hold"/>
                                        <p:tgtEl>
                                          <p:spTgt spid="3481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481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819">
                                            <p:txEl>
                                              <p:pRg st="3" end="3"/>
                                            </p:txEl>
                                          </p:spTgt>
                                        </p:tgtEl>
                                        <p:attrNameLst>
                                          <p:attrName>style.visibility</p:attrName>
                                        </p:attrNameLst>
                                      </p:cBhvr>
                                      <p:to>
                                        <p:strVal val="visible"/>
                                      </p:to>
                                    </p:set>
                                    <p:anim calcmode="lin" valueType="num">
                                      <p:cBhvr additive="base">
                                        <p:cTn id="21" dur="500" fill="hold"/>
                                        <p:tgtEl>
                                          <p:spTgt spid="3481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48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4819">
                                            <p:txEl>
                                              <p:pRg st="4" end="4"/>
                                            </p:txEl>
                                          </p:spTgt>
                                        </p:tgtEl>
                                        <p:attrNameLst>
                                          <p:attrName>style.visibility</p:attrName>
                                        </p:attrNameLst>
                                      </p:cBhvr>
                                      <p:to>
                                        <p:strVal val="visible"/>
                                      </p:to>
                                    </p:set>
                                    <p:anim calcmode="lin" valueType="num">
                                      <p:cBhvr additive="base">
                                        <p:cTn id="27" dur="500" fill="hold"/>
                                        <p:tgtEl>
                                          <p:spTgt spid="3481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48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4819">
                                            <p:txEl>
                                              <p:pRg st="5" end="5"/>
                                            </p:txEl>
                                          </p:spTgt>
                                        </p:tgtEl>
                                        <p:attrNameLst>
                                          <p:attrName>style.visibility</p:attrName>
                                        </p:attrNameLst>
                                      </p:cBhvr>
                                      <p:to>
                                        <p:strVal val="visible"/>
                                      </p:to>
                                    </p:set>
                                    <p:anim calcmode="lin" valueType="num">
                                      <p:cBhvr additive="base">
                                        <p:cTn id="33" dur="500" fill="hold"/>
                                        <p:tgtEl>
                                          <p:spTgt spid="3481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4819">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4819">
                                            <p:txEl>
                                              <p:pRg st="6" end="6"/>
                                            </p:txEl>
                                          </p:spTgt>
                                        </p:tgtEl>
                                        <p:attrNameLst>
                                          <p:attrName>style.visibility</p:attrName>
                                        </p:attrNameLst>
                                      </p:cBhvr>
                                      <p:to>
                                        <p:strVal val="visible"/>
                                      </p:to>
                                    </p:set>
                                    <p:anim calcmode="lin" valueType="num">
                                      <p:cBhvr additive="base">
                                        <p:cTn id="37" dur="500" fill="hold"/>
                                        <p:tgtEl>
                                          <p:spTgt spid="3481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819">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4819">
                                            <p:txEl>
                                              <p:pRg st="7" end="7"/>
                                            </p:txEl>
                                          </p:spTgt>
                                        </p:tgtEl>
                                        <p:attrNameLst>
                                          <p:attrName>style.visibility</p:attrName>
                                        </p:attrNameLst>
                                      </p:cBhvr>
                                      <p:to>
                                        <p:strVal val="visible"/>
                                      </p:to>
                                    </p:set>
                                    <p:anim calcmode="lin" valueType="num">
                                      <p:cBhvr additive="base">
                                        <p:cTn id="41" dur="500" fill="hold"/>
                                        <p:tgtEl>
                                          <p:spTgt spid="3481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4819">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4819">
                                            <p:txEl>
                                              <p:pRg st="8" end="8"/>
                                            </p:txEl>
                                          </p:spTgt>
                                        </p:tgtEl>
                                        <p:attrNameLst>
                                          <p:attrName>style.visibility</p:attrName>
                                        </p:attrNameLst>
                                      </p:cBhvr>
                                      <p:to>
                                        <p:strVal val="visible"/>
                                      </p:to>
                                    </p:set>
                                    <p:anim calcmode="lin" valueType="num">
                                      <p:cBhvr additive="base">
                                        <p:cTn id="45" dur="500" fill="hold"/>
                                        <p:tgtEl>
                                          <p:spTgt spid="34819">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4819">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4819">
                                            <p:txEl>
                                              <p:pRg st="9" end="9"/>
                                            </p:txEl>
                                          </p:spTgt>
                                        </p:tgtEl>
                                        <p:attrNameLst>
                                          <p:attrName>style.visibility</p:attrName>
                                        </p:attrNameLst>
                                      </p:cBhvr>
                                      <p:to>
                                        <p:strVal val="visible"/>
                                      </p:to>
                                    </p:set>
                                    <p:anim calcmode="lin" valueType="num">
                                      <p:cBhvr additive="base">
                                        <p:cTn id="49" dur="500" fill="hold"/>
                                        <p:tgtEl>
                                          <p:spTgt spid="3481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81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4819">
                                            <p:txEl>
                                              <p:pRg st="10" end="10"/>
                                            </p:txEl>
                                          </p:spTgt>
                                        </p:tgtEl>
                                        <p:attrNameLst>
                                          <p:attrName>style.visibility</p:attrName>
                                        </p:attrNameLst>
                                      </p:cBhvr>
                                      <p:to>
                                        <p:strVal val="visible"/>
                                      </p:to>
                                    </p:set>
                                    <p:anim calcmode="lin" valueType="num">
                                      <p:cBhvr additive="base">
                                        <p:cTn id="55" dur="500" fill="hold"/>
                                        <p:tgtEl>
                                          <p:spTgt spid="34819">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4819">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4819">
                                            <p:txEl>
                                              <p:pRg st="11" end="11"/>
                                            </p:txEl>
                                          </p:spTgt>
                                        </p:tgtEl>
                                        <p:attrNameLst>
                                          <p:attrName>style.visibility</p:attrName>
                                        </p:attrNameLst>
                                      </p:cBhvr>
                                      <p:to>
                                        <p:strVal val="visible"/>
                                      </p:to>
                                    </p:set>
                                    <p:anim calcmode="lin" valueType="num">
                                      <p:cBhvr additive="base">
                                        <p:cTn id="59" dur="500" fill="hold"/>
                                        <p:tgtEl>
                                          <p:spTgt spid="34819">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481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itle 1">
            <a:extLst>
              <a:ext uri="{FF2B5EF4-FFF2-40B4-BE49-F238E27FC236}">
                <a16:creationId xmlns:a16="http://schemas.microsoft.com/office/drawing/2014/main" id="{59592A2A-8009-3F4D-A627-F73CCA2F832C}"/>
              </a:ext>
            </a:extLst>
          </p:cNvPr>
          <p:cNvSpPr>
            <a:spLocks noGrp="1"/>
          </p:cNvSpPr>
          <p:nvPr>
            <p:ph type="title"/>
          </p:nvPr>
        </p:nvSpPr>
        <p:spPr>
          <a:xfrm>
            <a:off x="0" y="228600"/>
            <a:ext cx="9144000" cy="1143000"/>
          </a:xfrm>
        </p:spPr>
        <p:txBody>
          <a:bodyPr>
            <a:normAutofit fontScale="90000"/>
          </a:bodyPr>
          <a:lstStyle/>
          <a:p>
            <a:pPr>
              <a:defRPr/>
            </a:pPr>
            <a:r>
              <a:rPr lang="en-US" sz="3600" u="sng">
                <a:latin typeface="Times New Roman" charset="0"/>
              </a:rPr>
              <a:t>Standardized</a:t>
            </a:r>
            <a:r>
              <a:rPr lang="en-US" sz="3600">
                <a:latin typeface="Times New Roman" charset="0"/>
              </a:rPr>
              <a:t> partial regression coefficients</a:t>
            </a:r>
            <a:r>
              <a:rPr lang="en-US" sz="3600" i="1">
                <a:latin typeface="Times New Roman" charset="0"/>
              </a:rPr>
              <a:t> </a:t>
            </a:r>
            <a:r>
              <a:rPr lang="en-US" sz="2800" i="1">
                <a:latin typeface="Times New Roman" charset="0"/>
              </a:rPr>
              <a:t>Comparing the Importance of Independent Variable</a:t>
            </a:r>
            <a:r>
              <a:rPr lang="en-US">
                <a:latin typeface="Times New Roman" charset="0"/>
              </a:rPr>
              <a:t>s</a:t>
            </a:r>
            <a:br>
              <a:rPr lang="en-US">
                <a:latin typeface="Times New Roman" charset="0"/>
              </a:rPr>
            </a:br>
            <a:endParaRPr lang="en-US" i="1">
              <a:latin typeface="Times New Roman" charset="0"/>
            </a:endParaRPr>
          </a:p>
        </p:txBody>
      </p:sp>
      <p:sp>
        <p:nvSpPr>
          <p:cNvPr id="11269" name="Content Placeholder 2">
            <a:extLst>
              <a:ext uri="{FF2B5EF4-FFF2-40B4-BE49-F238E27FC236}">
                <a16:creationId xmlns:a16="http://schemas.microsoft.com/office/drawing/2014/main" id="{BB2E11EE-29E1-EF43-A17E-884F6894146C}"/>
              </a:ext>
            </a:extLst>
          </p:cNvPr>
          <p:cNvSpPr>
            <a:spLocks noGrp="1"/>
          </p:cNvSpPr>
          <p:nvPr>
            <p:ph idx="1"/>
          </p:nvPr>
        </p:nvSpPr>
        <p:spPr>
          <a:xfrm>
            <a:off x="0" y="1066800"/>
            <a:ext cx="9144000" cy="3581400"/>
          </a:xfrm>
        </p:spPr>
        <p:txBody>
          <a:bodyPr/>
          <a:lstStyle/>
          <a:p>
            <a:r>
              <a:rPr lang="en-US" altLang="en-US" sz="2400">
                <a:latin typeface="Times New Roman" panose="02020603050405020304" pitchFamily="18" charset="0"/>
                <a:ea typeface="ＭＳ Ｐゴシック" panose="020B0600070205080204" pitchFamily="34" charset="-128"/>
              </a:rPr>
              <a:t>How do we compare the relative importance of independent variables?</a:t>
            </a:r>
            <a:endParaRPr lang="en-US" altLang="en-US" sz="2000">
              <a:latin typeface="Times New Roman" panose="02020603050405020304" pitchFamily="18" charset="0"/>
              <a:ea typeface="ＭＳ Ｐゴシック" panose="020B0600070205080204" pitchFamily="34" charset="-128"/>
            </a:endParaRPr>
          </a:p>
          <a:p>
            <a:r>
              <a:rPr lang="en-US" altLang="en-US" sz="2400">
                <a:latin typeface="Times New Roman" panose="02020603050405020304" pitchFamily="18" charset="0"/>
                <a:ea typeface="ＭＳ Ｐゴシック" panose="020B0600070205080204" pitchFamily="34" charset="-128"/>
              </a:rPr>
              <a:t>We know we cannot use partial regression coefficients to directly compare independent variables </a:t>
            </a:r>
            <a:r>
              <a:rPr lang="en-US" altLang="en-US" sz="2400" u="sng">
                <a:latin typeface="Times New Roman" panose="02020603050405020304" pitchFamily="18" charset="0"/>
                <a:ea typeface="ＭＳ Ｐゴシック" panose="020B0600070205080204" pitchFamily="34" charset="-128"/>
              </a:rPr>
              <a:t>unless</a:t>
            </a:r>
            <a:r>
              <a:rPr lang="en-US" altLang="en-US" sz="2400">
                <a:latin typeface="Times New Roman" panose="02020603050405020304" pitchFamily="18" charset="0"/>
                <a:ea typeface="ＭＳ Ｐゴシック" panose="020B0600070205080204" pitchFamily="34" charset="-128"/>
              </a:rPr>
              <a:t> they are </a:t>
            </a:r>
            <a:r>
              <a:rPr lang="en-US" altLang="en-US" sz="2400" u="sng">
                <a:latin typeface="Times New Roman" panose="02020603050405020304" pitchFamily="18" charset="0"/>
                <a:ea typeface="ＭＳ Ｐゴシック" panose="020B0600070205080204" pitchFamily="34" charset="-128"/>
              </a:rPr>
              <a:t>all </a:t>
            </a:r>
            <a:r>
              <a:rPr lang="en-US" altLang="en-US" sz="2400">
                <a:latin typeface="Times New Roman" panose="02020603050405020304" pitchFamily="18" charset="0"/>
                <a:ea typeface="ＭＳ Ｐゴシック" panose="020B0600070205080204" pitchFamily="34" charset="-128"/>
              </a:rPr>
              <a:t>measured on the same scale</a:t>
            </a:r>
          </a:p>
          <a:p>
            <a:r>
              <a:rPr lang="en-US" altLang="en-US" sz="2400">
                <a:latin typeface="Times New Roman" panose="02020603050405020304" pitchFamily="18" charset="0"/>
                <a:ea typeface="ＭＳ Ｐゴシック" panose="020B0600070205080204" pitchFamily="34" charset="-128"/>
              </a:rPr>
              <a:t>However, we can use </a:t>
            </a:r>
            <a:r>
              <a:rPr lang="en-US" altLang="en-US" sz="2400" i="1" u="sng">
                <a:latin typeface="Times New Roman" panose="02020603050405020304" pitchFamily="18" charset="0"/>
                <a:ea typeface="ＭＳ Ｐゴシック" panose="020B0600070205080204" pitchFamily="34" charset="-128"/>
              </a:rPr>
              <a:t>standardized</a:t>
            </a:r>
            <a:r>
              <a:rPr lang="en-US" altLang="en-US" sz="2400" i="1">
                <a:latin typeface="Times New Roman" panose="02020603050405020304" pitchFamily="18" charset="0"/>
                <a:ea typeface="ＭＳ Ｐゴシック" panose="020B0600070205080204" pitchFamily="34" charset="-128"/>
              </a:rPr>
              <a:t> partial regression coefficients</a:t>
            </a:r>
            <a:r>
              <a:rPr lang="en-US" altLang="en-US" sz="2400">
                <a:latin typeface="Times New Roman" panose="02020603050405020304" pitchFamily="18" charset="0"/>
                <a:ea typeface="ＭＳ Ｐゴシック" panose="020B0600070205080204" pitchFamily="34" charset="-128"/>
              </a:rPr>
              <a:t>  (also called </a:t>
            </a:r>
            <a:r>
              <a:rPr lang="en-US" altLang="en-US" sz="2400" i="1">
                <a:latin typeface="Times New Roman" panose="02020603050405020304" pitchFamily="18" charset="0"/>
                <a:ea typeface="ＭＳ Ｐゴシック" panose="020B0600070205080204" pitchFamily="34" charset="-128"/>
              </a:rPr>
              <a:t>beta weights</a:t>
            </a:r>
            <a:r>
              <a:rPr lang="en-US" altLang="en-US" sz="2400">
                <a:latin typeface="Times New Roman" panose="02020603050405020304" pitchFamily="18" charset="0"/>
                <a:ea typeface="ＭＳ Ｐゴシック" panose="020B0600070205080204" pitchFamily="34" charset="-128"/>
              </a:rPr>
              <a:t>, </a:t>
            </a:r>
            <a:r>
              <a:rPr lang="en-US" altLang="en-US" sz="2400" i="1">
                <a:latin typeface="Times New Roman" panose="02020603050405020304" pitchFamily="18" charset="0"/>
                <a:ea typeface="ＭＳ Ｐゴシック" panose="020B0600070205080204" pitchFamily="34" charset="-128"/>
              </a:rPr>
              <a:t>beta coefficients</a:t>
            </a:r>
            <a:r>
              <a:rPr lang="en-US" altLang="en-US" sz="2400">
                <a:latin typeface="Times New Roman" panose="02020603050405020304" pitchFamily="18" charset="0"/>
                <a:ea typeface="ＭＳ Ｐゴシック" panose="020B0600070205080204" pitchFamily="34" charset="-128"/>
              </a:rPr>
              <a:t>, or </a:t>
            </a:r>
            <a:r>
              <a:rPr lang="en-US" altLang="en-US" sz="2400" i="1">
                <a:latin typeface="Times New Roman" panose="02020603050405020304" pitchFamily="18" charset="0"/>
                <a:ea typeface="ＭＳ Ｐゴシック" panose="020B0600070205080204" pitchFamily="34" charset="-128"/>
              </a:rPr>
              <a:t>path coefficients</a:t>
            </a:r>
            <a:r>
              <a:rPr lang="en-US" altLang="en-US" sz="2400">
                <a:latin typeface="Times New Roman" panose="02020603050405020304" pitchFamily="18" charset="0"/>
                <a:ea typeface="ＭＳ Ｐゴシック" panose="020B0600070205080204" pitchFamily="34" charset="-128"/>
              </a:rPr>
              <a:t>)</a:t>
            </a:r>
            <a:r>
              <a:rPr lang="en-US" altLang="en-US" sz="2400" i="1">
                <a:latin typeface="Times New Roman" panose="02020603050405020304" pitchFamily="18" charset="0"/>
                <a:ea typeface="ＭＳ Ｐゴシック" panose="020B0600070205080204" pitchFamily="34" charset="-128"/>
              </a:rPr>
              <a:t>. </a:t>
            </a:r>
          </a:p>
          <a:p>
            <a:r>
              <a:rPr lang="en-US" altLang="en-US" sz="2400">
                <a:latin typeface="Times New Roman" panose="02020603050405020304" pitchFamily="18" charset="0"/>
                <a:ea typeface="ＭＳ Ｐゴシック" panose="020B0600070205080204" pitchFamily="34" charset="-128"/>
              </a:rPr>
              <a:t>They tell us the number of standard deviation  (SD) unit changes in Y for a one SD change in X)</a:t>
            </a:r>
          </a:p>
          <a:p>
            <a:r>
              <a:rPr lang="en-US" altLang="en-US" sz="2400">
                <a:latin typeface="Times New Roman" panose="02020603050405020304" pitchFamily="18" charset="0"/>
                <a:ea typeface="ＭＳ Ｐゴシック" panose="020B0600070205080204" pitchFamily="34" charset="-128"/>
              </a:rPr>
              <a:t>They are the partial regression coefficients </a:t>
            </a:r>
            <a:r>
              <a:rPr lang="en-US" altLang="en-US" sz="2400" u="sng">
                <a:latin typeface="Times New Roman" panose="02020603050405020304" pitchFamily="18" charset="0"/>
                <a:ea typeface="ＭＳ Ｐゴシック" panose="020B0600070205080204" pitchFamily="34" charset="-128"/>
              </a:rPr>
              <a:t>if</a:t>
            </a:r>
            <a:r>
              <a:rPr lang="en-US" altLang="en-US" sz="2400">
                <a:latin typeface="Times New Roman" panose="02020603050405020304" pitchFamily="18" charset="0"/>
                <a:ea typeface="ＭＳ Ｐゴシック" panose="020B0600070205080204" pitchFamily="34" charset="-128"/>
              </a:rPr>
              <a:t> we had measured </a:t>
            </a:r>
            <a:r>
              <a:rPr lang="en-US" altLang="en-US" sz="2400" u="sng">
                <a:latin typeface="Times New Roman" panose="02020603050405020304" pitchFamily="18" charset="0"/>
                <a:ea typeface="ＭＳ Ｐゴシック" panose="020B0600070205080204" pitchFamily="34" charset="-128"/>
              </a:rPr>
              <a:t>every</a:t>
            </a:r>
            <a:r>
              <a:rPr lang="en-US" altLang="en-US" sz="2400">
                <a:latin typeface="Times New Roman" panose="02020603050405020304" pitchFamily="18" charset="0"/>
                <a:ea typeface="ＭＳ Ｐゴシック" panose="020B0600070205080204" pitchFamily="34" charset="-128"/>
              </a:rPr>
              <a:t> variable in </a:t>
            </a:r>
            <a:r>
              <a:rPr lang="en-US" altLang="en-US" sz="2400" i="1">
                <a:latin typeface="Times New Roman" panose="02020603050405020304" pitchFamily="18" charset="0"/>
                <a:ea typeface="ＭＳ Ｐゴシック" panose="020B0600070205080204" pitchFamily="34" charset="-128"/>
              </a:rPr>
              <a:t>standardized form</a:t>
            </a:r>
            <a:endParaRPr lang="en-US" altLang="en-US" sz="2400">
              <a:latin typeface="Times New Roman" panose="02020603050405020304" pitchFamily="18" charset="0"/>
              <a:ea typeface="ＭＳ Ｐゴシック" panose="020B0600070205080204" pitchFamily="34" charset="-128"/>
            </a:endParaRPr>
          </a:p>
          <a:p>
            <a:pPr>
              <a:buFontTx/>
              <a:buNone/>
            </a:pPr>
            <a:endParaRPr lang="en-US" altLang="en-US" sz="2400">
              <a:latin typeface="Times New Roman" panose="02020603050405020304" pitchFamily="18" charset="0"/>
              <a:ea typeface="ＭＳ Ｐゴシック" panose="020B0600070205080204" pitchFamily="34" charset="-128"/>
            </a:endParaRPr>
          </a:p>
        </p:txBody>
      </p:sp>
      <p:graphicFrame>
        <p:nvGraphicFramePr>
          <p:cNvPr id="11266" name="Object 8">
            <a:extLst>
              <a:ext uri="{FF2B5EF4-FFF2-40B4-BE49-F238E27FC236}">
                <a16:creationId xmlns:a16="http://schemas.microsoft.com/office/drawing/2014/main" id="{972115BF-E098-9549-A117-BF675DDEA5C0}"/>
              </a:ext>
            </a:extLst>
          </p:cNvPr>
          <p:cNvGraphicFramePr>
            <a:graphicFrameLocks noChangeAspect="1"/>
          </p:cNvGraphicFramePr>
          <p:nvPr/>
        </p:nvGraphicFramePr>
        <p:xfrm>
          <a:off x="1295400" y="4953000"/>
          <a:ext cx="2654300" cy="1371600"/>
        </p:xfrm>
        <a:graphic>
          <a:graphicData uri="http://schemas.openxmlformats.org/presentationml/2006/ole">
            <mc:AlternateContent xmlns:mc="http://schemas.openxmlformats.org/markup-compatibility/2006">
              <mc:Choice xmlns:v="urn:schemas-microsoft-com:vml" Requires="v">
                <p:oleObj spid="_x0000_s182309" name="Equation" r:id="rId4" imgW="21945600" imgH="15214600" progId="Equation.3">
                  <p:embed/>
                </p:oleObj>
              </mc:Choice>
              <mc:Fallback>
                <p:oleObj name="Equation" r:id="rId4" imgW="21945600" imgH="152146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4953000"/>
                        <a:ext cx="26543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sp>
        <p:nvSpPr>
          <p:cNvPr id="182276" name="TextBox 20">
            <a:extLst>
              <a:ext uri="{FF2B5EF4-FFF2-40B4-BE49-F238E27FC236}">
                <a16:creationId xmlns:a16="http://schemas.microsoft.com/office/drawing/2014/main" id="{355B5FD7-2E20-F643-8F3C-E46ECF2CB360}"/>
              </a:ext>
            </a:extLst>
          </p:cNvPr>
          <p:cNvSpPr txBox="1">
            <a:spLocks noChangeArrowheads="1"/>
          </p:cNvSpPr>
          <p:nvPr/>
        </p:nvSpPr>
        <p:spPr bwMode="auto">
          <a:xfrm>
            <a:off x="381000" y="5943600"/>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Note the confusing use of </a:t>
            </a:r>
            <a:r>
              <a:rPr lang="el-GR" altLang="en-US" sz="2000">
                <a:latin typeface="Times New Roman" panose="02020603050405020304" pitchFamily="18" charset="0"/>
                <a:cs typeface="Arial" panose="020B0604020202020204" pitchFamily="34" charset="0"/>
              </a:rPr>
              <a:t>β</a:t>
            </a:r>
            <a:r>
              <a:rPr lang="en-US" altLang="en-US" sz="2000">
                <a:latin typeface="Times New Roman" panose="02020603050405020304" pitchFamily="18" charset="0"/>
                <a:cs typeface="Arial" panose="020B0604020202020204" pitchFamily="34" charset="0"/>
              </a:rPr>
              <a:t> for both  standardized partial regression coefficients </a:t>
            </a:r>
            <a:r>
              <a:rPr lang="en-US" altLang="en-US" sz="2000" u="sng">
                <a:latin typeface="Times New Roman" panose="02020603050405020304" pitchFamily="18" charset="0"/>
                <a:cs typeface="Arial" panose="020B0604020202020204" pitchFamily="34" charset="0"/>
              </a:rPr>
              <a:t>and </a:t>
            </a:r>
            <a:r>
              <a:rPr lang="en-US" altLang="en-US" sz="2000">
                <a:latin typeface="Times New Roman" panose="02020603050405020304" pitchFamily="18" charset="0"/>
                <a:cs typeface="Arial" panose="020B0604020202020204" pitchFamily="34" charset="0"/>
              </a:rPr>
              <a:t>for the population parameter they estimate. </a:t>
            </a:r>
          </a:p>
        </p:txBody>
      </p:sp>
      <p:graphicFrame>
        <p:nvGraphicFramePr>
          <p:cNvPr id="11267" name="Object 9">
            <a:extLst>
              <a:ext uri="{FF2B5EF4-FFF2-40B4-BE49-F238E27FC236}">
                <a16:creationId xmlns:a16="http://schemas.microsoft.com/office/drawing/2014/main" id="{4FCADA2C-9EC2-5548-B4FD-CB004D44BC0B}"/>
              </a:ext>
            </a:extLst>
          </p:cNvPr>
          <p:cNvGraphicFramePr>
            <a:graphicFrameLocks noChangeAspect="1"/>
          </p:cNvGraphicFramePr>
          <p:nvPr/>
        </p:nvGraphicFramePr>
        <p:xfrm>
          <a:off x="6629400" y="5181600"/>
          <a:ext cx="1447800" cy="842963"/>
        </p:xfrm>
        <a:graphic>
          <a:graphicData uri="http://schemas.openxmlformats.org/presentationml/2006/ole">
            <mc:AlternateContent xmlns:mc="http://schemas.openxmlformats.org/markup-compatibility/2006">
              <mc:Choice xmlns:v="urn:schemas-microsoft-com:vml" Requires="v">
                <p:oleObj spid="_x0000_s182310" name="Equation" r:id="rId6" imgW="18719800" imgH="14630400" progId="Equation.3">
                  <p:embed/>
                </p:oleObj>
              </mc:Choice>
              <mc:Fallback>
                <p:oleObj name="Equation" r:id="rId6" imgW="18719800" imgH="146304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5181600"/>
                        <a:ext cx="1447800" cy="842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Straight Arrow Connector 10">
            <a:extLst>
              <a:ext uri="{FF2B5EF4-FFF2-40B4-BE49-F238E27FC236}">
                <a16:creationId xmlns:a16="http://schemas.microsoft.com/office/drawing/2014/main" id="{B45D3B33-31A9-7C4C-A8B0-0EFB771A0BD4}"/>
              </a:ext>
            </a:extLst>
          </p:cNvPr>
          <p:cNvCxnSpPr/>
          <p:nvPr/>
        </p:nvCxnSpPr>
        <p:spPr>
          <a:xfrm>
            <a:off x="3962400" y="5638800"/>
            <a:ext cx="24384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9">
                                            <p:txEl>
                                              <p:pRg st="0" end="0"/>
                                            </p:txEl>
                                          </p:spTgt>
                                        </p:tgtEl>
                                        <p:attrNameLst>
                                          <p:attrName>style.visibility</p:attrName>
                                        </p:attrNameLst>
                                      </p:cBhvr>
                                      <p:to>
                                        <p:strVal val="visible"/>
                                      </p:to>
                                    </p:set>
                                    <p:anim calcmode="lin" valueType="num">
                                      <p:cBhvr additive="base">
                                        <p:cTn id="7" dur="500" fill="hold"/>
                                        <p:tgtEl>
                                          <p:spTgt spid="1126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269">
                                            <p:txEl>
                                              <p:pRg st="1" end="1"/>
                                            </p:txEl>
                                          </p:spTgt>
                                        </p:tgtEl>
                                        <p:attrNameLst>
                                          <p:attrName>style.visibility</p:attrName>
                                        </p:attrNameLst>
                                      </p:cBhvr>
                                      <p:to>
                                        <p:strVal val="visible"/>
                                      </p:to>
                                    </p:set>
                                    <p:anim calcmode="lin" valueType="num">
                                      <p:cBhvr additive="base">
                                        <p:cTn id="13" dur="500" fill="hold"/>
                                        <p:tgtEl>
                                          <p:spTgt spid="1126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269">
                                            <p:txEl>
                                              <p:pRg st="2" end="2"/>
                                            </p:txEl>
                                          </p:spTgt>
                                        </p:tgtEl>
                                        <p:attrNameLst>
                                          <p:attrName>style.visibility</p:attrName>
                                        </p:attrNameLst>
                                      </p:cBhvr>
                                      <p:to>
                                        <p:strVal val="visible"/>
                                      </p:to>
                                    </p:set>
                                    <p:anim calcmode="lin" valueType="num">
                                      <p:cBhvr additive="base">
                                        <p:cTn id="19" dur="500" fill="hold"/>
                                        <p:tgtEl>
                                          <p:spTgt spid="1126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269">
                                            <p:txEl>
                                              <p:pRg st="3" end="3"/>
                                            </p:txEl>
                                          </p:spTgt>
                                        </p:tgtEl>
                                        <p:attrNameLst>
                                          <p:attrName>style.visibility</p:attrName>
                                        </p:attrNameLst>
                                      </p:cBhvr>
                                      <p:to>
                                        <p:strVal val="visible"/>
                                      </p:to>
                                    </p:set>
                                    <p:anim calcmode="lin" valueType="num">
                                      <p:cBhvr additive="base">
                                        <p:cTn id="25" dur="500" fill="hold"/>
                                        <p:tgtEl>
                                          <p:spTgt spid="1126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26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269">
                                            <p:txEl>
                                              <p:pRg st="4" end="4"/>
                                            </p:txEl>
                                          </p:spTgt>
                                        </p:tgtEl>
                                        <p:attrNameLst>
                                          <p:attrName>style.visibility</p:attrName>
                                        </p:attrNameLst>
                                      </p:cBhvr>
                                      <p:to>
                                        <p:strVal val="visible"/>
                                      </p:to>
                                    </p:set>
                                    <p:anim calcmode="lin" valueType="num">
                                      <p:cBhvr additive="base">
                                        <p:cTn id="31" dur="500" fill="hold"/>
                                        <p:tgtEl>
                                          <p:spTgt spid="1126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26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267"/>
                                        </p:tgtEl>
                                        <p:attrNameLst>
                                          <p:attrName>style.visibility</p:attrName>
                                        </p:attrNameLst>
                                      </p:cBhvr>
                                      <p:to>
                                        <p:strVal val="visible"/>
                                      </p:to>
                                    </p:set>
                                    <p:anim calcmode="lin" valueType="num">
                                      <p:cBhvr additive="base">
                                        <p:cTn id="41" dur="500" fill="hold"/>
                                        <p:tgtEl>
                                          <p:spTgt spid="11267"/>
                                        </p:tgtEl>
                                        <p:attrNameLst>
                                          <p:attrName>ppt_x</p:attrName>
                                        </p:attrNameLst>
                                      </p:cBhvr>
                                      <p:tavLst>
                                        <p:tav tm="0">
                                          <p:val>
                                            <p:strVal val="#ppt_x"/>
                                          </p:val>
                                        </p:tav>
                                        <p:tav tm="100000">
                                          <p:val>
                                            <p:strVal val="#ppt_x"/>
                                          </p:val>
                                        </p:tav>
                                      </p:tavLst>
                                    </p:anim>
                                    <p:anim calcmode="lin" valueType="num">
                                      <p:cBhvr additive="base">
                                        <p:cTn id="42" dur="500" fill="hold"/>
                                        <p:tgtEl>
                                          <p:spTgt spid="1126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266"/>
                                        </p:tgtEl>
                                        <p:attrNameLst>
                                          <p:attrName>style.visibility</p:attrName>
                                        </p:attrNameLst>
                                      </p:cBhvr>
                                      <p:to>
                                        <p:strVal val="visible"/>
                                      </p:to>
                                    </p:set>
                                    <p:anim calcmode="lin" valueType="num">
                                      <p:cBhvr additive="base">
                                        <p:cTn id="45" dur="500" fill="hold"/>
                                        <p:tgtEl>
                                          <p:spTgt spid="11266"/>
                                        </p:tgtEl>
                                        <p:attrNameLst>
                                          <p:attrName>ppt_x</p:attrName>
                                        </p:attrNameLst>
                                      </p:cBhvr>
                                      <p:tavLst>
                                        <p:tav tm="0">
                                          <p:val>
                                            <p:strVal val="#ppt_x"/>
                                          </p:val>
                                        </p:tav>
                                        <p:tav tm="100000">
                                          <p:val>
                                            <p:strVal val="#ppt_x"/>
                                          </p:val>
                                        </p:tav>
                                      </p:tavLst>
                                    </p:anim>
                                    <p:anim calcmode="lin" valueType="num">
                                      <p:cBhvr additive="base">
                                        <p:cTn id="46"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itle 1">
            <a:extLst>
              <a:ext uri="{FF2B5EF4-FFF2-40B4-BE49-F238E27FC236}">
                <a16:creationId xmlns:a16="http://schemas.microsoft.com/office/drawing/2014/main" id="{EA869CE4-D508-694F-833D-5D5FF2CB618D}"/>
              </a:ext>
            </a:extLst>
          </p:cNvPr>
          <p:cNvSpPr>
            <a:spLocks noGrp="1"/>
          </p:cNvSpPr>
          <p:nvPr>
            <p:ph type="title"/>
          </p:nvPr>
        </p:nvSpPr>
        <p:spPr>
          <a:xfrm>
            <a:off x="0" y="152400"/>
            <a:ext cx="8839200" cy="838200"/>
          </a:xfrm>
        </p:spPr>
        <p:txBody>
          <a:bodyPr>
            <a:noAutofit/>
          </a:bodyPr>
          <a:lstStyle/>
          <a:p>
            <a:pPr>
              <a:defRPr/>
            </a:pPr>
            <a:r>
              <a:rPr lang="en-US" dirty="0">
                <a:latin typeface="Times New Roman" charset="0"/>
              </a:rPr>
              <a:t>Test Statistics in Multiple Regression:</a:t>
            </a:r>
            <a:br>
              <a:rPr lang="en-US" dirty="0">
                <a:latin typeface="Times New Roman" charset="0"/>
              </a:rPr>
            </a:br>
            <a:r>
              <a:rPr lang="en-US" sz="2800" i="1" dirty="0">
                <a:latin typeface="Times New Roman" charset="0"/>
              </a:rPr>
              <a:t>testing </a:t>
            </a:r>
            <a:r>
              <a:rPr lang="en-US" sz="2800" i="1" u="sng" dirty="0">
                <a:latin typeface="Times New Roman" charset="0"/>
              </a:rPr>
              <a:t>each</a:t>
            </a:r>
            <a:r>
              <a:rPr lang="en-US" sz="2800" i="1" dirty="0">
                <a:latin typeface="Times New Roman" charset="0"/>
              </a:rPr>
              <a:t> independent variable</a:t>
            </a:r>
            <a:endParaRPr lang="en-US" i="1" dirty="0">
              <a:latin typeface="Times New Roman" charset="0"/>
            </a:endParaRPr>
          </a:p>
        </p:txBody>
      </p:sp>
      <p:sp>
        <p:nvSpPr>
          <p:cNvPr id="184322" name="Content Placeholder 2">
            <a:extLst>
              <a:ext uri="{FF2B5EF4-FFF2-40B4-BE49-F238E27FC236}">
                <a16:creationId xmlns:a16="http://schemas.microsoft.com/office/drawing/2014/main" id="{58F5D790-A0CD-814A-8562-D29C8C0F7FC4}"/>
              </a:ext>
            </a:extLst>
          </p:cNvPr>
          <p:cNvSpPr>
            <a:spLocks noGrp="1"/>
          </p:cNvSpPr>
          <p:nvPr>
            <p:ph idx="1"/>
          </p:nvPr>
        </p:nvSpPr>
        <p:spPr>
          <a:xfrm>
            <a:off x="0" y="1066800"/>
            <a:ext cx="9144000" cy="4114800"/>
          </a:xfrm>
        </p:spPr>
        <p:txBody>
          <a:bodyPr/>
          <a:lstStyle/>
          <a:p>
            <a:pPr>
              <a:buFontTx/>
              <a:buNone/>
            </a:pPr>
            <a:r>
              <a:rPr lang="en-US" altLang="en-US">
                <a:latin typeface="Times New Roman" panose="02020603050405020304" pitchFamily="18" charset="0"/>
                <a:ea typeface="ＭＳ Ｐゴシック" panose="020B0600070205080204" pitchFamily="34" charset="-128"/>
                <a:sym typeface="Symbol" pitchFamily="2" charset="2"/>
              </a:rPr>
              <a:t>A test can be conducted for </a:t>
            </a:r>
            <a:r>
              <a:rPr lang="en-US" altLang="en-US" u="sng">
                <a:latin typeface="Times New Roman" panose="02020603050405020304" pitchFamily="18" charset="0"/>
                <a:ea typeface="ＭＳ Ｐゴシック" panose="020B0600070205080204" pitchFamily="34" charset="-128"/>
                <a:sym typeface="Symbol" pitchFamily="2" charset="2"/>
              </a:rPr>
              <a:t>each</a:t>
            </a:r>
            <a:r>
              <a:rPr lang="en-US" altLang="en-US">
                <a:latin typeface="Times New Roman" panose="02020603050405020304" pitchFamily="18" charset="0"/>
                <a:ea typeface="ＭＳ Ｐゴシック" panose="020B0600070205080204" pitchFamily="34" charset="-128"/>
                <a:sym typeface="Symbol" pitchFamily="2" charset="2"/>
              </a:rPr>
              <a:t> partial regression coefficient b</a:t>
            </a:r>
            <a:r>
              <a:rPr lang="en-US" altLang="en-US" baseline="-25000">
                <a:latin typeface="Times New Roman" panose="02020603050405020304" pitchFamily="18" charset="0"/>
                <a:ea typeface="ＭＳ Ｐゴシック" panose="020B0600070205080204" pitchFamily="34" charset="-128"/>
                <a:sym typeface="Symbol" pitchFamily="2" charset="2"/>
              </a:rPr>
              <a:t>j</a:t>
            </a:r>
            <a:r>
              <a:rPr lang="en-US" altLang="en-US">
                <a:latin typeface="Times New Roman" panose="02020603050405020304" pitchFamily="18" charset="0"/>
                <a:ea typeface="ＭＳ Ｐゴシック" panose="020B0600070205080204" pitchFamily="34" charset="-128"/>
                <a:sym typeface="Symbol" pitchFamily="2" charset="2"/>
              </a:rPr>
              <a:t>  to test if the associated independent variable influences the dependent variable. It is distributed according to the </a:t>
            </a:r>
            <a:r>
              <a:rPr lang="en-US" altLang="en-US" i="1">
                <a:latin typeface="Times New Roman" panose="02020603050405020304" pitchFamily="18" charset="0"/>
                <a:ea typeface="ＭＳ Ｐゴシック" panose="020B0600070205080204" pitchFamily="34" charset="-128"/>
                <a:sym typeface="Symbol" pitchFamily="2" charset="2"/>
              </a:rPr>
              <a:t>Student</a:t>
            </a:r>
            <a:r>
              <a:rPr lang="ja-JP" altLang="en-US" i="1">
                <a:latin typeface="Times New Roman" panose="02020603050405020304" pitchFamily="18" charset="0"/>
                <a:ea typeface="ＭＳ Ｐゴシック" panose="020B0600070205080204" pitchFamily="34" charset="-128"/>
                <a:sym typeface="Symbol" pitchFamily="2" charset="2"/>
              </a:rPr>
              <a:t>’</a:t>
            </a:r>
            <a:r>
              <a:rPr lang="en-US" altLang="ja-JP" i="1">
                <a:latin typeface="Times New Roman" panose="02020603050405020304" pitchFamily="18" charset="0"/>
                <a:ea typeface="ＭＳ Ｐゴシック" panose="020B0600070205080204" pitchFamily="34" charset="-128"/>
                <a:sym typeface="Symbol" pitchFamily="2" charset="2"/>
              </a:rPr>
              <a:t>s t Distribution</a:t>
            </a:r>
            <a:r>
              <a:rPr lang="en-US" altLang="ja-JP">
                <a:latin typeface="Times New Roman" panose="02020603050405020304" pitchFamily="18" charset="0"/>
                <a:ea typeface="ＭＳ Ｐゴシック" panose="020B0600070205080204" pitchFamily="34" charset="-128"/>
                <a:sym typeface="Symbol" pitchFamily="2" charset="2"/>
              </a:rPr>
              <a:t> (similar to the normal frequency distribution):</a:t>
            </a:r>
          </a:p>
          <a:p>
            <a:pPr>
              <a:buFontTx/>
              <a:buNone/>
            </a:pPr>
            <a:r>
              <a:rPr lang="en-US" altLang="en-US">
                <a:latin typeface="Times New Roman" panose="02020603050405020304" pitchFamily="18" charset="0"/>
                <a:ea typeface="ＭＳ Ｐゴシック" panose="020B0600070205080204" pitchFamily="34" charset="-128"/>
                <a:sym typeface="Symbol" pitchFamily="2" charset="2"/>
              </a:rPr>
              <a:t>        Null Hypothesis H</a:t>
            </a:r>
            <a:r>
              <a:rPr lang="en-US" altLang="en-US" baseline="-25000">
                <a:latin typeface="Times New Roman" panose="02020603050405020304" pitchFamily="18" charset="0"/>
                <a:ea typeface="ＭＳ Ｐゴシック" panose="020B0600070205080204" pitchFamily="34" charset="-128"/>
                <a:sym typeface="Symbol" pitchFamily="2" charset="2"/>
              </a:rPr>
              <a:t>o  </a:t>
            </a:r>
            <a:r>
              <a:rPr lang="en-US" altLang="en-US">
                <a:latin typeface="Times New Roman" panose="02020603050405020304" pitchFamily="18" charset="0"/>
                <a:ea typeface="ＭＳ Ｐゴシック" panose="020B0600070205080204" pitchFamily="34" charset="-128"/>
                <a:sym typeface="Symbol" pitchFamily="2" charset="2"/>
              </a:rPr>
              <a:t>: b</a:t>
            </a:r>
            <a:r>
              <a:rPr lang="en-US" altLang="en-US" baseline="-25000">
                <a:latin typeface="Times New Roman" panose="02020603050405020304" pitchFamily="18" charset="0"/>
                <a:ea typeface="ＭＳ Ｐゴシック" panose="020B0600070205080204" pitchFamily="34" charset="-128"/>
                <a:sym typeface="Symbol" pitchFamily="2" charset="2"/>
              </a:rPr>
              <a:t>j</a:t>
            </a:r>
            <a:r>
              <a:rPr lang="en-US" altLang="en-US">
                <a:latin typeface="Times New Roman" panose="02020603050405020304" pitchFamily="18" charset="0"/>
                <a:ea typeface="ＭＳ Ｐゴシック" panose="020B0600070205080204" pitchFamily="34" charset="-128"/>
                <a:sym typeface="Symbol" pitchFamily="2" charset="2"/>
              </a:rPr>
              <a:t> = 0</a:t>
            </a:r>
          </a:p>
          <a:p>
            <a:pPr>
              <a:buFontTx/>
              <a:buNone/>
            </a:pPr>
            <a:r>
              <a:rPr lang="en-US" altLang="en-US" sz="2400">
                <a:latin typeface="Times New Roman" panose="02020603050405020304" pitchFamily="18" charset="0"/>
                <a:ea typeface="ＭＳ Ｐゴシック" panose="020B0600070205080204" pitchFamily="34" charset="-128"/>
                <a:sym typeface="Symbol" pitchFamily="2" charset="2"/>
              </a:rPr>
              <a:t>                                    </a:t>
            </a:r>
          </a:p>
          <a:p>
            <a:pPr>
              <a:buFontTx/>
              <a:buNone/>
            </a:pPr>
            <a:endParaRPr lang="en-US" altLang="en-US">
              <a:latin typeface="Times New Roman" panose="02020603050405020304" pitchFamily="18" charset="0"/>
              <a:ea typeface="ＭＳ Ｐゴシック" panose="020B0600070205080204" pitchFamily="34" charset="-128"/>
              <a:sym typeface="Symbol" pitchFamily="2" charset="2"/>
            </a:endParaRPr>
          </a:p>
          <a:p>
            <a:pPr>
              <a:buFontTx/>
              <a:buNone/>
            </a:pPr>
            <a:r>
              <a:rPr lang="en-US" altLang="en-US">
                <a:latin typeface="Times New Roman" panose="02020603050405020304" pitchFamily="18" charset="0"/>
                <a:ea typeface="ＭＳ Ｐゴシック" panose="020B0600070205080204" pitchFamily="34" charset="-128"/>
                <a:sym typeface="Symbol" pitchFamily="2" charset="2"/>
              </a:rPr>
              <a:t>.                               </a:t>
            </a:r>
          </a:p>
          <a:p>
            <a:pPr>
              <a:buFontTx/>
              <a:buNone/>
            </a:pPr>
            <a:r>
              <a:rPr lang="en-US" altLang="en-US">
                <a:latin typeface="Times New Roman" panose="02020603050405020304" pitchFamily="18" charset="0"/>
                <a:ea typeface="ＭＳ Ｐゴシック" panose="020B0600070205080204" pitchFamily="34" charset="-128"/>
                <a:sym typeface="Symbol" pitchFamily="2" charset="2"/>
              </a:rPr>
              <a:t>                                                                </a:t>
            </a:r>
          </a:p>
          <a:p>
            <a:pPr>
              <a:buFontTx/>
              <a:buNone/>
            </a:pPr>
            <a:endParaRPr lang="en-US" altLang="en-US">
              <a:latin typeface="Times New Roman" panose="02020603050405020304" pitchFamily="18" charset="0"/>
              <a:ea typeface="ＭＳ Ｐゴシック" panose="020B0600070205080204" pitchFamily="34" charset="-128"/>
              <a:sym typeface="Symbol" pitchFamily="2" charset="2"/>
            </a:endParaRPr>
          </a:p>
          <a:p>
            <a:endParaRPr lang="en-US" altLang="en-US">
              <a:latin typeface="Times New Roman" panose="02020603050405020304" pitchFamily="18" charset="0"/>
              <a:ea typeface="ＭＳ Ｐゴシック" panose="020B0600070205080204" pitchFamily="34" charset="-128"/>
            </a:endParaRPr>
          </a:p>
        </p:txBody>
      </p:sp>
      <p:graphicFrame>
        <p:nvGraphicFramePr>
          <p:cNvPr id="184323" name="Object 8">
            <a:extLst>
              <a:ext uri="{FF2B5EF4-FFF2-40B4-BE49-F238E27FC236}">
                <a16:creationId xmlns:a16="http://schemas.microsoft.com/office/drawing/2014/main" id="{EE1F1F26-FAAC-7C4C-8C68-3CD0542DC85D}"/>
              </a:ext>
            </a:extLst>
          </p:cNvPr>
          <p:cNvGraphicFramePr>
            <a:graphicFrameLocks noChangeAspect="1"/>
          </p:cNvGraphicFramePr>
          <p:nvPr/>
        </p:nvGraphicFramePr>
        <p:xfrm>
          <a:off x="457200" y="4114800"/>
          <a:ext cx="1981200" cy="1543050"/>
        </p:xfrm>
        <a:graphic>
          <a:graphicData uri="http://schemas.openxmlformats.org/presentationml/2006/ole">
            <mc:AlternateContent xmlns:mc="http://schemas.openxmlformats.org/markup-compatibility/2006">
              <mc:Choice xmlns:v="urn:schemas-microsoft-com:vml" Requires="v">
                <p:oleObj spid="_x0000_s184357" name="Equation" r:id="rId4" imgW="16383000" imgH="15214600" progId="Equation.3">
                  <p:embed/>
                </p:oleObj>
              </mc:Choice>
              <mc:Fallback>
                <p:oleObj name="Equation" r:id="rId4" imgW="16383000" imgH="152146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114800"/>
                        <a:ext cx="19812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184324" name="Object 4">
            <a:extLst>
              <a:ext uri="{FF2B5EF4-FFF2-40B4-BE49-F238E27FC236}">
                <a16:creationId xmlns:a16="http://schemas.microsoft.com/office/drawing/2014/main" id="{6BE4AFDA-56B6-D048-91A7-C5BB6CF42918}"/>
              </a:ext>
            </a:extLst>
          </p:cNvPr>
          <p:cNvGraphicFramePr>
            <a:graphicFrameLocks noChangeAspect="1"/>
          </p:cNvGraphicFramePr>
          <p:nvPr/>
        </p:nvGraphicFramePr>
        <p:xfrm>
          <a:off x="4267200" y="2784475"/>
          <a:ext cx="304800" cy="46038"/>
        </p:xfrm>
        <a:graphic>
          <a:graphicData uri="http://schemas.openxmlformats.org/presentationml/2006/ole">
            <mc:AlternateContent xmlns:mc="http://schemas.openxmlformats.org/markup-compatibility/2006">
              <mc:Choice xmlns:v="urn:schemas-microsoft-com:vml" Requires="v">
                <p:oleObj spid="_x0000_s184358" name="Equation" r:id="rId6" imgW="3505200" imgH="5562600" progId="Equation.3">
                  <p:embed/>
                </p:oleObj>
              </mc:Choice>
              <mc:Fallback>
                <p:oleObj name="Equation" r:id="rId6" imgW="3505200" imgH="5562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2784475"/>
                        <a:ext cx="30480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sp>
        <p:nvSpPr>
          <p:cNvPr id="184325" name="TextBox 8">
            <a:extLst>
              <a:ext uri="{FF2B5EF4-FFF2-40B4-BE49-F238E27FC236}">
                <a16:creationId xmlns:a16="http://schemas.microsoft.com/office/drawing/2014/main" id="{739EC83B-D206-934B-89D7-E4047DC8DA18}"/>
              </a:ext>
            </a:extLst>
          </p:cNvPr>
          <p:cNvSpPr txBox="1">
            <a:spLocks noChangeArrowheads="1"/>
          </p:cNvSpPr>
          <p:nvPr/>
        </p:nvSpPr>
        <p:spPr bwMode="auto">
          <a:xfrm>
            <a:off x="3200400" y="4114800"/>
            <a:ext cx="5334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Times New Roman" panose="02020603050405020304" pitchFamily="18" charset="0"/>
                <a:cs typeface="Arial" panose="020B0604020202020204" pitchFamily="34" charset="0"/>
                <a:sym typeface="Symbol" pitchFamily="2" charset="2"/>
              </a:rPr>
              <a:t>with degrees of freedom = n – k, where </a:t>
            </a:r>
            <a:r>
              <a:rPr lang="en-US" altLang="en-US" sz="2000" b="1" i="1" dirty="0">
                <a:latin typeface="Times New Roman" panose="02020603050405020304" pitchFamily="18" charset="0"/>
                <a:cs typeface="Arial" panose="020B0604020202020204" pitchFamily="34" charset="0"/>
              </a:rPr>
              <a:t>k</a:t>
            </a:r>
            <a:r>
              <a:rPr lang="en-US" altLang="en-US" sz="2000" dirty="0">
                <a:latin typeface="Times New Roman" panose="02020603050405020304" pitchFamily="18" charset="0"/>
                <a:cs typeface="Arial" panose="020B0604020202020204" pitchFamily="34" charset="0"/>
              </a:rPr>
              <a:t> is the number of coefficients in the regression equation, normally equal to the number of independent variables  plus 1 for the intercept (m+1).</a:t>
            </a:r>
          </a:p>
        </p:txBody>
      </p:sp>
      <p:sp>
        <p:nvSpPr>
          <p:cNvPr id="184326" name="TextBox 9">
            <a:extLst>
              <a:ext uri="{FF2B5EF4-FFF2-40B4-BE49-F238E27FC236}">
                <a16:creationId xmlns:a16="http://schemas.microsoft.com/office/drawing/2014/main" id="{37778642-E719-F443-AEF1-C2DF4F94227D}"/>
              </a:ext>
            </a:extLst>
          </p:cNvPr>
          <p:cNvSpPr txBox="1">
            <a:spLocks noChangeArrowheads="1"/>
          </p:cNvSpPr>
          <p:nvPr/>
        </p:nvSpPr>
        <p:spPr bwMode="auto">
          <a:xfrm>
            <a:off x="1143000" y="5715000"/>
            <a:ext cx="7239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The formula for calculating the standard error  (SE) of b</a:t>
            </a:r>
            <a:r>
              <a:rPr lang="en-US" altLang="en-US" sz="2000" baseline="-25000">
                <a:latin typeface="Times New Roman" panose="02020603050405020304" pitchFamily="18" charset="0"/>
                <a:cs typeface="Arial" panose="020B0604020202020204" pitchFamily="34" charset="0"/>
              </a:rPr>
              <a:t>j</a:t>
            </a:r>
            <a:r>
              <a:rPr lang="en-US" altLang="en-US" sz="2000">
                <a:latin typeface="Times New Roman" panose="02020603050405020304" pitchFamily="18" charset="0"/>
                <a:cs typeface="Arial" panose="020B0604020202020204" pitchFamily="34" charset="0"/>
              </a:rPr>
              <a:t>  is more complex than for simple regression , so it is not shown here.</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itle 1">
            <a:extLst>
              <a:ext uri="{FF2B5EF4-FFF2-40B4-BE49-F238E27FC236}">
                <a16:creationId xmlns:a16="http://schemas.microsoft.com/office/drawing/2014/main" id="{1D5B5D65-2967-F544-A230-51F23B5405BB}"/>
              </a:ext>
            </a:extLst>
          </p:cNvPr>
          <p:cNvSpPr>
            <a:spLocks noGrp="1"/>
          </p:cNvSpPr>
          <p:nvPr>
            <p:ph type="title"/>
          </p:nvPr>
        </p:nvSpPr>
        <p:spPr>
          <a:xfrm>
            <a:off x="228600" y="0"/>
            <a:ext cx="8458200" cy="1066800"/>
          </a:xfrm>
        </p:spPr>
        <p:txBody>
          <a:bodyPr/>
          <a:lstStyle/>
          <a:p>
            <a:pPr>
              <a:defRPr/>
            </a:pPr>
            <a:r>
              <a:rPr lang="en-US" dirty="0">
                <a:latin typeface="Times New Roman" charset="0"/>
              </a:rPr>
              <a:t>Test Statistics in Multiple Regression</a:t>
            </a:r>
            <a:br>
              <a:rPr lang="en-US" sz="2800" dirty="0">
                <a:latin typeface="Times New Roman" charset="0"/>
              </a:rPr>
            </a:br>
            <a:r>
              <a:rPr lang="en-US" sz="2800" i="1" dirty="0">
                <a:latin typeface="Times New Roman" charset="0"/>
              </a:rPr>
              <a:t>testing the </a:t>
            </a:r>
            <a:r>
              <a:rPr lang="en-US" sz="2800" i="1" u="sng" dirty="0">
                <a:latin typeface="Times New Roman" charset="0"/>
              </a:rPr>
              <a:t>overall</a:t>
            </a:r>
            <a:r>
              <a:rPr lang="en-US" sz="2800" i="1" dirty="0">
                <a:latin typeface="Times New Roman" charset="0"/>
              </a:rPr>
              <a:t> model</a:t>
            </a:r>
            <a:endParaRPr lang="en-US" sz="2800" dirty="0">
              <a:latin typeface="Times New Roman" charset="0"/>
            </a:endParaRPr>
          </a:p>
        </p:txBody>
      </p:sp>
      <p:sp>
        <p:nvSpPr>
          <p:cNvPr id="186370" name="Content Placeholder 2">
            <a:extLst>
              <a:ext uri="{FF2B5EF4-FFF2-40B4-BE49-F238E27FC236}">
                <a16:creationId xmlns:a16="http://schemas.microsoft.com/office/drawing/2014/main" id="{BD503CBD-4C1E-A544-B206-BE7D5264828E}"/>
              </a:ext>
            </a:extLst>
          </p:cNvPr>
          <p:cNvSpPr>
            <a:spLocks noGrp="1"/>
          </p:cNvSpPr>
          <p:nvPr>
            <p:ph idx="1"/>
          </p:nvPr>
        </p:nvSpPr>
        <p:spPr>
          <a:xfrm>
            <a:off x="0" y="1219200"/>
            <a:ext cx="9144000" cy="4114800"/>
          </a:xfrm>
        </p:spPr>
        <p:txBody>
          <a:bodyPr/>
          <a:lstStyle/>
          <a:p>
            <a:r>
              <a:rPr lang="en-US" altLang="en-US" sz="2400" dirty="0">
                <a:latin typeface="Times New Roman" panose="02020603050405020304" pitchFamily="18" charset="0"/>
                <a:ea typeface="ＭＳ Ｐゴシック" panose="020B0600070205080204" pitchFamily="34" charset="-128"/>
                <a:sym typeface="Symbol" pitchFamily="2" charset="2"/>
              </a:rPr>
              <a:t>We test the </a:t>
            </a:r>
            <a:r>
              <a:rPr lang="en-US" altLang="en-US" sz="2400" i="1" dirty="0">
                <a:latin typeface="Times New Roman" panose="02020603050405020304" pitchFamily="18" charset="0"/>
                <a:ea typeface="ＭＳ Ｐゴシック" panose="020B0600070205080204" pitchFamily="34" charset="-128"/>
                <a:sym typeface="Symbol" pitchFamily="2" charset="2"/>
              </a:rPr>
              <a:t>coefficient of multiple determination</a:t>
            </a:r>
            <a:r>
              <a:rPr lang="en-US" altLang="en-US" sz="2400" dirty="0">
                <a:latin typeface="Times New Roman" panose="02020603050405020304" pitchFamily="18" charset="0"/>
                <a:ea typeface="ＭＳ Ｐゴシック" panose="020B0600070205080204" pitchFamily="34" charset="-128"/>
                <a:sym typeface="Symbol" pitchFamily="2" charset="2"/>
              </a:rPr>
              <a:t> (R</a:t>
            </a:r>
            <a:r>
              <a:rPr lang="en-US" altLang="en-US" sz="2400" baseline="30000" dirty="0">
                <a:latin typeface="Times New Roman" panose="02020603050405020304" pitchFamily="18" charset="0"/>
                <a:ea typeface="ＭＳ Ｐゴシック" panose="020B0600070205080204" pitchFamily="34" charset="-128"/>
                <a:sym typeface="Symbol" pitchFamily="2" charset="2"/>
              </a:rPr>
              <a:t>2</a:t>
            </a:r>
            <a:r>
              <a:rPr lang="en-US" altLang="en-US" sz="2400" dirty="0">
                <a:latin typeface="Times New Roman" panose="02020603050405020304" pitchFamily="18" charset="0"/>
                <a:ea typeface="ＭＳ Ｐゴシック" panose="020B0600070205080204" pitchFamily="34" charset="-128"/>
                <a:sym typeface="Symbol" pitchFamily="2" charset="2"/>
              </a:rPr>
              <a:t> ) to see if it is significantly greater than zero, using the </a:t>
            </a:r>
            <a:r>
              <a:rPr lang="en-US" altLang="en-US" sz="2400" i="1" dirty="0">
                <a:latin typeface="Times New Roman" panose="02020603050405020304" pitchFamily="18" charset="0"/>
                <a:ea typeface="ＭＳ Ｐゴシック" panose="020B0600070205080204" pitchFamily="34" charset="-128"/>
                <a:sym typeface="Symbol" pitchFamily="2" charset="2"/>
              </a:rPr>
              <a:t>F</a:t>
            </a:r>
            <a:r>
              <a:rPr lang="en-US" altLang="en-US" sz="2400" dirty="0">
                <a:latin typeface="Times New Roman" panose="02020603050405020304" pitchFamily="18" charset="0"/>
                <a:ea typeface="ＭＳ Ｐゴシック" panose="020B0600070205080204" pitchFamily="34" charset="-128"/>
                <a:sym typeface="Symbol" pitchFamily="2" charset="2"/>
              </a:rPr>
              <a:t> frequency distribution. </a:t>
            </a:r>
          </a:p>
          <a:p>
            <a:r>
              <a:rPr lang="en-US" altLang="en-US" sz="2400" dirty="0">
                <a:latin typeface="Times New Roman" panose="02020603050405020304" pitchFamily="18" charset="0"/>
                <a:ea typeface="ＭＳ Ｐゴシック" panose="020B0600070205080204" pitchFamily="34" charset="-128"/>
                <a:sym typeface="Symbol" pitchFamily="2" charset="2"/>
              </a:rPr>
              <a:t>It is an </a:t>
            </a:r>
            <a:r>
              <a:rPr lang="en-US" altLang="en-US" sz="2400" u="sng" dirty="0">
                <a:latin typeface="Times New Roman" panose="02020603050405020304" pitchFamily="18" charset="0"/>
                <a:ea typeface="ＭＳ Ｐゴシック" panose="020B0600070205080204" pitchFamily="34" charset="-128"/>
                <a:sym typeface="Symbol" pitchFamily="2" charset="2"/>
              </a:rPr>
              <a:t>overall</a:t>
            </a:r>
            <a:r>
              <a:rPr lang="en-US" altLang="en-US" sz="2400" dirty="0">
                <a:latin typeface="Times New Roman" panose="02020603050405020304" pitchFamily="18" charset="0"/>
                <a:ea typeface="ＭＳ Ｐゴシック" panose="020B0600070205080204" pitchFamily="34" charset="-128"/>
                <a:sym typeface="Symbol" pitchFamily="2" charset="2"/>
              </a:rPr>
              <a:t> test to see if at </a:t>
            </a:r>
            <a:r>
              <a:rPr lang="en-US" altLang="en-US" sz="2400" u="sng" dirty="0">
                <a:latin typeface="Times New Roman" panose="02020603050405020304" pitchFamily="18" charset="0"/>
                <a:ea typeface="ＭＳ Ｐゴシック" panose="020B0600070205080204" pitchFamily="34" charset="-128"/>
                <a:sym typeface="Symbol" pitchFamily="2" charset="2"/>
              </a:rPr>
              <a:t>least one </a:t>
            </a:r>
            <a:r>
              <a:rPr lang="en-US" altLang="en-US" sz="2400" dirty="0">
                <a:latin typeface="Times New Roman" panose="02020603050405020304" pitchFamily="18" charset="0"/>
                <a:ea typeface="ＭＳ Ｐゴシック" panose="020B0600070205080204" pitchFamily="34" charset="-128"/>
                <a:sym typeface="Symbol" pitchFamily="2" charset="2"/>
              </a:rPr>
              <a:t>independent variable, or two or more in combination, affect the dependent variable. </a:t>
            </a:r>
          </a:p>
          <a:p>
            <a:r>
              <a:rPr lang="en-US" altLang="en-US" sz="2400" dirty="0">
                <a:latin typeface="Times New Roman" panose="02020603050405020304" pitchFamily="18" charset="0"/>
                <a:ea typeface="ＭＳ Ｐゴシック" panose="020B0600070205080204" pitchFamily="34" charset="-128"/>
                <a:sym typeface="Symbol" pitchFamily="2" charset="2"/>
              </a:rPr>
              <a:t>Does </a:t>
            </a:r>
            <a:r>
              <a:rPr lang="en-US" altLang="en-US" sz="2400" u="sng" dirty="0">
                <a:latin typeface="Times New Roman" panose="02020603050405020304" pitchFamily="18" charset="0"/>
                <a:ea typeface="ＭＳ Ｐゴシック" panose="020B0600070205080204" pitchFamily="34" charset="-128"/>
                <a:sym typeface="Symbol" pitchFamily="2" charset="2"/>
              </a:rPr>
              <a:t>not</a:t>
            </a:r>
            <a:r>
              <a:rPr lang="en-US" altLang="en-US" sz="2400" dirty="0">
                <a:latin typeface="Times New Roman" panose="02020603050405020304" pitchFamily="18" charset="0"/>
                <a:ea typeface="ＭＳ Ｐゴシック" panose="020B0600070205080204" pitchFamily="34" charset="-128"/>
                <a:sym typeface="Symbol" pitchFamily="2" charset="2"/>
              </a:rPr>
              <a:t>  test if </a:t>
            </a:r>
            <a:r>
              <a:rPr lang="en-US" altLang="en-US" sz="2400" u="sng" dirty="0">
                <a:latin typeface="Times New Roman" panose="02020603050405020304" pitchFamily="18" charset="0"/>
                <a:ea typeface="ＭＳ Ｐゴシック" panose="020B0600070205080204" pitchFamily="34" charset="-128"/>
                <a:sym typeface="Symbol" pitchFamily="2" charset="2"/>
              </a:rPr>
              <a:t>each and every</a:t>
            </a:r>
            <a:r>
              <a:rPr lang="en-US" altLang="en-US" sz="2400" dirty="0">
                <a:latin typeface="Times New Roman" panose="02020603050405020304" pitchFamily="18" charset="0"/>
                <a:ea typeface="ＭＳ Ｐゴシック" panose="020B0600070205080204" pitchFamily="34" charset="-128"/>
                <a:sym typeface="Symbol" pitchFamily="2" charset="2"/>
              </a:rPr>
              <a:t> independent variable has an effect</a:t>
            </a:r>
          </a:p>
          <a:p>
            <a:pPr>
              <a:buFontTx/>
              <a:buNone/>
            </a:pPr>
            <a:endParaRPr lang="en-US" altLang="en-US" dirty="0">
              <a:latin typeface="Times New Roman" panose="02020603050405020304" pitchFamily="18" charset="0"/>
              <a:ea typeface="ＭＳ Ｐゴシック" panose="020B0600070205080204" pitchFamily="34" charset="-128"/>
              <a:sym typeface="Symbol" pitchFamily="2" charset="2"/>
            </a:endParaRPr>
          </a:p>
          <a:p>
            <a:pPr>
              <a:buFontTx/>
              <a:buNone/>
            </a:pPr>
            <a:endParaRPr lang="en-US" altLang="en-US" dirty="0">
              <a:latin typeface="Times New Roman" panose="02020603050405020304" pitchFamily="18" charset="0"/>
              <a:ea typeface="ＭＳ Ｐゴシック" panose="020B0600070205080204" pitchFamily="34" charset="-128"/>
              <a:sym typeface="Symbol" pitchFamily="2" charset="2"/>
            </a:endParaRPr>
          </a:p>
          <a:p>
            <a:pPr>
              <a:buFontTx/>
              <a:buNone/>
            </a:pPr>
            <a:endParaRPr lang="en-US" altLang="en-US" dirty="0">
              <a:latin typeface="Times New Roman" panose="02020603050405020304" pitchFamily="18" charset="0"/>
              <a:ea typeface="ＭＳ Ｐゴシック" panose="020B0600070205080204" pitchFamily="34" charset="-128"/>
              <a:sym typeface="Symbol" pitchFamily="2" charset="2"/>
            </a:endParaRPr>
          </a:p>
          <a:p>
            <a:pPr>
              <a:buFontTx/>
              <a:buNone/>
            </a:pPr>
            <a:endParaRPr lang="en-US" altLang="en-US" dirty="0">
              <a:latin typeface="Times New Roman" panose="02020603050405020304" pitchFamily="18" charset="0"/>
              <a:ea typeface="ＭＳ Ｐゴシック" panose="020B0600070205080204" pitchFamily="34" charset="-128"/>
              <a:sym typeface="Symbol" pitchFamily="2" charset="2"/>
            </a:endParaRPr>
          </a:p>
          <a:p>
            <a:r>
              <a:rPr lang="en-US" altLang="en-US" sz="2400" dirty="0">
                <a:latin typeface="Times New Roman" panose="02020603050405020304" pitchFamily="18" charset="0"/>
                <a:ea typeface="ＭＳ Ｐゴシック" panose="020B0600070205080204" pitchFamily="34" charset="-128"/>
                <a:sym typeface="Symbol" pitchFamily="2" charset="2"/>
              </a:rPr>
              <a:t>Similar to the F test in simple regression. </a:t>
            </a:r>
          </a:p>
          <a:p>
            <a:pPr lvl="1"/>
            <a:r>
              <a:rPr lang="en-US" altLang="en-US" sz="2000" dirty="0">
                <a:latin typeface="Times New Roman" panose="02020603050405020304" pitchFamily="18" charset="0"/>
                <a:ea typeface="ＭＳ Ｐゴシック" panose="020B0600070205080204" pitchFamily="34" charset="-128"/>
                <a:sym typeface="Symbol" pitchFamily="2" charset="2"/>
              </a:rPr>
              <a:t>But unlike simple regression, it is </a:t>
            </a:r>
            <a:r>
              <a:rPr lang="en-US" altLang="en-US" sz="2000" u="sng" dirty="0">
                <a:latin typeface="Times New Roman" panose="02020603050405020304" pitchFamily="18" charset="0"/>
                <a:ea typeface="ＭＳ Ｐゴシック" panose="020B0600070205080204" pitchFamily="34" charset="-128"/>
                <a:sym typeface="Symbol" pitchFamily="2" charset="2"/>
              </a:rPr>
              <a:t>not</a:t>
            </a:r>
            <a:r>
              <a:rPr lang="en-US" altLang="en-US" sz="2000" dirty="0">
                <a:latin typeface="Times New Roman" panose="02020603050405020304" pitchFamily="18" charset="0"/>
                <a:ea typeface="ＭＳ Ｐゴシック" panose="020B0600070205080204" pitchFamily="34" charset="-128"/>
                <a:sym typeface="Symbol" pitchFamily="2" charset="2"/>
              </a:rPr>
              <a:t> identical to the t tests. </a:t>
            </a:r>
          </a:p>
          <a:p>
            <a:r>
              <a:rPr lang="en-US" altLang="en-US" sz="2400" dirty="0">
                <a:latin typeface="Times New Roman" panose="02020603050405020304" pitchFamily="18" charset="0"/>
                <a:ea typeface="ＭＳ Ｐゴシック" panose="020B0600070205080204" pitchFamily="34" charset="-128"/>
                <a:sym typeface="Symbol" pitchFamily="2" charset="2"/>
              </a:rPr>
              <a:t>It is possible (but unusual) for the F test to be significant but  all t tests </a:t>
            </a:r>
            <a:r>
              <a:rPr lang="en-US" altLang="en-US" sz="2400" i="1" dirty="0">
                <a:latin typeface="Times New Roman" panose="02020603050405020304" pitchFamily="18" charset="0"/>
                <a:ea typeface="ＭＳ Ｐゴシック" panose="020B0600070205080204" pitchFamily="34" charset="-128"/>
                <a:sym typeface="Symbol" pitchFamily="2" charset="2"/>
              </a:rPr>
              <a:t>not significant.</a:t>
            </a:r>
            <a:endParaRPr lang="en-US" altLang="en-US" sz="2400" dirty="0">
              <a:latin typeface="Times New Roman" panose="02020603050405020304" pitchFamily="18" charset="0"/>
              <a:ea typeface="ＭＳ Ｐゴシック" panose="020B0600070205080204" pitchFamily="34" charset="-128"/>
              <a:sym typeface="Symbol" pitchFamily="2" charset="2"/>
            </a:endParaRPr>
          </a:p>
          <a:p>
            <a:endParaRPr lang="en-US" altLang="en-US" dirty="0">
              <a:latin typeface="Times New Roman" panose="02020603050405020304" pitchFamily="18" charset="0"/>
              <a:ea typeface="ＭＳ Ｐゴシック" panose="020B0600070205080204" pitchFamily="34" charset="-128"/>
            </a:endParaRPr>
          </a:p>
        </p:txBody>
      </p:sp>
      <p:graphicFrame>
        <p:nvGraphicFramePr>
          <p:cNvPr id="186371" name="Object 3">
            <a:extLst>
              <a:ext uri="{FF2B5EF4-FFF2-40B4-BE49-F238E27FC236}">
                <a16:creationId xmlns:a16="http://schemas.microsoft.com/office/drawing/2014/main" id="{1ECD4311-A125-6547-800E-2D02805C1D49}"/>
              </a:ext>
            </a:extLst>
          </p:cNvPr>
          <p:cNvGraphicFramePr>
            <a:graphicFrameLocks noChangeAspect="1"/>
          </p:cNvGraphicFramePr>
          <p:nvPr/>
        </p:nvGraphicFramePr>
        <p:xfrm>
          <a:off x="1143000" y="3352800"/>
          <a:ext cx="6172200" cy="1073150"/>
        </p:xfrm>
        <a:graphic>
          <a:graphicData uri="http://schemas.openxmlformats.org/presentationml/2006/ole">
            <mc:AlternateContent xmlns:mc="http://schemas.openxmlformats.org/markup-compatibility/2006">
              <mc:Choice xmlns:v="urn:schemas-microsoft-com:vml" Requires="v">
                <p:oleObj spid="_x0000_s186388" name="Equation" r:id="rId4" imgW="68757800" imgH="11696700" progId="Equation.3">
                  <p:embed/>
                </p:oleObj>
              </mc:Choice>
              <mc:Fallback>
                <p:oleObj name="Equation" r:id="rId4" imgW="68757800" imgH="116967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352800"/>
                        <a:ext cx="61722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sp>
        <p:nvSpPr>
          <p:cNvPr id="186372" name="TextBox 9">
            <a:extLst>
              <a:ext uri="{FF2B5EF4-FFF2-40B4-BE49-F238E27FC236}">
                <a16:creationId xmlns:a16="http://schemas.microsoft.com/office/drawing/2014/main" id="{D4EBB5D1-44C9-ED42-B8D1-BD4418EFF209}"/>
              </a:ext>
            </a:extLst>
          </p:cNvPr>
          <p:cNvSpPr txBox="1">
            <a:spLocks noChangeArrowheads="1"/>
          </p:cNvSpPr>
          <p:nvPr/>
        </p:nvSpPr>
        <p:spPr bwMode="auto">
          <a:xfrm>
            <a:off x="990600" y="4419600"/>
            <a:ext cx="6934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Again, k is the number of coefficients in the regression equation, normally equal to the number of variables (m) plus 1.</a:t>
            </a:r>
          </a:p>
        </p:txBody>
      </p:sp>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TextBox 3">
            <a:extLst>
              <a:ext uri="{FF2B5EF4-FFF2-40B4-BE49-F238E27FC236}">
                <a16:creationId xmlns:a16="http://schemas.microsoft.com/office/drawing/2014/main" id="{EA762029-B2B9-9B4A-B207-82AC3DA7BA7A}"/>
              </a:ext>
            </a:extLst>
          </p:cNvPr>
          <p:cNvSpPr txBox="1">
            <a:spLocks noChangeArrowheads="1"/>
          </p:cNvSpPr>
          <p:nvPr/>
        </p:nvSpPr>
        <p:spPr bwMode="auto">
          <a:xfrm>
            <a:off x="228600" y="5562600"/>
            <a:ext cx="8763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Anscombe, Francis J. (1973). "Graphs in statistical analysis". </a:t>
            </a:r>
            <a:r>
              <a:rPr lang="en-US" altLang="en-US" sz="2000" i="1">
                <a:latin typeface="Times New Roman" panose="02020603050405020304" pitchFamily="18" charset="0"/>
                <a:cs typeface="Arial" panose="020B0604020202020204" pitchFamily="34" charset="0"/>
              </a:rPr>
              <a:t>The American Statistician</a:t>
            </a:r>
            <a:r>
              <a:rPr lang="en-US" altLang="en-US" sz="2000">
                <a:latin typeface="Times New Roman" panose="02020603050405020304" pitchFamily="18" charset="0"/>
                <a:cs typeface="Arial" panose="020B0604020202020204" pitchFamily="34" charset="0"/>
              </a:rPr>
              <a:t> </a:t>
            </a:r>
            <a:r>
              <a:rPr lang="en-US" altLang="en-US" sz="2000" b="1">
                <a:latin typeface="Times New Roman" panose="02020603050405020304" pitchFamily="18" charset="0"/>
                <a:cs typeface="Arial" panose="020B0604020202020204" pitchFamily="34" charset="0"/>
              </a:rPr>
              <a:t>27</a:t>
            </a:r>
            <a:r>
              <a:rPr lang="en-US" altLang="en-US" sz="2000">
                <a:latin typeface="Times New Roman" panose="02020603050405020304" pitchFamily="18" charset="0"/>
                <a:cs typeface="Arial" panose="020B0604020202020204" pitchFamily="34" charset="0"/>
              </a:rPr>
              <a:t>: 17–21. </a:t>
            </a:r>
          </a:p>
        </p:txBody>
      </p:sp>
      <p:pic>
        <p:nvPicPr>
          <p:cNvPr id="188418" name="Picture 4" descr="325px-Anscombe's_quartet_3_svg.png">
            <a:extLst>
              <a:ext uri="{FF2B5EF4-FFF2-40B4-BE49-F238E27FC236}">
                <a16:creationId xmlns:a16="http://schemas.microsoft.com/office/drawing/2014/main" id="{B7BD2E99-A660-CD47-B66A-E1C10D3C1F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5943600" cy="431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19" name="Title 1">
            <a:extLst>
              <a:ext uri="{FF2B5EF4-FFF2-40B4-BE49-F238E27FC236}">
                <a16:creationId xmlns:a16="http://schemas.microsoft.com/office/drawing/2014/main" id="{BC7A5313-CAE1-5742-B99D-FC060EB9B749}"/>
              </a:ext>
            </a:extLst>
          </p:cNvPr>
          <p:cNvSpPr txBox="1">
            <a:spLocks/>
          </p:cNvSpPr>
          <p:nvPr/>
        </p:nvSpPr>
        <p:spPr bwMode="auto">
          <a:xfrm>
            <a:off x="304800" y="0"/>
            <a:ext cx="8458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4000">
                <a:solidFill>
                  <a:schemeClr val="tx2"/>
                </a:solidFill>
                <a:latin typeface="Times New Roman" panose="02020603050405020304" pitchFamily="18" charset="0"/>
                <a:cs typeface="Arial" panose="020B0604020202020204" pitchFamily="34" charset="0"/>
              </a:rPr>
              <a:t>Always look at your data</a:t>
            </a:r>
          </a:p>
          <a:p>
            <a:pPr algn="ctr"/>
            <a:r>
              <a:rPr lang="en-US" altLang="en-US" sz="3600" i="1">
                <a:solidFill>
                  <a:schemeClr val="tx2"/>
                </a:solidFill>
                <a:latin typeface="Times New Roman" panose="02020603050405020304" pitchFamily="18" charset="0"/>
                <a:cs typeface="Arial" panose="020B0604020202020204" pitchFamily="34" charset="0"/>
              </a:rPr>
              <a:t>Don</a:t>
            </a:r>
            <a:r>
              <a:rPr lang="ja-JP" altLang="en-US" sz="3600" i="1">
                <a:solidFill>
                  <a:schemeClr val="tx2"/>
                </a:solidFill>
                <a:latin typeface="Times New Roman" panose="02020603050405020304" pitchFamily="18" charset="0"/>
                <a:cs typeface="Arial" panose="020B0604020202020204" pitchFamily="34" charset="0"/>
              </a:rPr>
              <a:t>’</a:t>
            </a:r>
            <a:r>
              <a:rPr lang="en-US" altLang="ja-JP" sz="3600" i="1">
                <a:solidFill>
                  <a:schemeClr val="tx2"/>
                </a:solidFill>
                <a:latin typeface="Times New Roman" panose="02020603050405020304" pitchFamily="18" charset="0"/>
                <a:cs typeface="Arial" panose="020B0604020202020204" pitchFamily="34" charset="0"/>
              </a:rPr>
              <a:t>t just rely on the statistics!</a:t>
            </a:r>
            <a:endParaRPr lang="en-US" altLang="en-US" sz="3600" i="1">
              <a:solidFill>
                <a:schemeClr val="tx2"/>
              </a:solidFill>
              <a:latin typeface="Times New Roman" panose="02020603050405020304" pitchFamily="18" charset="0"/>
              <a:cs typeface="Arial" panose="020B0604020202020204" pitchFamily="34" charset="0"/>
            </a:endParaRPr>
          </a:p>
        </p:txBody>
      </p:sp>
      <p:sp>
        <p:nvSpPr>
          <p:cNvPr id="188420" name="TextBox 6">
            <a:extLst>
              <a:ext uri="{FF2B5EF4-FFF2-40B4-BE49-F238E27FC236}">
                <a16:creationId xmlns:a16="http://schemas.microsoft.com/office/drawing/2014/main" id="{28F8D0ED-7F23-0549-A210-3205B251F0AF}"/>
              </a:ext>
            </a:extLst>
          </p:cNvPr>
          <p:cNvSpPr txBox="1">
            <a:spLocks noChangeArrowheads="1"/>
          </p:cNvSpPr>
          <p:nvPr/>
        </p:nvSpPr>
        <p:spPr bwMode="auto">
          <a:xfrm>
            <a:off x="5943600" y="1828800"/>
            <a:ext cx="28956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i="1">
                <a:latin typeface="Times New Roman" panose="02020603050405020304" pitchFamily="18" charset="0"/>
                <a:cs typeface="Arial" panose="020B0604020202020204" pitchFamily="34" charset="0"/>
              </a:rPr>
              <a:t>Anscombe's quartet </a:t>
            </a:r>
            <a:r>
              <a:rPr lang="en-US" altLang="en-US" sz="2000">
                <a:latin typeface="Times New Roman" panose="02020603050405020304" pitchFamily="18" charset="0"/>
                <a:cs typeface="Arial" panose="020B0604020202020204" pitchFamily="34" charset="0"/>
              </a:rPr>
              <a:t>Summary statistics are the same for all four data sets:</a:t>
            </a:r>
          </a:p>
          <a:p>
            <a:pPr eaLnBrk="1" hangingPunct="1"/>
            <a:endParaRPr lang="en-US" altLang="en-US" sz="2000">
              <a:latin typeface="Times New Roman" panose="02020603050405020304" pitchFamily="18" charset="0"/>
              <a:cs typeface="Arial" panose="020B0604020202020204" pitchFamily="34" charset="0"/>
            </a:endParaRPr>
          </a:p>
          <a:p>
            <a:pPr eaLnBrk="1" hangingPunct="1"/>
            <a:r>
              <a:rPr lang="en-US" altLang="en-US" sz="2000">
                <a:latin typeface="Times New Roman" panose="02020603050405020304" pitchFamily="18" charset="0"/>
                <a:cs typeface="Arial" panose="020B0604020202020204" pitchFamily="34" charset="0"/>
              </a:rPr>
              <a:t>mean      (7.5), </a:t>
            </a:r>
          </a:p>
          <a:p>
            <a:pPr eaLnBrk="1" hangingPunct="1"/>
            <a:r>
              <a:rPr lang="en-US" altLang="en-US" sz="2000">
                <a:latin typeface="Times New Roman" panose="02020603050405020304" pitchFamily="18" charset="0"/>
                <a:cs typeface="Arial" panose="020B0604020202020204" pitchFamily="34" charset="0"/>
              </a:rPr>
              <a:t>standard deviation  (4.12), correlation    (0.816)  regression line   </a:t>
            </a:r>
          </a:p>
          <a:p>
            <a:pPr eaLnBrk="1" hangingPunct="1"/>
            <a:r>
              <a:rPr lang="en-US" altLang="en-US" sz="2000">
                <a:latin typeface="Times New Roman" panose="02020603050405020304" pitchFamily="18" charset="0"/>
                <a:cs typeface="Arial" panose="020B0604020202020204" pitchFamily="34" charset="0"/>
              </a:rPr>
              <a:t>          (</a:t>
            </a:r>
            <a:r>
              <a:rPr lang="en-US" altLang="en-US" sz="2000" i="1">
                <a:latin typeface="Times New Roman" panose="02020603050405020304" pitchFamily="18" charset="0"/>
                <a:cs typeface="Arial" panose="020B0604020202020204" pitchFamily="34" charset="0"/>
              </a:rPr>
              <a:t>y</a:t>
            </a:r>
            <a:r>
              <a:rPr lang="en-US" altLang="en-US" sz="2000">
                <a:latin typeface="Times New Roman" panose="02020603050405020304" pitchFamily="18" charset="0"/>
                <a:cs typeface="Arial" panose="020B0604020202020204" pitchFamily="34" charset="0"/>
              </a:rPr>
              <a:t> = 3 + 0.5</a:t>
            </a:r>
            <a:r>
              <a:rPr lang="en-US" altLang="en-US" sz="2000" i="1">
                <a:latin typeface="Times New Roman" panose="02020603050405020304" pitchFamily="18" charset="0"/>
                <a:cs typeface="Arial" panose="020B0604020202020204" pitchFamily="34" charset="0"/>
              </a:rPr>
              <a:t>x</a:t>
            </a:r>
            <a:r>
              <a:rPr lang="en-US" altLang="en-US" sz="2000">
                <a:latin typeface="Times New Roman" panose="02020603050405020304" pitchFamily="18" charset="0"/>
                <a:cs typeface="Arial" panose="020B0604020202020204" pitchFamily="34" charset="0"/>
              </a:rPr>
              <a:t>).</a:t>
            </a:r>
          </a:p>
          <a:p>
            <a:pPr eaLnBrk="1" hangingPunct="1"/>
            <a:endParaRPr lang="en-US" altLang="en-US" sz="2000">
              <a:latin typeface="Times New Roman" panose="02020603050405020304" pitchFamily="18" charset="0"/>
              <a:cs typeface="Arial" panose="020B0604020202020204" pitchFamily="34" charset="0"/>
            </a:endParaRPr>
          </a:p>
        </p:txBody>
      </p:sp>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TextBox 3">
            <a:extLst>
              <a:ext uri="{FF2B5EF4-FFF2-40B4-BE49-F238E27FC236}">
                <a16:creationId xmlns:a16="http://schemas.microsoft.com/office/drawing/2014/main" id="{D2CEB40D-8BB6-B346-84A6-8C9F5D3C8C01}"/>
              </a:ext>
            </a:extLst>
          </p:cNvPr>
          <p:cNvSpPr txBox="1">
            <a:spLocks noChangeArrowheads="1"/>
          </p:cNvSpPr>
          <p:nvPr/>
        </p:nvSpPr>
        <p:spPr bwMode="auto">
          <a:xfrm>
            <a:off x="609600" y="4800600"/>
            <a:ext cx="81534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Waiting time between eruptions and the duration of the eruption for the Old Faithful Geyser in Yellowstone National Park, Wyoming, USA. This chart suggests there are generally two "types" of eruptions: short-wait-short-duration, and long-wait-long-duration.</a:t>
            </a:r>
          </a:p>
          <a:p>
            <a:pPr eaLnBrk="1" hangingPunct="1"/>
            <a:r>
              <a:rPr lang="en-US" altLang="en-US" sz="2000">
                <a:latin typeface="Times New Roman" panose="02020603050405020304" pitchFamily="18" charset="0"/>
                <a:cs typeface="Arial" panose="020B0604020202020204" pitchFamily="34" charset="0"/>
              </a:rPr>
              <a:t>Source: Wikipedia</a:t>
            </a:r>
          </a:p>
        </p:txBody>
      </p:sp>
      <p:pic>
        <p:nvPicPr>
          <p:cNvPr id="190466" name="Picture 4" descr="Oldfaithful3.png">
            <a:extLst>
              <a:ext uri="{FF2B5EF4-FFF2-40B4-BE49-F238E27FC236}">
                <a16:creationId xmlns:a16="http://schemas.microsoft.com/office/drawing/2014/main" id="{DBD5D62B-1C68-1546-B23E-39A2BA2834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762000"/>
            <a:ext cx="381952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67" name="TextBox 5">
            <a:extLst>
              <a:ext uri="{FF2B5EF4-FFF2-40B4-BE49-F238E27FC236}">
                <a16:creationId xmlns:a16="http://schemas.microsoft.com/office/drawing/2014/main" id="{E09C5027-83CD-C847-BCF5-B0EB7CB57808}"/>
              </a:ext>
            </a:extLst>
          </p:cNvPr>
          <p:cNvSpPr txBox="1">
            <a:spLocks noChangeArrowheads="1"/>
          </p:cNvSpPr>
          <p:nvPr/>
        </p:nvSpPr>
        <p:spPr bwMode="auto">
          <a:xfrm>
            <a:off x="4724400" y="1295400"/>
            <a:ext cx="35814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latin typeface="Times New Roman" panose="02020603050405020304" pitchFamily="18" charset="0"/>
                <a:cs typeface="Arial" panose="020B0604020202020204" pitchFamily="34" charset="0"/>
              </a:rPr>
              <a:t>Real data is almost always more complex than the simple, straight line relationship assumed in regression.</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2C053729-445A-0A4E-874A-2087242F04C6}"/>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Nonstatistical Hypothesis Testing…</a:t>
            </a:r>
          </a:p>
        </p:txBody>
      </p:sp>
      <p:sp>
        <p:nvSpPr>
          <p:cNvPr id="27650" name="Rectangle 3">
            <a:extLst>
              <a:ext uri="{FF2B5EF4-FFF2-40B4-BE49-F238E27FC236}">
                <a16:creationId xmlns:a16="http://schemas.microsoft.com/office/drawing/2014/main" id="{03CEFC73-AD5D-A74B-88F2-9C261D132A93}"/>
              </a:ext>
            </a:extLst>
          </p:cNvPr>
          <p:cNvSpPr>
            <a:spLocks noGrp="1" noChangeArrowheads="1"/>
          </p:cNvSpPr>
          <p:nvPr>
            <p:ph type="body" idx="1"/>
          </p:nvPr>
        </p:nvSpPr>
        <p:spPr>
          <a:xfrm>
            <a:off x="330200" y="876300"/>
            <a:ext cx="8585200" cy="5635625"/>
          </a:xfrm>
        </p:spPr>
        <p:txBody>
          <a:bodyPr/>
          <a:lstStyle/>
          <a:p>
            <a:pPr eaLnBrk="1" hangingPunct="1"/>
            <a:r>
              <a:rPr lang="en-US" altLang="en-US" dirty="0">
                <a:ea typeface="ＭＳ Ｐゴシック" panose="020B0600070205080204" pitchFamily="34" charset="-128"/>
              </a:rPr>
              <a:t>The probability of a Type I error is denoted as </a:t>
            </a:r>
            <a:r>
              <a:rPr lang="el-GR" altLang="en-US" dirty="0">
                <a:solidFill>
                  <a:srgbClr val="D60093"/>
                </a:solidFill>
                <a:ea typeface="ＭＳ Ｐゴシック" panose="020B0600070205080204" pitchFamily="34" charset="-128"/>
              </a:rPr>
              <a:t>α</a:t>
            </a:r>
            <a:r>
              <a:rPr lang="en-US" altLang="en-US" dirty="0">
                <a:ea typeface="ＭＳ Ｐゴシック" panose="020B0600070205080204" pitchFamily="34" charset="-128"/>
              </a:rPr>
              <a:t> (Greek letter </a:t>
            </a:r>
            <a:r>
              <a:rPr lang="en-US" altLang="en-US" i="1" dirty="0">
                <a:ea typeface="ＭＳ Ｐゴシック" panose="020B0600070205080204" pitchFamily="34" charset="-128"/>
              </a:rPr>
              <a:t>alpha</a:t>
            </a:r>
            <a:r>
              <a:rPr lang="en-US" altLang="en-US" dirty="0">
                <a:ea typeface="ＭＳ Ｐゴシック" panose="020B0600070205080204" pitchFamily="34" charset="-128"/>
              </a:rPr>
              <a:t>). The probability of a type II error is </a:t>
            </a:r>
            <a:r>
              <a:rPr lang="el-GR" altLang="en-US" dirty="0">
                <a:ea typeface="ＭＳ Ｐゴシック" panose="020B0600070205080204" pitchFamily="34" charset="-128"/>
              </a:rPr>
              <a:t>β</a:t>
            </a:r>
            <a:r>
              <a:rPr lang="en-US" altLang="en-US" dirty="0">
                <a:ea typeface="ＭＳ Ｐゴシック" panose="020B0600070205080204" pitchFamily="34" charset="-128"/>
              </a:rPr>
              <a:t> (Greek letter </a:t>
            </a:r>
            <a:r>
              <a:rPr lang="en-US" altLang="en-US" i="1" dirty="0">
                <a:ea typeface="ＭＳ Ｐゴシック" panose="020B0600070205080204" pitchFamily="34" charset="-128"/>
              </a:rPr>
              <a:t>beta</a:t>
            </a:r>
            <a:r>
              <a:rPr lang="en-US" altLang="en-US" dirty="0">
                <a:ea typeface="ＭＳ Ｐゴシック" panose="020B0600070205080204" pitchFamily="34" charset="-128"/>
              </a:rPr>
              <a:t>).</a:t>
            </a:r>
          </a:p>
          <a:p>
            <a:pPr eaLnBrk="1" hangingPunct="1"/>
            <a:r>
              <a:rPr lang="en-US" altLang="en-US" dirty="0">
                <a:ea typeface="ＭＳ Ｐゴシック" panose="020B0600070205080204" pitchFamily="34" charset="-128"/>
              </a:rPr>
              <a:t>The two probabilities are inversely related --  for a fixed sample size, decreasing one increases the other.</a:t>
            </a:r>
          </a:p>
          <a:p>
            <a:pPr eaLnBrk="1" hangingPunct="1"/>
            <a:r>
              <a:rPr lang="en-US" altLang="en-US" dirty="0">
                <a:solidFill>
                  <a:srgbClr val="FF0000"/>
                </a:solidFill>
                <a:ea typeface="ＭＳ Ｐゴシック" panose="020B0600070205080204" pitchFamily="34" charset="-128"/>
              </a:rPr>
              <a:t>In other words, you can</a:t>
            </a:r>
            <a:r>
              <a:rPr lang="ja-JP" altLang="en-US">
                <a:solidFill>
                  <a:srgbClr val="FF0000"/>
                </a:solidFill>
                <a:ea typeface="ＭＳ Ｐゴシック" panose="020B0600070205080204" pitchFamily="34" charset="-128"/>
              </a:rPr>
              <a:t>’</a:t>
            </a:r>
            <a:r>
              <a:rPr lang="en-US" altLang="ja-JP" dirty="0">
                <a:solidFill>
                  <a:srgbClr val="FF0000"/>
                </a:solidFill>
                <a:ea typeface="ＭＳ Ｐゴシック" panose="020B0600070205080204" pitchFamily="34" charset="-128"/>
              </a:rPr>
              <a:t>t force </a:t>
            </a:r>
            <a:r>
              <a:rPr lang="en-US" altLang="ja-JP" dirty="0">
                <a:solidFill>
                  <a:srgbClr val="FF0000"/>
                </a:solidFill>
                <a:ea typeface="ＭＳ Ｐゴシック" panose="020B0600070205080204" pitchFamily="34" charset="-128"/>
                <a:sym typeface="Symbol" pitchFamily="2" charset="2"/>
              </a:rPr>
              <a:t> and </a:t>
            </a:r>
            <a:r>
              <a:rPr lang="el-GR" altLang="ja-JP" dirty="0">
                <a:solidFill>
                  <a:srgbClr val="FF0000"/>
                </a:solidFill>
                <a:ea typeface="ＭＳ Ｐゴシック" panose="020B0600070205080204" pitchFamily="34" charset="-128"/>
                <a:sym typeface="Symbol" pitchFamily="2" charset="2"/>
              </a:rPr>
              <a:t>β</a:t>
            </a:r>
            <a:r>
              <a:rPr lang="en-US" altLang="ja-JP" dirty="0">
                <a:solidFill>
                  <a:srgbClr val="FF0000"/>
                </a:solidFill>
                <a:ea typeface="ＭＳ Ｐゴシック" panose="020B0600070205080204" pitchFamily="34" charset="-128"/>
                <a:sym typeface="Symbol" pitchFamily="2" charset="2"/>
              </a:rPr>
              <a:t> to  both be real small for any given sample size.  You may have to take a much larger sample size, or in the court example, you need much more evidence.</a:t>
            </a:r>
            <a:endParaRPr lang="el-GR" altLang="ja-JP" dirty="0">
              <a:solidFill>
                <a:srgbClr val="FF0000"/>
              </a:solidFill>
              <a:ea typeface="ＭＳ Ｐゴシック" panose="020B0600070205080204" pitchFamily="34" charset="-128"/>
              <a:sym typeface="Symbol" pitchFamily="2" charset="2"/>
            </a:endParaRPr>
          </a:p>
          <a:p>
            <a:pPr eaLnBrk="1" hangingPunct="1"/>
            <a:endParaRPr lang="en-US" altLang="en-US" dirty="0">
              <a:ea typeface="ＭＳ Ｐゴシック" panose="020B0600070205080204" pitchFamily="34" charset="-128"/>
            </a:endParaRPr>
          </a:p>
          <a:p>
            <a:pPr eaLnBrk="1" hangingPunct="1"/>
            <a:endParaRPr lang="el-GR" altLang="en-US" i="1" dirty="0">
              <a:ea typeface="ＭＳ Ｐゴシック" panose="020B0600070205080204" pitchFamily="34" charset="-128"/>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5F83B3A6-8BBE-9C42-9D12-B945B81C8616}"/>
              </a:ext>
            </a:extLst>
          </p:cNvPr>
          <p:cNvSpPr>
            <a:spLocks noGrp="1"/>
          </p:cNvSpPr>
          <p:nvPr>
            <p:ph type="title"/>
          </p:nvPr>
        </p:nvSpPr>
        <p:spPr>
          <a:xfrm>
            <a:off x="762000" y="457200"/>
            <a:ext cx="7772400" cy="838200"/>
          </a:xfrm>
        </p:spPr>
        <p:txBody>
          <a:bodyPr wrap="square" lIns="91440" tIns="45720" rIns="91440" bIns="45720" numCol="1" anchorCtr="0" compatLnSpc="1">
            <a:prstTxWarp prst="textNoShape">
              <a:avLst/>
            </a:prstTxWarp>
            <a:normAutofit fontScale="90000"/>
          </a:bodyPr>
          <a:lstStyle/>
          <a:p>
            <a:r>
              <a:rPr lang="en-US" altLang="en-US" sz="29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Beware Spurious relationships</a:t>
            </a:r>
            <a:br>
              <a:rPr lang="en-US" altLang="en-US" sz="29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br>
            <a:endParaRPr lang="en-US" altLang="en-US" sz="29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endParaRPr>
          </a:p>
        </p:txBody>
      </p:sp>
      <p:graphicFrame>
        <p:nvGraphicFramePr>
          <p:cNvPr id="5" name="Chart 4">
            <a:extLst>
              <a:ext uri="{FF2B5EF4-FFF2-40B4-BE49-F238E27FC236}">
                <a16:creationId xmlns:a16="http://schemas.microsoft.com/office/drawing/2014/main" id="{36DB787F-7436-504D-B244-E5B53096807F}"/>
              </a:ext>
            </a:extLst>
          </p:cNvPr>
          <p:cNvGraphicFramePr/>
          <p:nvPr/>
        </p:nvGraphicFramePr>
        <p:xfrm>
          <a:off x="1295400" y="2057400"/>
          <a:ext cx="4572000" cy="2819400"/>
        </p:xfrm>
        <a:graphic>
          <a:graphicData uri="http://schemas.openxmlformats.org/drawingml/2006/chart">
            <c:chart xmlns:c="http://schemas.openxmlformats.org/drawingml/2006/chart" xmlns:r="http://schemas.openxmlformats.org/officeDocument/2006/relationships" r:id="rId3"/>
          </a:graphicData>
        </a:graphic>
      </p:graphicFrame>
      <p:pic>
        <p:nvPicPr>
          <p:cNvPr id="192515" name="Picture 2">
            <a:extLst>
              <a:ext uri="{FF2B5EF4-FFF2-40B4-BE49-F238E27FC236}">
                <a16:creationId xmlns:a16="http://schemas.microsoft.com/office/drawing/2014/main" id="{4ADB0AAF-48CB-4948-B80B-4B72C31EA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5334000"/>
            <a:ext cx="2476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6" name="Picture 2">
            <a:extLst>
              <a:ext uri="{FF2B5EF4-FFF2-40B4-BE49-F238E27FC236}">
                <a16:creationId xmlns:a16="http://schemas.microsoft.com/office/drawing/2014/main" id="{C5D28C22-1B6D-E14F-85E6-5749A3FF0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5029200"/>
            <a:ext cx="40005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7" name="Picture 2">
            <a:extLst>
              <a:ext uri="{FF2B5EF4-FFF2-40B4-BE49-F238E27FC236}">
                <a16:creationId xmlns:a16="http://schemas.microsoft.com/office/drawing/2014/main" id="{0FBB34C4-CFBC-B443-88AA-B76007BA0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4648200"/>
            <a:ext cx="628650" cy="108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8" name="Picture 3">
            <a:extLst>
              <a:ext uri="{FF2B5EF4-FFF2-40B4-BE49-F238E27FC236}">
                <a16:creationId xmlns:a16="http://schemas.microsoft.com/office/drawing/2014/main" id="{B3C5ACF0-C019-854D-97C5-DBB8A960C4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068638"/>
            <a:ext cx="1385888"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8" name="TextBox 9">
            <a:extLst>
              <a:ext uri="{FF2B5EF4-FFF2-40B4-BE49-F238E27FC236}">
                <a16:creationId xmlns:a16="http://schemas.microsoft.com/office/drawing/2014/main" id="{9CABAF91-796C-7148-9F20-6A6E9B12064E}"/>
              </a:ext>
            </a:extLst>
          </p:cNvPr>
          <p:cNvSpPr txBox="1">
            <a:spLocks noChangeArrowheads="1"/>
          </p:cNvSpPr>
          <p:nvPr/>
        </p:nvSpPr>
        <p:spPr bwMode="auto">
          <a:xfrm>
            <a:off x="5715000" y="914400"/>
            <a:ext cx="3048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Eating ice cream inhibits swimming ability.</a:t>
            </a:r>
          </a:p>
          <a:p>
            <a:pPr eaLnBrk="1" hangingPunct="1"/>
            <a:r>
              <a:rPr lang="en-US" altLang="en-US">
                <a:latin typeface="Times New Roman" panose="02020603050405020304" pitchFamily="18" charset="0"/>
                <a:cs typeface="Arial" panose="020B0604020202020204" pitchFamily="34" charset="0"/>
              </a:rPr>
              <a:t>--eat too much, you cannot swim </a:t>
            </a:r>
          </a:p>
        </p:txBody>
      </p:sp>
      <p:sp>
        <p:nvSpPr>
          <p:cNvPr id="37899" name="TextBox 10">
            <a:extLst>
              <a:ext uri="{FF2B5EF4-FFF2-40B4-BE49-F238E27FC236}">
                <a16:creationId xmlns:a16="http://schemas.microsoft.com/office/drawing/2014/main" id="{F5DA1F34-462E-9B42-BA40-E7A1D22EBEA0}"/>
              </a:ext>
            </a:extLst>
          </p:cNvPr>
          <p:cNvSpPr txBox="1">
            <a:spLocks noChangeArrowheads="1"/>
          </p:cNvSpPr>
          <p:nvPr/>
        </p:nvSpPr>
        <p:spPr bwMode="auto">
          <a:xfrm>
            <a:off x="5715000" y="2819400"/>
            <a:ext cx="32004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Arial" panose="020B0604020202020204" pitchFamily="34" charset="0"/>
              </a:rPr>
              <a:t>Omitted variable </a:t>
            </a:r>
            <a:r>
              <a:rPr lang="en-US" altLang="en-US">
                <a:latin typeface="Times New Roman" panose="02020603050405020304" pitchFamily="18" charset="0"/>
                <a:cs typeface="Arial" panose="020B0604020202020204" pitchFamily="34" charset="0"/>
              </a:rPr>
              <a:t>problem</a:t>
            </a:r>
          </a:p>
          <a:p>
            <a:pPr eaLnBrk="1" hangingPunct="1"/>
            <a:r>
              <a:rPr lang="en-US" altLang="en-US">
                <a:latin typeface="Times New Roman" panose="02020603050405020304" pitchFamily="18" charset="0"/>
                <a:cs typeface="Arial" panose="020B0604020202020204" pitchFamily="34" charset="0"/>
              </a:rPr>
              <a:t>--both are related to a </a:t>
            </a:r>
            <a:r>
              <a:rPr lang="en-US" altLang="en-US" u="sng">
                <a:latin typeface="Times New Roman" panose="02020603050405020304" pitchFamily="18" charset="0"/>
                <a:cs typeface="Arial" panose="020B0604020202020204" pitchFamily="34" charset="0"/>
              </a:rPr>
              <a:t>third variable</a:t>
            </a:r>
            <a:r>
              <a:rPr lang="en-US" altLang="en-US">
                <a:latin typeface="Times New Roman" panose="02020603050405020304" pitchFamily="18" charset="0"/>
                <a:cs typeface="Arial" panose="020B0604020202020204" pitchFamily="34" charset="0"/>
              </a:rPr>
              <a:t> not included in the analysis</a:t>
            </a:r>
          </a:p>
        </p:txBody>
      </p:sp>
      <p:sp>
        <p:nvSpPr>
          <p:cNvPr id="37900" name="TextBox 11">
            <a:extLst>
              <a:ext uri="{FF2B5EF4-FFF2-40B4-BE49-F238E27FC236}">
                <a16:creationId xmlns:a16="http://schemas.microsoft.com/office/drawing/2014/main" id="{A3DB7B70-3CBC-E04B-8096-5D521032FB1E}"/>
              </a:ext>
            </a:extLst>
          </p:cNvPr>
          <p:cNvSpPr txBox="1">
            <a:spLocks noChangeArrowheads="1"/>
          </p:cNvSpPr>
          <p:nvPr/>
        </p:nvSpPr>
        <p:spPr bwMode="auto">
          <a:xfrm>
            <a:off x="5791200" y="4800600"/>
            <a:ext cx="31543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latin typeface="Times New Roman" panose="02020603050405020304" pitchFamily="18" charset="0"/>
                <a:cs typeface="Arial" panose="020B0604020202020204" pitchFamily="34" charset="0"/>
              </a:rPr>
              <a:t>Summer temperatures:</a:t>
            </a:r>
          </a:p>
          <a:p>
            <a:pPr algn="ctr" eaLnBrk="1" hangingPunct="1"/>
            <a:r>
              <a:rPr lang="en-US" altLang="en-US">
                <a:latin typeface="Times New Roman" panose="02020603050405020304" pitchFamily="18" charset="0"/>
                <a:cs typeface="Arial" panose="020B0604020202020204" pitchFamily="34" charset="0"/>
              </a:rPr>
              <a:t>--more people swim </a:t>
            </a:r>
          </a:p>
          <a:p>
            <a:pPr algn="ctr" eaLnBrk="1" hangingPunct="1"/>
            <a:r>
              <a:rPr lang="en-US" altLang="en-US">
                <a:latin typeface="Times New Roman" panose="02020603050405020304" pitchFamily="18" charset="0"/>
                <a:cs typeface="Arial" panose="020B0604020202020204" pitchFamily="34" charset="0"/>
              </a:rPr>
              <a:t>   (and some drown)</a:t>
            </a:r>
          </a:p>
          <a:p>
            <a:pPr algn="ctr" eaLnBrk="1" hangingPunct="1"/>
            <a:r>
              <a:rPr lang="en-US" altLang="en-US">
                <a:latin typeface="Times New Roman" panose="02020603050405020304" pitchFamily="18" charset="0"/>
                <a:cs typeface="Arial" panose="020B0604020202020204" pitchFamily="34" charset="0"/>
              </a:rPr>
              <a:t>--more ice cream is sold</a:t>
            </a:r>
          </a:p>
        </p:txBody>
      </p:sp>
      <p:sp>
        <p:nvSpPr>
          <p:cNvPr id="192522" name="TextBox 12">
            <a:extLst>
              <a:ext uri="{FF2B5EF4-FFF2-40B4-BE49-F238E27FC236}">
                <a16:creationId xmlns:a16="http://schemas.microsoft.com/office/drawing/2014/main" id="{AA866B79-6FE5-AD4B-B050-3FC049B7095C}"/>
              </a:ext>
            </a:extLst>
          </p:cNvPr>
          <p:cNvSpPr txBox="1">
            <a:spLocks noChangeArrowheads="1"/>
          </p:cNvSpPr>
          <p:nvPr/>
        </p:nvSpPr>
        <p:spPr bwMode="auto">
          <a:xfrm>
            <a:off x="381000" y="3048000"/>
            <a:ext cx="768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Help!</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8" grpId="0"/>
      <p:bldP spid="37899" grpId="0"/>
      <p:bldP spid="3790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51F2AEE-4F86-DB45-BE2D-B82F7155F198}"/>
              </a:ext>
            </a:extLst>
          </p:cNvPr>
          <p:cNvSpPr>
            <a:spLocks noGrp="1"/>
          </p:cNvSpPr>
          <p:nvPr>
            <p:ph type="title"/>
          </p:nvPr>
        </p:nvSpPr>
        <p:spPr>
          <a:xfrm>
            <a:off x="0" y="381000"/>
            <a:ext cx="9144000" cy="1143000"/>
          </a:xfrm>
        </p:spPr>
        <p:txBody>
          <a:bodyPr wrap="square" lIns="91440" tIns="45720" rIns="91440" bIns="45720" numCol="1" anchorCtr="0" compatLnSpc="1">
            <a:prstTxWarp prst="textNoShape">
              <a:avLst/>
            </a:prstTxWarp>
          </a:bodyPr>
          <a:lstStyle/>
          <a:p>
            <a:r>
              <a:rPr lang="en-US" altLang="en-US" sz="29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Regression does not prove direction or cause!</a:t>
            </a:r>
            <a:br>
              <a:rPr lang="en-US" altLang="en-US" sz="29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br>
            <a:r>
              <a:rPr lang="en-US" altLang="en-US" sz="2900" i="1"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Income and Illiteracy</a:t>
            </a:r>
          </a:p>
        </p:txBody>
      </p:sp>
      <p:sp>
        <p:nvSpPr>
          <p:cNvPr id="194562" name="Content Placeholder 2">
            <a:extLst>
              <a:ext uri="{FF2B5EF4-FFF2-40B4-BE49-F238E27FC236}">
                <a16:creationId xmlns:a16="http://schemas.microsoft.com/office/drawing/2014/main" id="{7062C97B-950F-9244-A82C-5A49FF96E838}"/>
              </a:ext>
            </a:extLst>
          </p:cNvPr>
          <p:cNvSpPr>
            <a:spLocks noGrp="1"/>
          </p:cNvSpPr>
          <p:nvPr>
            <p:ph idx="1"/>
          </p:nvPr>
        </p:nvSpPr>
        <p:spPr>
          <a:xfrm>
            <a:off x="0" y="1828800"/>
            <a:ext cx="6553200" cy="4114800"/>
          </a:xfrm>
        </p:spPr>
        <p:txBody>
          <a:bodyPr/>
          <a:lstStyle/>
          <a:p>
            <a:r>
              <a:rPr lang="en-US" altLang="en-US">
                <a:latin typeface="Times New Roman" panose="02020603050405020304" pitchFamily="18" charset="0"/>
                <a:ea typeface="ＭＳ Ｐゴシック" panose="020B0600070205080204" pitchFamily="34" charset="-128"/>
              </a:rPr>
              <a:t>Provinces with higher incomes can afford to spend more on education, so illiteracy is lower </a:t>
            </a:r>
          </a:p>
          <a:p>
            <a:pPr lvl="1"/>
            <a:r>
              <a:rPr lang="en-US" altLang="en-US">
                <a:latin typeface="Times New Roman" panose="02020603050405020304" pitchFamily="18" charset="0"/>
                <a:ea typeface="ＭＳ Ｐゴシック" panose="020B0600070205080204" pitchFamily="34" charset="-128"/>
              </a:rPr>
              <a:t>Higher Income&gt;&gt;&gt;&gt;Less Illiteracy</a:t>
            </a:r>
          </a:p>
          <a:p>
            <a:r>
              <a:rPr lang="en-US" altLang="en-US">
                <a:latin typeface="Times New Roman" panose="02020603050405020304" pitchFamily="18" charset="0"/>
                <a:ea typeface="ＭＳ Ｐゴシック" panose="020B0600070205080204" pitchFamily="34" charset="-128"/>
              </a:rPr>
              <a:t>The higher the level of literacy (and thus the lower the level of </a:t>
            </a:r>
            <a:r>
              <a:rPr lang="en-US" altLang="en-US" u="sng">
                <a:latin typeface="Times New Roman" panose="02020603050405020304" pitchFamily="18" charset="0"/>
                <a:ea typeface="ＭＳ Ｐゴシック" panose="020B0600070205080204" pitchFamily="34" charset="-128"/>
              </a:rPr>
              <a:t>il</a:t>
            </a:r>
            <a:r>
              <a:rPr lang="en-US" altLang="en-US">
                <a:latin typeface="Times New Roman" panose="02020603050405020304" pitchFamily="18" charset="0"/>
                <a:ea typeface="ＭＳ Ｐゴシック" panose="020B0600070205080204" pitchFamily="34" charset="-128"/>
              </a:rPr>
              <a:t>literacy) the more high income jobs.</a:t>
            </a:r>
          </a:p>
          <a:p>
            <a:pPr lvl="1"/>
            <a:r>
              <a:rPr lang="en-US" altLang="en-US">
                <a:latin typeface="Times New Roman" panose="02020603050405020304" pitchFamily="18" charset="0"/>
                <a:ea typeface="ＭＳ Ｐゴシック" panose="020B0600070205080204" pitchFamily="34" charset="-128"/>
              </a:rPr>
              <a:t>Less Illiteracy&gt;&gt;&gt;&gt;Higher Income</a:t>
            </a:r>
          </a:p>
          <a:p>
            <a:r>
              <a:rPr lang="en-US" altLang="en-US">
                <a:latin typeface="Times New Roman" panose="02020603050405020304" pitchFamily="18" charset="0"/>
                <a:ea typeface="ＭＳ Ｐゴシック" panose="020B0600070205080204" pitchFamily="34" charset="-128"/>
              </a:rPr>
              <a:t>Regression </a:t>
            </a:r>
            <a:r>
              <a:rPr lang="en-US" altLang="en-US" u="sng">
                <a:latin typeface="Times New Roman" panose="02020603050405020304" pitchFamily="18" charset="0"/>
                <a:ea typeface="ＭＳ Ｐゴシック" panose="020B0600070205080204" pitchFamily="34" charset="-128"/>
              </a:rPr>
              <a:t>will not </a:t>
            </a:r>
            <a:r>
              <a:rPr lang="en-US" altLang="en-US">
                <a:latin typeface="Times New Roman" panose="02020603050405020304" pitchFamily="18" charset="0"/>
                <a:ea typeface="ＭＳ Ｐゴシック" panose="020B0600070205080204" pitchFamily="34" charset="-128"/>
              </a:rPr>
              <a:t>decide!</a:t>
            </a:r>
          </a:p>
        </p:txBody>
      </p:sp>
      <p:grpSp>
        <p:nvGrpSpPr>
          <p:cNvPr id="194563" name="Group 9">
            <a:extLst>
              <a:ext uri="{FF2B5EF4-FFF2-40B4-BE49-F238E27FC236}">
                <a16:creationId xmlns:a16="http://schemas.microsoft.com/office/drawing/2014/main" id="{7961C384-1D99-9D4F-BE3F-411C2CE952BF}"/>
              </a:ext>
            </a:extLst>
          </p:cNvPr>
          <p:cNvGrpSpPr>
            <a:grpSpLocks/>
          </p:cNvGrpSpPr>
          <p:nvPr/>
        </p:nvGrpSpPr>
        <p:grpSpPr bwMode="auto">
          <a:xfrm>
            <a:off x="6400800" y="1752600"/>
            <a:ext cx="2433638" cy="1981200"/>
            <a:chOff x="894036" y="533400"/>
            <a:chExt cx="5894991" cy="3723620"/>
          </a:xfrm>
        </p:grpSpPr>
        <p:pic>
          <p:nvPicPr>
            <p:cNvPr id="194567" name="Picture 2">
              <a:extLst>
                <a:ext uri="{FF2B5EF4-FFF2-40B4-BE49-F238E27FC236}">
                  <a16:creationId xmlns:a16="http://schemas.microsoft.com/office/drawing/2014/main" id="{00BBA293-6738-9943-9D75-654619D4D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976" y="533400"/>
              <a:ext cx="4972051"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8" name="TextBox 11">
              <a:extLst>
                <a:ext uri="{FF2B5EF4-FFF2-40B4-BE49-F238E27FC236}">
                  <a16:creationId xmlns:a16="http://schemas.microsoft.com/office/drawing/2014/main" id="{4EDC4C21-CA5E-424D-8A7B-9BE94D876F57}"/>
                </a:ext>
              </a:extLst>
            </p:cNvPr>
            <p:cNvSpPr txBox="1">
              <a:spLocks noChangeArrowheads="1"/>
            </p:cNvSpPr>
            <p:nvPr/>
          </p:nvSpPr>
          <p:spPr bwMode="auto">
            <a:xfrm>
              <a:off x="3733800" y="3733800"/>
              <a:ext cx="12602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latin typeface="Times New Roman" panose="02020603050405020304" pitchFamily="18" charset="0"/>
                  <a:cs typeface="Arial" panose="020B0604020202020204" pitchFamily="34" charset="0"/>
                </a:rPr>
                <a:t>Income</a:t>
              </a:r>
            </a:p>
          </p:txBody>
        </p:sp>
        <p:sp>
          <p:nvSpPr>
            <p:cNvPr id="194569" name="TextBox 12">
              <a:extLst>
                <a:ext uri="{FF2B5EF4-FFF2-40B4-BE49-F238E27FC236}">
                  <a16:creationId xmlns:a16="http://schemas.microsoft.com/office/drawing/2014/main" id="{F66F44E0-4960-4D40-93EB-44ED0A5FAAE8}"/>
                </a:ext>
              </a:extLst>
            </p:cNvPr>
            <p:cNvSpPr txBox="1">
              <a:spLocks noChangeArrowheads="1"/>
            </p:cNvSpPr>
            <p:nvPr/>
          </p:nvSpPr>
          <p:spPr bwMode="auto">
            <a:xfrm rot="-5400000">
              <a:off x="416501" y="2443097"/>
              <a:ext cx="14782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latin typeface="Times New Roman" panose="02020603050405020304" pitchFamily="18" charset="0"/>
                  <a:cs typeface="Arial" panose="020B0604020202020204" pitchFamily="34" charset="0"/>
                </a:rPr>
                <a:t>Illiteracy</a:t>
              </a:r>
            </a:p>
          </p:txBody>
        </p:sp>
      </p:grpSp>
      <p:pic>
        <p:nvPicPr>
          <p:cNvPr id="194564" name="Picture 3">
            <a:extLst>
              <a:ext uri="{FF2B5EF4-FFF2-40B4-BE49-F238E27FC236}">
                <a16:creationId xmlns:a16="http://schemas.microsoft.com/office/drawing/2014/main" id="{3B8D0AA9-1A58-374A-A454-ABF27CCA6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267200"/>
            <a:ext cx="23463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5" name="TextBox 14">
            <a:extLst>
              <a:ext uri="{FF2B5EF4-FFF2-40B4-BE49-F238E27FC236}">
                <a16:creationId xmlns:a16="http://schemas.microsoft.com/office/drawing/2014/main" id="{7754B5B5-C743-BB48-A9DE-34C1959044BF}"/>
              </a:ext>
            </a:extLst>
          </p:cNvPr>
          <p:cNvSpPr txBox="1">
            <a:spLocks noChangeArrowheads="1"/>
          </p:cNvSpPr>
          <p:nvPr/>
        </p:nvSpPr>
        <p:spPr bwMode="auto">
          <a:xfrm rot="-5400000">
            <a:off x="5803900" y="4940300"/>
            <a:ext cx="1260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latin typeface="Times New Roman" panose="02020603050405020304" pitchFamily="18" charset="0"/>
                <a:cs typeface="Arial" panose="020B0604020202020204" pitchFamily="34" charset="0"/>
              </a:rPr>
              <a:t>Income</a:t>
            </a:r>
          </a:p>
        </p:txBody>
      </p:sp>
      <p:sp>
        <p:nvSpPr>
          <p:cNvPr id="194566" name="TextBox 15">
            <a:extLst>
              <a:ext uri="{FF2B5EF4-FFF2-40B4-BE49-F238E27FC236}">
                <a16:creationId xmlns:a16="http://schemas.microsoft.com/office/drawing/2014/main" id="{8093CE62-7F6B-6A43-95A2-12D3CDD705D3}"/>
              </a:ext>
            </a:extLst>
          </p:cNvPr>
          <p:cNvSpPr txBox="1">
            <a:spLocks noChangeArrowheads="1"/>
          </p:cNvSpPr>
          <p:nvPr/>
        </p:nvSpPr>
        <p:spPr bwMode="auto">
          <a:xfrm>
            <a:off x="7391400" y="5791200"/>
            <a:ext cx="1292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Illiteracy</a:t>
            </a: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3A71E-689C-274C-801A-117B3D604C9B}"/>
              </a:ext>
            </a:extLst>
          </p:cNvPr>
          <p:cNvSpPr>
            <a:spLocks noGrp="1"/>
          </p:cNvSpPr>
          <p:nvPr>
            <p:ph type="title"/>
          </p:nvPr>
        </p:nvSpPr>
        <p:spPr/>
        <p:txBody>
          <a:bodyPr/>
          <a:lstStyle/>
          <a:p>
            <a:r>
              <a:rPr lang="en-US" dirty="0"/>
              <a:t>What if there is not enough data?</a:t>
            </a:r>
          </a:p>
        </p:txBody>
      </p:sp>
      <p:sp>
        <p:nvSpPr>
          <p:cNvPr id="3" name="Content Placeholder 2">
            <a:extLst>
              <a:ext uri="{FF2B5EF4-FFF2-40B4-BE49-F238E27FC236}">
                <a16:creationId xmlns:a16="http://schemas.microsoft.com/office/drawing/2014/main" id="{9427F354-582F-4B46-BF40-0A99C55A262F}"/>
              </a:ext>
            </a:extLst>
          </p:cNvPr>
          <p:cNvSpPr>
            <a:spLocks noGrp="1"/>
          </p:cNvSpPr>
          <p:nvPr>
            <p:ph sz="quarter" idx="1"/>
          </p:nvPr>
        </p:nvSpPr>
        <p:spPr/>
        <p:txBody>
          <a:bodyPr/>
          <a:lstStyle/>
          <a:p>
            <a:r>
              <a:rPr lang="en-US" sz="4000" dirty="0"/>
              <a:t>Bootstrap</a:t>
            </a:r>
          </a:p>
          <a:p>
            <a:r>
              <a:rPr lang="en-US" sz="4000" dirty="0"/>
              <a:t>Jackknife</a:t>
            </a:r>
          </a:p>
          <a:p>
            <a:r>
              <a:rPr lang="en-US" sz="4000" dirty="0"/>
              <a:t>Cross-validation</a:t>
            </a:r>
          </a:p>
        </p:txBody>
      </p:sp>
    </p:spTree>
    <p:extLst>
      <p:ext uri="{BB962C8B-B14F-4D97-AF65-F5344CB8AC3E}">
        <p14:creationId xmlns:p14="http://schemas.microsoft.com/office/powerpoint/2010/main" val="16358736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87A62B4-CC0E-304B-B9F1-7587885A3BE9}"/>
              </a:ext>
            </a:extLst>
          </p:cNvPr>
          <p:cNvSpPr>
            <a:spLocks noGrp="1" noChangeArrowheads="1"/>
          </p:cNvSpPr>
          <p:nvPr>
            <p:ph type="title"/>
          </p:nvPr>
        </p:nvSpPr>
        <p:spPr>
          <a:xfrm>
            <a:off x="76200" y="76200"/>
            <a:ext cx="7467600" cy="838200"/>
          </a:xfrm>
        </p:spPr>
        <p:txBody>
          <a:bodyPr>
            <a:normAutofit/>
          </a:bodyPr>
          <a:lstStyle/>
          <a:p>
            <a:pPr algn="ctr"/>
            <a:r>
              <a:rPr lang="en-US" altLang="en-US" sz="3600" b="1" i="1" dirty="0"/>
              <a:t>What is Bootstrap</a:t>
            </a:r>
          </a:p>
        </p:txBody>
      </p:sp>
      <p:sp>
        <p:nvSpPr>
          <p:cNvPr id="36867" name="Text Box 3">
            <a:extLst>
              <a:ext uri="{FF2B5EF4-FFF2-40B4-BE49-F238E27FC236}">
                <a16:creationId xmlns:a16="http://schemas.microsoft.com/office/drawing/2014/main" id="{DEB64CF4-33AE-D546-95D5-54EB5BCF62A4}"/>
              </a:ext>
            </a:extLst>
          </p:cNvPr>
          <p:cNvSpPr txBox="1">
            <a:spLocks noChangeArrowheads="1"/>
          </p:cNvSpPr>
          <p:nvPr/>
        </p:nvSpPr>
        <p:spPr bwMode="auto">
          <a:xfrm>
            <a:off x="152400" y="990600"/>
            <a:ext cx="8702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i="1" dirty="0"/>
              <a:t>Bootstrapping is a method for estimating the sampling distribution of an estimator by resampling with replacement from the original sample.</a:t>
            </a:r>
          </a:p>
        </p:txBody>
      </p:sp>
      <p:sp>
        <p:nvSpPr>
          <p:cNvPr id="36872" name="Text Box 8">
            <a:extLst>
              <a:ext uri="{FF2B5EF4-FFF2-40B4-BE49-F238E27FC236}">
                <a16:creationId xmlns:a16="http://schemas.microsoft.com/office/drawing/2014/main" id="{2427E3B3-6A31-5C41-98E0-429318EA18B8}"/>
              </a:ext>
            </a:extLst>
          </p:cNvPr>
          <p:cNvSpPr txBox="1">
            <a:spLocks noChangeArrowheads="1"/>
          </p:cNvSpPr>
          <p:nvPr/>
        </p:nvSpPr>
        <p:spPr bwMode="auto">
          <a:xfrm>
            <a:off x="228600" y="2362200"/>
            <a:ext cx="83978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ct val="20000"/>
              </a:spcBef>
              <a:buClr>
                <a:schemeClr val="hlink"/>
              </a:buClr>
              <a:buSzPct val="65000"/>
              <a:buFont typeface="Wingdings" pitchFamily="2" charset="2"/>
              <a:buChar char="n"/>
            </a:pPr>
            <a:r>
              <a:rPr lang="en-US" altLang="en-US" sz="2000" dirty="0">
                <a:effectLst>
                  <a:outerShdw blurRad="38100" dist="38100" dir="2700000" algn="tl">
                    <a:srgbClr val="000000"/>
                  </a:outerShdw>
                </a:effectLst>
                <a:latin typeface="Tahoma" panose="020B0604030504040204" pitchFamily="34" charset="0"/>
              </a:rPr>
              <a:t> The bootstrap procedure is a means of estimating the statistical accuracy . . . from the data in a single sample. </a:t>
            </a:r>
          </a:p>
          <a:p>
            <a:pPr eaLnBrk="1" hangingPunct="1">
              <a:spcBef>
                <a:spcPct val="20000"/>
              </a:spcBef>
              <a:buClr>
                <a:schemeClr val="hlink"/>
              </a:buClr>
              <a:buSzPct val="65000"/>
              <a:buFont typeface="Wingdings" pitchFamily="2" charset="2"/>
              <a:buChar char="n"/>
            </a:pPr>
            <a:r>
              <a:rPr lang="en-US" altLang="en-US" sz="2000" dirty="0">
                <a:effectLst>
                  <a:outerShdw blurRad="38100" dist="38100" dir="2700000" algn="tl">
                    <a:srgbClr val="000000"/>
                  </a:outerShdw>
                </a:effectLst>
                <a:latin typeface="Tahoma" panose="020B0604030504040204" pitchFamily="34" charset="0"/>
              </a:rPr>
              <a:t> Bootstrapping is used to mimic the process of selecting many samples when the population is too small to do otherwise</a:t>
            </a:r>
          </a:p>
          <a:p>
            <a:pPr eaLnBrk="1" hangingPunct="1">
              <a:spcBef>
                <a:spcPct val="20000"/>
              </a:spcBef>
              <a:buClr>
                <a:schemeClr val="hlink"/>
              </a:buClr>
              <a:buSzPct val="65000"/>
              <a:buFont typeface="Wingdings" pitchFamily="2" charset="2"/>
              <a:buChar char="n"/>
            </a:pPr>
            <a:r>
              <a:rPr lang="en-US" altLang="en-US" sz="2000" dirty="0">
                <a:effectLst>
                  <a:outerShdw blurRad="38100" dist="38100" dir="2700000" algn="tl">
                    <a:srgbClr val="000000"/>
                  </a:outerShdw>
                </a:effectLst>
                <a:latin typeface="Tahoma" panose="020B0604030504040204" pitchFamily="34" charset="0"/>
              </a:rPr>
              <a:t> The samples are generated from the data in the original sample by copying it many number of times (Monte Carlo Simulation)</a:t>
            </a:r>
          </a:p>
          <a:p>
            <a:pPr eaLnBrk="1" hangingPunct="1">
              <a:spcBef>
                <a:spcPct val="20000"/>
              </a:spcBef>
              <a:buClr>
                <a:schemeClr val="hlink"/>
              </a:buClr>
              <a:buSzPct val="65000"/>
              <a:buFont typeface="Wingdings" pitchFamily="2" charset="2"/>
              <a:buChar char="n"/>
            </a:pPr>
            <a:r>
              <a:rPr lang="en-US" altLang="en-US" sz="2000" dirty="0">
                <a:effectLst>
                  <a:outerShdw blurRad="38100" dist="38100" dir="2700000" algn="tl">
                    <a:srgbClr val="000000"/>
                  </a:outerShdw>
                </a:effectLst>
                <a:latin typeface="Tahoma" panose="020B0604030504040204" pitchFamily="34" charset="0"/>
              </a:rPr>
              <a:t> Samples can then selected at random and descriptive statistics calculated or regressions run for each sample</a:t>
            </a:r>
          </a:p>
          <a:p>
            <a:pPr eaLnBrk="1" hangingPunct="1">
              <a:spcBef>
                <a:spcPct val="20000"/>
              </a:spcBef>
              <a:buClr>
                <a:schemeClr val="hlink"/>
              </a:buClr>
              <a:buSzPct val="65000"/>
              <a:buFont typeface="Wingdings" pitchFamily="2" charset="2"/>
              <a:buChar char="n"/>
            </a:pPr>
            <a:r>
              <a:rPr lang="en-US" altLang="en-US" sz="2000" dirty="0">
                <a:effectLst>
                  <a:outerShdw blurRad="38100" dist="38100" dir="2700000" algn="tl">
                    <a:srgbClr val="000000"/>
                  </a:outerShdw>
                </a:effectLst>
                <a:latin typeface="Tahoma" panose="020B0604030504040204" pitchFamily="34" charset="0"/>
              </a:rPr>
              <a:t>The results generated from the bootstrap samples can be treated as if it they were the result of actual sampling from the original population</a:t>
            </a:r>
          </a:p>
          <a:p>
            <a:pPr eaLnBrk="1" hangingPunct="1">
              <a:spcBef>
                <a:spcPct val="20000"/>
              </a:spcBef>
              <a:buClr>
                <a:schemeClr val="hlink"/>
              </a:buClr>
              <a:buSzPct val="65000"/>
              <a:buFont typeface="Wingdings" pitchFamily="2" charset="2"/>
              <a:buChar char="n"/>
            </a:pPr>
            <a:endParaRPr lang="en-US" altLang="en-US" sz="2000" dirty="0">
              <a:effectLst>
                <a:outerShdw blurRad="38100" dist="38100" dir="2700000" algn="tl">
                  <a:srgbClr val="000000"/>
                </a:outerShdw>
              </a:effectLst>
              <a:latin typeface="Tahoma" panose="020B0604030504040204" pitchFamily="34" charset="0"/>
            </a:endParaRPr>
          </a:p>
        </p:txBody>
      </p:sp>
    </p:spTree>
    <p:extLst>
      <p:ext uri="{BB962C8B-B14F-4D97-AF65-F5344CB8AC3E}">
        <p14:creationId xmlns:p14="http://schemas.microsoft.com/office/powerpoint/2010/main" val="2348836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4">
            <a:extLst>
              <a:ext uri="{FF2B5EF4-FFF2-40B4-BE49-F238E27FC236}">
                <a16:creationId xmlns:a16="http://schemas.microsoft.com/office/drawing/2014/main" id="{97028CDE-3D74-3143-8B4E-A606E2C82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7442200" cy="524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6" name="Rectangle 6">
            <a:extLst>
              <a:ext uri="{FF2B5EF4-FFF2-40B4-BE49-F238E27FC236}">
                <a16:creationId xmlns:a16="http://schemas.microsoft.com/office/drawing/2014/main" id="{DAE19845-D309-4B4F-B673-5A35B66B2CC7}"/>
              </a:ext>
            </a:extLst>
          </p:cNvPr>
          <p:cNvSpPr>
            <a:spLocks noChangeArrowheads="1"/>
          </p:cNvSpPr>
          <p:nvPr/>
        </p:nvSpPr>
        <p:spPr bwMode="auto">
          <a:xfrm>
            <a:off x="76200" y="76200"/>
            <a:ext cx="8763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000000"/>
                  </a:outerShdw>
                </a:effectLst>
                <a:latin typeface="Tahoma" panose="020B0604030504040204" pitchFamily="34" charset="0"/>
              </a:defRPr>
            </a:lvl1pPr>
            <a:lvl2pPr algn="ctr">
              <a:defRPr sz="4400">
                <a:solidFill>
                  <a:schemeClr val="tx2"/>
                </a:solidFill>
                <a:effectLst>
                  <a:outerShdw blurRad="38100" dist="38100" dir="2700000" algn="tl">
                    <a:srgbClr val="000000"/>
                  </a:outerShdw>
                </a:effectLst>
                <a:latin typeface="Tahoma" panose="020B0604030504040204" pitchFamily="34" charset="0"/>
              </a:defRPr>
            </a:lvl2pPr>
            <a:lvl3pPr algn="ctr">
              <a:defRPr sz="4400">
                <a:solidFill>
                  <a:schemeClr val="tx2"/>
                </a:solidFill>
                <a:effectLst>
                  <a:outerShdw blurRad="38100" dist="38100" dir="2700000" algn="tl">
                    <a:srgbClr val="000000"/>
                  </a:outerShdw>
                </a:effectLst>
                <a:latin typeface="Tahoma" panose="020B0604030504040204" pitchFamily="34" charset="0"/>
              </a:defRPr>
            </a:lvl3pPr>
            <a:lvl4pPr algn="ctr">
              <a:defRPr sz="4400">
                <a:solidFill>
                  <a:schemeClr val="tx2"/>
                </a:solidFill>
                <a:effectLst>
                  <a:outerShdw blurRad="38100" dist="38100" dir="2700000" algn="tl">
                    <a:srgbClr val="000000"/>
                  </a:outerShdw>
                </a:effectLst>
                <a:latin typeface="Tahoma" panose="020B0604030504040204" pitchFamily="34" charset="0"/>
              </a:defRPr>
            </a:lvl4pPr>
            <a:lvl5pPr algn="ctr">
              <a:defRPr sz="4400">
                <a:solidFill>
                  <a:schemeClr val="tx2"/>
                </a:solidFill>
                <a:effectLst>
                  <a:outerShdw blurRad="38100" dist="38100" dir="2700000" algn="tl">
                    <a:srgbClr val="000000"/>
                  </a:outerShdw>
                </a:effectLst>
                <a:latin typeface="Tahoma" panose="020B0604030504040204" pitchFamily="34" charset="0"/>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l" eaLnBrk="1" hangingPunct="1"/>
            <a:r>
              <a:rPr lang="en-US" altLang="en-US" sz="3600" b="1" i="1"/>
              <a:t>Characteristics of  Bootstrapping </a:t>
            </a:r>
          </a:p>
        </p:txBody>
      </p:sp>
      <p:sp>
        <p:nvSpPr>
          <p:cNvPr id="35847" name="Oval 7">
            <a:extLst>
              <a:ext uri="{FF2B5EF4-FFF2-40B4-BE49-F238E27FC236}">
                <a16:creationId xmlns:a16="http://schemas.microsoft.com/office/drawing/2014/main" id="{E60B61A3-53EB-544E-8C62-863388E3B053}"/>
              </a:ext>
            </a:extLst>
          </p:cNvPr>
          <p:cNvSpPr>
            <a:spLocks noChangeArrowheads="1"/>
          </p:cNvSpPr>
          <p:nvPr/>
        </p:nvSpPr>
        <p:spPr bwMode="auto">
          <a:xfrm>
            <a:off x="5105400" y="4953000"/>
            <a:ext cx="1828800" cy="68580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9" name="Rectangle 9">
            <a:extLst>
              <a:ext uri="{FF2B5EF4-FFF2-40B4-BE49-F238E27FC236}">
                <a16:creationId xmlns:a16="http://schemas.microsoft.com/office/drawing/2014/main" id="{C9570898-F592-5641-B0BE-0C38C853ACB8}"/>
              </a:ext>
            </a:extLst>
          </p:cNvPr>
          <p:cNvSpPr>
            <a:spLocks noChangeArrowheads="1"/>
          </p:cNvSpPr>
          <p:nvPr/>
        </p:nvSpPr>
        <p:spPr bwMode="auto">
          <a:xfrm rot="10800000">
            <a:off x="1981200" y="4495800"/>
            <a:ext cx="838200" cy="1752600"/>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lstStyle/>
          <a:p>
            <a:pPr algn="ctr"/>
            <a:r>
              <a:rPr lang="en-US" altLang="en-US" b="1"/>
              <a:t>Sampling with Replacement</a:t>
            </a:r>
          </a:p>
        </p:txBody>
      </p:sp>
      <p:sp>
        <p:nvSpPr>
          <p:cNvPr id="35850" name="Rectangle 10">
            <a:extLst>
              <a:ext uri="{FF2B5EF4-FFF2-40B4-BE49-F238E27FC236}">
                <a16:creationId xmlns:a16="http://schemas.microsoft.com/office/drawing/2014/main" id="{9E528A87-7E97-6142-996F-67798CADDCD6}"/>
              </a:ext>
            </a:extLst>
          </p:cNvPr>
          <p:cNvSpPr>
            <a:spLocks noChangeArrowheads="1"/>
          </p:cNvSpPr>
          <p:nvPr/>
        </p:nvSpPr>
        <p:spPr bwMode="auto">
          <a:xfrm rot="16200000">
            <a:off x="5791200" y="1295400"/>
            <a:ext cx="533400" cy="2057400"/>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
          <a:lstStyle/>
          <a:p>
            <a:pPr algn="ctr"/>
            <a:r>
              <a:rPr lang="en-US" altLang="en-US" sz="2000" b="1"/>
              <a:t>Full Sample</a:t>
            </a:r>
          </a:p>
        </p:txBody>
      </p:sp>
    </p:spTree>
    <p:extLst>
      <p:ext uri="{BB962C8B-B14F-4D97-AF65-F5344CB8AC3E}">
        <p14:creationId xmlns:p14="http://schemas.microsoft.com/office/powerpoint/2010/main" val="2975844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7"/>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4" fill="hold" grpId="0" nodeType="afterEffect">
                                  <p:stCondLst>
                                    <p:cond delay="1000"/>
                                  </p:stCondLst>
                                  <p:childTnLst>
                                    <p:set>
                                      <p:cBhvr>
                                        <p:cTn id="9" dur="1" fill="hold">
                                          <p:stCondLst>
                                            <p:cond delay="0"/>
                                          </p:stCondLst>
                                        </p:cTn>
                                        <p:tgtEl>
                                          <p:spTgt spid="35849"/>
                                        </p:tgtEl>
                                        <p:attrNameLst>
                                          <p:attrName>style.visibility</p:attrName>
                                        </p:attrNameLst>
                                      </p:cBhvr>
                                      <p:to>
                                        <p:strVal val="visible"/>
                                      </p:to>
                                    </p:set>
                                    <p:anim calcmode="lin" valueType="num">
                                      <p:cBhvr additive="base">
                                        <p:cTn id="10" dur="1000" fill="hold"/>
                                        <p:tgtEl>
                                          <p:spTgt spid="35849"/>
                                        </p:tgtEl>
                                        <p:attrNameLst>
                                          <p:attrName>ppt_x</p:attrName>
                                        </p:attrNameLst>
                                      </p:cBhvr>
                                      <p:tavLst>
                                        <p:tav tm="0">
                                          <p:val>
                                            <p:strVal val="#ppt_x"/>
                                          </p:val>
                                        </p:tav>
                                        <p:tav tm="100000">
                                          <p:val>
                                            <p:strVal val="#ppt_x"/>
                                          </p:val>
                                        </p:tav>
                                      </p:tavLst>
                                    </p:anim>
                                    <p:anim calcmode="lin" valueType="num">
                                      <p:cBhvr additive="base">
                                        <p:cTn id="11" dur="1000" fill="hold"/>
                                        <p:tgtEl>
                                          <p:spTgt spid="35849"/>
                                        </p:tgtEl>
                                        <p:attrNameLst>
                                          <p:attrName>ppt_y</p:attrName>
                                        </p:attrNameLst>
                                      </p:cBhvr>
                                      <p:tavLst>
                                        <p:tav tm="0">
                                          <p:val>
                                            <p:strVal val="1+#ppt_h/2"/>
                                          </p:val>
                                        </p:tav>
                                        <p:tav tm="100000">
                                          <p:val>
                                            <p:strVal val="#ppt_y"/>
                                          </p:val>
                                        </p:tav>
                                      </p:tavLst>
                                    </p:anim>
                                  </p:childTnLst>
                                </p:cTn>
                              </p:par>
                            </p:childTnLst>
                          </p:cTn>
                        </p:par>
                        <p:par>
                          <p:cTn id="12" fill="hold" nodeType="afterGroup">
                            <p:stCondLst>
                              <p:cond delay="2000"/>
                            </p:stCondLst>
                            <p:childTnLst>
                              <p:par>
                                <p:cTn id="13" presetID="2" presetClass="entr" presetSubtype="2" fill="hold" grpId="0" nodeType="afterEffect">
                                  <p:stCondLst>
                                    <p:cond delay="1500"/>
                                  </p:stCondLst>
                                  <p:childTnLst>
                                    <p:set>
                                      <p:cBhvr>
                                        <p:cTn id="14" dur="1" fill="hold">
                                          <p:stCondLst>
                                            <p:cond delay="0"/>
                                          </p:stCondLst>
                                        </p:cTn>
                                        <p:tgtEl>
                                          <p:spTgt spid="35850"/>
                                        </p:tgtEl>
                                        <p:attrNameLst>
                                          <p:attrName>style.visibility</p:attrName>
                                        </p:attrNameLst>
                                      </p:cBhvr>
                                      <p:to>
                                        <p:strVal val="visible"/>
                                      </p:to>
                                    </p:set>
                                    <p:anim calcmode="lin" valueType="num">
                                      <p:cBhvr additive="base">
                                        <p:cTn id="15" dur="1000" fill="hold"/>
                                        <p:tgtEl>
                                          <p:spTgt spid="35850"/>
                                        </p:tgtEl>
                                        <p:attrNameLst>
                                          <p:attrName>ppt_x</p:attrName>
                                        </p:attrNameLst>
                                      </p:cBhvr>
                                      <p:tavLst>
                                        <p:tav tm="0">
                                          <p:val>
                                            <p:strVal val="1+#ppt_w/2"/>
                                          </p:val>
                                        </p:tav>
                                        <p:tav tm="100000">
                                          <p:val>
                                            <p:strVal val="#ppt_x"/>
                                          </p:val>
                                        </p:tav>
                                      </p:tavLst>
                                    </p:anim>
                                    <p:anim calcmode="lin" valueType="num">
                                      <p:cBhvr additive="base">
                                        <p:cTn id="16" dur="1000" fill="hold"/>
                                        <p:tgtEl>
                                          <p:spTgt spid="358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9" grpId="0" animBg="1"/>
      <p:bldP spid="3585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F900C1FA-18CC-E042-A2A2-52EC04AF492C}"/>
              </a:ext>
            </a:extLst>
          </p:cNvPr>
          <p:cNvSpPr>
            <a:spLocks noGrp="1" noChangeArrowheads="1"/>
          </p:cNvSpPr>
          <p:nvPr>
            <p:ph type="title"/>
          </p:nvPr>
        </p:nvSpPr>
        <p:spPr>
          <a:xfrm>
            <a:off x="304800" y="0"/>
            <a:ext cx="8382000" cy="1066800"/>
          </a:xfrm>
        </p:spPr>
        <p:txBody>
          <a:bodyPr/>
          <a:lstStyle/>
          <a:p>
            <a:pPr algn="l"/>
            <a:r>
              <a:rPr lang="en-US" altLang="en-US" sz="3600" b="1" i="1"/>
              <a:t>Bootstrapping Example</a:t>
            </a:r>
          </a:p>
        </p:txBody>
      </p:sp>
      <p:sp>
        <p:nvSpPr>
          <p:cNvPr id="42016" name="Rectangle 32">
            <a:extLst>
              <a:ext uri="{FF2B5EF4-FFF2-40B4-BE49-F238E27FC236}">
                <a16:creationId xmlns:a16="http://schemas.microsoft.com/office/drawing/2014/main" id="{1705BA61-9BF3-E048-9C92-00238D67D19D}"/>
              </a:ext>
            </a:extLst>
          </p:cNvPr>
          <p:cNvSpPr>
            <a:spLocks noChangeArrowheads="1"/>
          </p:cNvSpPr>
          <p:nvPr/>
        </p:nvSpPr>
        <p:spPr bwMode="auto">
          <a:xfrm>
            <a:off x="3810000" y="3581400"/>
            <a:ext cx="1981200" cy="1447800"/>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en-US" dirty="0"/>
              <a:t>10</a:t>
            </a:r>
            <a:r>
              <a:rPr lang="en-US" altLang="en-US" baseline="30000" dirty="0"/>
              <a:t>9</a:t>
            </a:r>
            <a:r>
              <a:rPr lang="en-US" altLang="en-US" dirty="0"/>
              <a:t> Copies of each observation</a:t>
            </a:r>
          </a:p>
        </p:txBody>
      </p:sp>
      <p:grpSp>
        <p:nvGrpSpPr>
          <p:cNvPr id="42039" name="Group 55">
            <a:extLst>
              <a:ext uri="{FF2B5EF4-FFF2-40B4-BE49-F238E27FC236}">
                <a16:creationId xmlns:a16="http://schemas.microsoft.com/office/drawing/2014/main" id="{1CF63832-F22F-474A-85FA-1A73FED9BEBB}"/>
              </a:ext>
            </a:extLst>
          </p:cNvPr>
          <p:cNvGrpSpPr>
            <a:grpSpLocks/>
          </p:cNvGrpSpPr>
          <p:nvPr/>
        </p:nvGrpSpPr>
        <p:grpSpPr bwMode="auto">
          <a:xfrm>
            <a:off x="228600" y="2057400"/>
            <a:ext cx="1905000" cy="4572000"/>
            <a:chOff x="144" y="768"/>
            <a:chExt cx="1344" cy="3360"/>
          </a:xfrm>
        </p:grpSpPr>
        <p:sp>
          <p:nvSpPr>
            <p:cNvPr id="41989" name="Rectangle 5">
              <a:extLst>
                <a:ext uri="{FF2B5EF4-FFF2-40B4-BE49-F238E27FC236}">
                  <a16:creationId xmlns:a16="http://schemas.microsoft.com/office/drawing/2014/main" id="{B9D0F212-F3AA-794A-BE52-1581C033CDFD}"/>
                </a:ext>
              </a:extLst>
            </p:cNvPr>
            <p:cNvSpPr>
              <a:spLocks noChangeArrowheads="1"/>
            </p:cNvSpPr>
            <p:nvPr/>
          </p:nvSpPr>
          <p:spPr bwMode="auto">
            <a:xfrm>
              <a:off x="144" y="768"/>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Pittsburgh</a:t>
              </a:r>
            </a:p>
          </p:txBody>
        </p:sp>
        <p:sp>
          <p:nvSpPr>
            <p:cNvPr id="41990" name="Rectangle 6">
              <a:extLst>
                <a:ext uri="{FF2B5EF4-FFF2-40B4-BE49-F238E27FC236}">
                  <a16:creationId xmlns:a16="http://schemas.microsoft.com/office/drawing/2014/main" id="{068A8EFF-B18B-E840-8BF3-404A59C0429C}"/>
                </a:ext>
              </a:extLst>
            </p:cNvPr>
            <p:cNvSpPr>
              <a:spLocks noChangeArrowheads="1"/>
            </p:cNvSpPr>
            <p:nvPr/>
          </p:nvSpPr>
          <p:spPr bwMode="auto">
            <a:xfrm>
              <a:off x="144" y="1056"/>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Michigan</a:t>
              </a:r>
            </a:p>
          </p:txBody>
        </p:sp>
        <p:sp>
          <p:nvSpPr>
            <p:cNvPr id="41998" name="Rectangle 14">
              <a:extLst>
                <a:ext uri="{FF2B5EF4-FFF2-40B4-BE49-F238E27FC236}">
                  <a16:creationId xmlns:a16="http://schemas.microsoft.com/office/drawing/2014/main" id="{46FA9051-721E-3D43-ABA9-D0DD0144E214}"/>
                </a:ext>
              </a:extLst>
            </p:cNvPr>
            <p:cNvSpPr>
              <a:spLocks noChangeArrowheads="1"/>
            </p:cNvSpPr>
            <p:nvPr/>
          </p:nvSpPr>
          <p:spPr bwMode="auto">
            <a:xfrm>
              <a:off x="144" y="1344"/>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dirty="0"/>
                <a:t>Michigan State</a:t>
              </a:r>
            </a:p>
          </p:txBody>
        </p:sp>
        <p:sp>
          <p:nvSpPr>
            <p:cNvPr id="41999" name="Rectangle 15">
              <a:extLst>
                <a:ext uri="{FF2B5EF4-FFF2-40B4-BE49-F238E27FC236}">
                  <a16:creationId xmlns:a16="http://schemas.microsoft.com/office/drawing/2014/main" id="{BA0AEB4F-D520-3C45-8093-A58F20003E5B}"/>
                </a:ext>
              </a:extLst>
            </p:cNvPr>
            <p:cNvSpPr>
              <a:spLocks noChangeArrowheads="1"/>
            </p:cNvSpPr>
            <p:nvPr/>
          </p:nvSpPr>
          <p:spPr bwMode="auto">
            <a:xfrm>
              <a:off x="144" y="1632"/>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Washington</a:t>
              </a:r>
            </a:p>
          </p:txBody>
        </p:sp>
        <p:sp>
          <p:nvSpPr>
            <p:cNvPr id="42010" name="Rectangle 26">
              <a:extLst>
                <a:ext uri="{FF2B5EF4-FFF2-40B4-BE49-F238E27FC236}">
                  <a16:creationId xmlns:a16="http://schemas.microsoft.com/office/drawing/2014/main" id="{F01D46BC-83C7-FE45-81BB-4076672C5E43}"/>
                </a:ext>
              </a:extLst>
            </p:cNvPr>
            <p:cNvSpPr>
              <a:spLocks noChangeArrowheads="1"/>
            </p:cNvSpPr>
            <p:nvPr/>
          </p:nvSpPr>
          <p:spPr bwMode="auto">
            <a:xfrm>
              <a:off x="144" y="3072"/>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Navy</a:t>
              </a:r>
            </a:p>
          </p:txBody>
        </p:sp>
        <p:sp>
          <p:nvSpPr>
            <p:cNvPr id="42017" name="Rectangle 33">
              <a:extLst>
                <a:ext uri="{FF2B5EF4-FFF2-40B4-BE49-F238E27FC236}">
                  <a16:creationId xmlns:a16="http://schemas.microsoft.com/office/drawing/2014/main" id="{18706F6D-C164-2441-9FD0-B5B9BA81AE2B}"/>
                </a:ext>
              </a:extLst>
            </p:cNvPr>
            <p:cNvSpPr>
              <a:spLocks noChangeArrowheads="1"/>
            </p:cNvSpPr>
            <p:nvPr/>
          </p:nvSpPr>
          <p:spPr bwMode="auto">
            <a:xfrm>
              <a:off x="144" y="1920"/>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Purdue</a:t>
              </a:r>
            </a:p>
          </p:txBody>
        </p:sp>
        <p:sp>
          <p:nvSpPr>
            <p:cNvPr id="42018" name="Rectangle 34">
              <a:extLst>
                <a:ext uri="{FF2B5EF4-FFF2-40B4-BE49-F238E27FC236}">
                  <a16:creationId xmlns:a16="http://schemas.microsoft.com/office/drawing/2014/main" id="{C1D0E14E-4A7F-FE4A-993A-FC83DED1B7EF}"/>
                </a:ext>
              </a:extLst>
            </p:cNvPr>
            <p:cNvSpPr>
              <a:spLocks noChangeArrowheads="1"/>
            </p:cNvSpPr>
            <p:nvPr/>
          </p:nvSpPr>
          <p:spPr bwMode="auto">
            <a:xfrm>
              <a:off x="144" y="2208"/>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USC</a:t>
              </a:r>
            </a:p>
          </p:txBody>
        </p:sp>
        <p:sp>
          <p:nvSpPr>
            <p:cNvPr id="42019" name="Rectangle 35">
              <a:extLst>
                <a:ext uri="{FF2B5EF4-FFF2-40B4-BE49-F238E27FC236}">
                  <a16:creationId xmlns:a16="http://schemas.microsoft.com/office/drawing/2014/main" id="{41952C6E-1A9A-2144-B4DC-242F9E21B7C5}"/>
                </a:ext>
              </a:extLst>
            </p:cNvPr>
            <p:cNvSpPr>
              <a:spLocks noChangeArrowheads="1"/>
            </p:cNvSpPr>
            <p:nvPr/>
          </p:nvSpPr>
          <p:spPr bwMode="auto">
            <a:xfrm>
              <a:off x="144" y="2496"/>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BYU</a:t>
              </a:r>
            </a:p>
          </p:txBody>
        </p:sp>
        <p:sp>
          <p:nvSpPr>
            <p:cNvPr id="42020" name="Rectangle 36">
              <a:extLst>
                <a:ext uri="{FF2B5EF4-FFF2-40B4-BE49-F238E27FC236}">
                  <a16:creationId xmlns:a16="http://schemas.microsoft.com/office/drawing/2014/main" id="{169D56D5-FB6A-8B49-B1CD-C9AF902716F9}"/>
                </a:ext>
              </a:extLst>
            </p:cNvPr>
            <p:cNvSpPr>
              <a:spLocks noChangeArrowheads="1"/>
            </p:cNvSpPr>
            <p:nvPr/>
          </p:nvSpPr>
          <p:spPr bwMode="auto">
            <a:xfrm>
              <a:off x="144" y="2784"/>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Tennessee</a:t>
              </a:r>
            </a:p>
          </p:txBody>
        </p:sp>
        <p:sp>
          <p:nvSpPr>
            <p:cNvPr id="42021" name="Rectangle 37">
              <a:extLst>
                <a:ext uri="{FF2B5EF4-FFF2-40B4-BE49-F238E27FC236}">
                  <a16:creationId xmlns:a16="http://schemas.microsoft.com/office/drawing/2014/main" id="{F6558088-0466-8343-9433-959246DBA081}"/>
                </a:ext>
              </a:extLst>
            </p:cNvPr>
            <p:cNvSpPr>
              <a:spLocks noChangeArrowheads="1"/>
            </p:cNvSpPr>
            <p:nvPr/>
          </p:nvSpPr>
          <p:spPr bwMode="auto">
            <a:xfrm>
              <a:off x="144" y="3360"/>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Syracuse</a:t>
              </a:r>
            </a:p>
          </p:txBody>
        </p:sp>
        <p:sp>
          <p:nvSpPr>
            <p:cNvPr id="42022" name="Rectangle 38">
              <a:extLst>
                <a:ext uri="{FF2B5EF4-FFF2-40B4-BE49-F238E27FC236}">
                  <a16:creationId xmlns:a16="http://schemas.microsoft.com/office/drawing/2014/main" id="{48C6BEEA-ADCA-BE48-AED8-7069A99D197E}"/>
                </a:ext>
              </a:extLst>
            </p:cNvPr>
            <p:cNvSpPr>
              <a:spLocks noChangeArrowheads="1"/>
            </p:cNvSpPr>
            <p:nvPr/>
          </p:nvSpPr>
          <p:spPr bwMode="auto">
            <a:xfrm>
              <a:off x="144" y="3648"/>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Stanford</a:t>
              </a:r>
            </a:p>
          </p:txBody>
        </p:sp>
        <p:sp>
          <p:nvSpPr>
            <p:cNvPr id="42023" name="Rectangle 39">
              <a:extLst>
                <a:ext uri="{FF2B5EF4-FFF2-40B4-BE49-F238E27FC236}">
                  <a16:creationId xmlns:a16="http://schemas.microsoft.com/office/drawing/2014/main" id="{6F4F90A3-60EF-7149-8FF7-4D7B16C01276}"/>
                </a:ext>
              </a:extLst>
            </p:cNvPr>
            <p:cNvSpPr>
              <a:spLocks noChangeArrowheads="1"/>
            </p:cNvSpPr>
            <p:nvPr/>
          </p:nvSpPr>
          <p:spPr bwMode="auto">
            <a:xfrm>
              <a:off x="144" y="3936"/>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Ohio State</a:t>
              </a:r>
            </a:p>
          </p:txBody>
        </p:sp>
      </p:grpSp>
      <p:sp>
        <p:nvSpPr>
          <p:cNvPr id="42024" name="AutoShape 40">
            <a:extLst>
              <a:ext uri="{FF2B5EF4-FFF2-40B4-BE49-F238E27FC236}">
                <a16:creationId xmlns:a16="http://schemas.microsoft.com/office/drawing/2014/main" id="{204A81A3-FDC3-A942-BC64-F9FE512B159C}"/>
              </a:ext>
            </a:extLst>
          </p:cNvPr>
          <p:cNvSpPr>
            <a:spLocks noChangeArrowheads="1"/>
          </p:cNvSpPr>
          <p:nvPr/>
        </p:nvSpPr>
        <p:spPr bwMode="auto">
          <a:xfrm>
            <a:off x="2362200" y="4076700"/>
            <a:ext cx="13716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25" name="AutoShape 41">
            <a:extLst>
              <a:ext uri="{FF2B5EF4-FFF2-40B4-BE49-F238E27FC236}">
                <a16:creationId xmlns:a16="http://schemas.microsoft.com/office/drawing/2014/main" id="{4900B74B-47F8-014B-98E5-665DD8C07EB2}"/>
              </a:ext>
            </a:extLst>
          </p:cNvPr>
          <p:cNvSpPr>
            <a:spLocks noChangeArrowheads="1"/>
          </p:cNvSpPr>
          <p:nvPr/>
        </p:nvSpPr>
        <p:spPr bwMode="auto">
          <a:xfrm>
            <a:off x="5486400" y="4076700"/>
            <a:ext cx="13716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038" name="Group 54">
            <a:extLst>
              <a:ext uri="{FF2B5EF4-FFF2-40B4-BE49-F238E27FC236}">
                <a16:creationId xmlns:a16="http://schemas.microsoft.com/office/drawing/2014/main" id="{2089C2BC-6635-944A-B42D-3C0BD695F53E}"/>
              </a:ext>
            </a:extLst>
          </p:cNvPr>
          <p:cNvGrpSpPr>
            <a:grpSpLocks/>
          </p:cNvGrpSpPr>
          <p:nvPr/>
        </p:nvGrpSpPr>
        <p:grpSpPr bwMode="auto">
          <a:xfrm>
            <a:off x="6935788" y="2057400"/>
            <a:ext cx="1901825" cy="4570413"/>
            <a:chOff x="4368" y="720"/>
            <a:chExt cx="1344" cy="3360"/>
          </a:xfrm>
        </p:grpSpPr>
        <p:sp>
          <p:nvSpPr>
            <p:cNvPr id="42026" name="Rectangle 42">
              <a:extLst>
                <a:ext uri="{FF2B5EF4-FFF2-40B4-BE49-F238E27FC236}">
                  <a16:creationId xmlns:a16="http://schemas.microsoft.com/office/drawing/2014/main" id="{7168B7E2-4EC4-ED44-B987-B8BB9DA307C7}"/>
                </a:ext>
              </a:extLst>
            </p:cNvPr>
            <p:cNvSpPr>
              <a:spLocks noChangeArrowheads="1"/>
            </p:cNvSpPr>
            <p:nvPr/>
          </p:nvSpPr>
          <p:spPr bwMode="auto">
            <a:xfrm>
              <a:off x="4368" y="720"/>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Navy</a:t>
              </a:r>
            </a:p>
          </p:txBody>
        </p:sp>
        <p:sp>
          <p:nvSpPr>
            <p:cNvPr id="42027" name="Rectangle 43">
              <a:extLst>
                <a:ext uri="{FF2B5EF4-FFF2-40B4-BE49-F238E27FC236}">
                  <a16:creationId xmlns:a16="http://schemas.microsoft.com/office/drawing/2014/main" id="{F15C38EA-AB99-DC44-A482-56BB254230BD}"/>
                </a:ext>
              </a:extLst>
            </p:cNvPr>
            <p:cNvSpPr>
              <a:spLocks noChangeArrowheads="1"/>
            </p:cNvSpPr>
            <p:nvPr/>
          </p:nvSpPr>
          <p:spPr bwMode="auto">
            <a:xfrm>
              <a:off x="4368" y="1008"/>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Ohio State</a:t>
              </a:r>
            </a:p>
          </p:txBody>
        </p:sp>
        <p:sp>
          <p:nvSpPr>
            <p:cNvPr id="42028" name="Rectangle 44">
              <a:extLst>
                <a:ext uri="{FF2B5EF4-FFF2-40B4-BE49-F238E27FC236}">
                  <a16:creationId xmlns:a16="http://schemas.microsoft.com/office/drawing/2014/main" id="{FB374869-C7B5-A842-947C-91517DACA8A0}"/>
                </a:ext>
              </a:extLst>
            </p:cNvPr>
            <p:cNvSpPr>
              <a:spLocks noChangeArrowheads="1"/>
            </p:cNvSpPr>
            <p:nvPr/>
          </p:nvSpPr>
          <p:spPr bwMode="auto">
            <a:xfrm>
              <a:off x="4368" y="1296"/>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USC</a:t>
              </a:r>
            </a:p>
          </p:txBody>
        </p:sp>
        <p:sp>
          <p:nvSpPr>
            <p:cNvPr id="42029" name="Rectangle 45">
              <a:extLst>
                <a:ext uri="{FF2B5EF4-FFF2-40B4-BE49-F238E27FC236}">
                  <a16:creationId xmlns:a16="http://schemas.microsoft.com/office/drawing/2014/main" id="{C1E480C7-D74C-FF42-9F04-6855BFC1AA44}"/>
                </a:ext>
              </a:extLst>
            </p:cNvPr>
            <p:cNvSpPr>
              <a:spLocks noChangeArrowheads="1"/>
            </p:cNvSpPr>
            <p:nvPr/>
          </p:nvSpPr>
          <p:spPr bwMode="auto">
            <a:xfrm>
              <a:off x="4368" y="1584"/>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Washington</a:t>
              </a:r>
            </a:p>
          </p:txBody>
        </p:sp>
        <p:sp>
          <p:nvSpPr>
            <p:cNvPr id="42030" name="Rectangle 46">
              <a:extLst>
                <a:ext uri="{FF2B5EF4-FFF2-40B4-BE49-F238E27FC236}">
                  <a16:creationId xmlns:a16="http://schemas.microsoft.com/office/drawing/2014/main" id="{9020C11B-C93C-AB41-A2AC-055469CD1F5B}"/>
                </a:ext>
              </a:extLst>
            </p:cNvPr>
            <p:cNvSpPr>
              <a:spLocks noChangeArrowheads="1"/>
            </p:cNvSpPr>
            <p:nvPr/>
          </p:nvSpPr>
          <p:spPr bwMode="auto">
            <a:xfrm>
              <a:off x="4368" y="3024"/>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Pittsburgh</a:t>
              </a:r>
            </a:p>
          </p:txBody>
        </p:sp>
        <p:sp>
          <p:nvSpPr>
            <p:cNvPr id="42031" name="Rectangle 47">
              <a:extLst>
                <a:ext uri="{FF2B5EF4-FFF2-40B4-BE49-F238E27FC236}">
                  <a16:creationId xmlns:a16="http://schemas.microsoft.com/office/drawing/2014/main" id="{2D2D3CB9-9625-004E-8D54-417B10FC9B09}"/>
                </a:ext>
              </a:extLst>
            </p:cNvPr>
            <p:cNvSpPr>
              <a:spLocks noChangeArrowheads="1"/>
            </p:cNvSpPr>
            <p:nvPr/>
          </p:nvSpPr>
          <p:spPr bwMode="auto">
            <a:xfrm>
              <a:off x="4368" y="1872"/>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Ohio State</a:t>
              </a:r>
            </a:p>
          </p:txBody>
        </p:sp>
        <p:sp>
          <p:nvSpPr>
            <p:cNvPr id="42032" name="Rectangle 48">
              <a:extLst>
                <a:ext uri="{FF2B5EF4-FFF2-40B4-BE49-F238E27FC236}">
                  <a16:creationId xmlns:a16="http://schemas.microsoft.com/office/drawing/2014/main" id="{5FCE763D-41FF-3B42-B726-3046B77B37AC}"/>
                </a:ext>
              </a:extLst>
            </p:cNvPr>
            <p:cNvSpPr>
              <a:spLocks noChangeArrowheads="1"/>
            </p:cNvSpPr>
            <p:nvPr/>
          </p:nvSpPr>
          <p:spPr bwMode="auto">
            <a:xfrm>
              <a:off x="4368" y="2160"/>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USC</a:t>
              </a:r>
            </a:p>
          </p:txBody>
        </p:sp>
        <p:sp>
          <p:nvSpPr>
            <p:cNvPr id="42033" name="Rectangle 49">
              <a:extLst>
                <a:ext uri="{FF2B5EF4-FFF2-40B4-BE49-F238E27FC236}">
                  <a16:creationId xmlns:a16="http://schemas.microsoft.com/office/drawing/2014/main" id="{DD1397C4-FBFB-B340-B700-823BE5763C75}"/>
                </a:ext>
              </a:extLst>
            </p:cNvPr>
            <p:cNvSpPr>
              <a:spLocks noChangeArrowheads="1"/>
            </p:cNvSpPr>
            <p:nvPr/>
          </p:nvSpPr>
          <p:spPr bwMode="auto">
            <a:xfrm>
              <a:off x="4368" y="2448"/>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BYU</a:t>
              </a:r>
            </a:p>
          </p:txBody>
        </p:sp>
        <p:sp>
          <p:nvSpPr>
            <p:cNvPr id="42034" name="Rectangle 50">
              <a:extLst>
                <a:ext uri="{FF2B5EF4-FFF2-40B4-BE49-F238E27FC236}">
                  <a16:creationId xmlns:a16="http://schemas.microsoft.com/office/drawing/2014/main" id="{6DD05C0C-3D3E-1440-B7A8-0BCB02D7793C}"/>
                </a:ext>
              </a:extLst>
            </p:cNvPr>
            <p:cNvSpPr>
              <a:spLocks noChangeArrowheads="1"/>
            </p:cNvSpPr>
            <p:nvPr/>
          </p:nvSpPr>
          <p:spPr bwMode="auto">
            <a:xfrm>
              <a:off x="4368" y="2736"/>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Stanford</a:t>
              </a:r>
            </a:p>
          </p:txBody>
        </p:sp>
        <p:sp>
          <p:nvSpPr>
            <p:cNvPr id="42035" name="Rectangle 51">
              <a:extLst>
                <a:ext uri="{FF2B5EF4-FFF2-40B4-BE49-F238E27FC236}">
                  <a16:creationId xmlns:a16="http://schemas.microsoft.com/office/drawing/2014/main" id="{099D35CB-1637-4D40-935D-79772C1DBD40}"/>
                </a:ext>
              </a:extLst>
            </p:cNvPr>
            <p:cNvSpPr>
              <a:spLocks noChangeArrowheads="1"/>
            </p:cNvSpPr>
            <p:nvPr/>
          </p:nvSpPr>
          <p:spPr bwMode="auto">
            <a:xfrm>
              <a:off x="4368" y="3312"/>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Ohio State</a:t>
              </a:r>
            </a:p>
          </p:txBody>
        </p:sp>
        <p:sp>
          <p:nvSpPr>
            <p:cNvPr id="42036" name="Rectangle 52">
              <a:extLst>
                <a:ext uri="{FF2B5EF4-FFF2-40B4-BE49-F238E27FC236}">
                  <a16:creationId xmlns:a16="http://schemas.microsoft.com/office/drawing/2014/main" id="{DFC59382-043D-5D4E-A494-15DE72ABF0CA}"/>
                </a:ext>
              </a:extLst>
            </p:cNvPr>
            <p:cNvSpPr>
              <a:spLocks noChangeArrowheads="1"/>
            </p:cNvSpPr>
            <p:nvPr/>
          </p:nvSpPr>
          <p:spPr bwMode="auto">
            <a:xfrm>
              <a:off x="4368" y="3600"/>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Stanford</a:t>
              </a:r>
            </a:p>
          </p:txBody>
        </p:sp>
        <p:sp>
          <p:nvSpPr>
            <p:cNvPr id="42037" name="Rectangle 53">
              <a:extLst>
                <a:ext uri="{FF2B5EF4-FFF2-40B4-BE49-F238E27FC236}">
                  <a16:creationId xmlns:a16="http://schemas.microsoft.com/office/drawing/2014/main" id="{75D5EDCF-5F5A-644A-A750-2657F59139F5}"/>
                </a:ext>
              </a:extLst>
            </p:cNvPr>
            <p:cNvSpPr>
              <a:spLocks noChangeArrowheads="1"/>
            </p:cNvSpPr>
            <p:nvPr/>
          </p:nvSpPr>
          <p:spPr bwMode="auto">
            <a:xfrm>
              <a:off x="4368" y="3888"/>
              <a:ext cx="1344" cy="192"/>
            </a:xfrm>
            <a:prstGeom prst="rect">
              <a:avLst/>
            </a:prstGeom>
            <a:solidFill>
              <a:srgbClr val="C0C0C0"/>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b="1"/>
                <a:t>Michigan</a:t>
              </a:r>
            </a:p>
          </p:txBody>
        </p:sp>
      </p:grpSp>
      <p:sp>
        <p:nvSpPr>
          <p:cNvPr id="42040" name="Text Box 56">
            <a:extLst>
              <a:ext uri="{FF2B5EF4-FFF2-40B4-BE49-F238E27FC236}">
                <a16:creationId xmlns:a16="http://schemas.microsoft.com/office/drawing/2014/main" id="{4F222E6B-FC34-C646-80ED-DCF6CFB82260}"/>
              </a:ext>
            </a:extLst>
          </p:cNvPr>
          <p:cNvSpPr txBox="1">
            <a:spLocks noChangeArrowheads="1"/>
          </p:cNvSpPr>
          <p:nvPr/>
        </p:nvSpPr>
        <p:spPr bwMode="auto">
          <a:xfrm>
            <a:off x="5867400" y="1600200"/>
            <a:ext cx="3276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effectLst>
                  <a:outerShdw blurRad="38100" dist="38100" dir="2700000" algn="tl">
                    <a:srgbClr val="000000"/>
                  </a:outerShdw>
                </a:effectLst>
              </a:rPr>
              <a:t>1</a:t>
            </a:r>
            <a:r>
              <a:rPr lang="en-US" altLang="en-US" b="1" baseline="30000" dirty="0">
                <a:effectLst>
                  <a:outerShdw blurRad="38100" dist="38100" dir="2700000" algn="tl">
                    <a:srgbClr val="000000"/>
                  </a:outerShdw>
                </a:effectLst>
              </a:rPr>
              <a:t>st</a:t>
            </a:r>
            <a:r>
              <a:rPr lang="en-US" altLang="en-US" b="1" dirty="0">
                <a:effectLst>
                  <a:outerShdw blurRad="38100" dist="38100" dir="2700000" algn="tl">
                    <a:srgbClr val="000000"/>
                  </a:outerShdw>
                </a:effectLst>
              </a:rPr>
              <a:t> Random Sample</a:t>
            </a:r>
          </a:p>
        </p:txBody>
      </p:sp>
      <p:sp>
        <p:nvSpPr>
          <p:cNvPr id="42042" name="Text Box 58">
            <a:extLst>
              <a:ext uri="{FF2B5EF4-FFF2-40B4-BE49-F238E27FC236}">
                <a16:creationId xmlns:a16="http://schemas.microsoft.com/office/drawing/2014/main" id="{6E7DB494-C69B-2944-8CA0-3AD265BA4230}"/>
              </a:ext>
            </a:extLst>
          </p:cNvPr>
          <p:cNvSpPr txBox="1">
            <a:spLocks noChangeArrowheads="1"/>
          </p:cNvSpPr>
          <p:nvPr/>
        </p:nvSpPr>
        <p:spPr bwMode="auto">
          <a:xfrm>
            <a:off x="76200" y="1600200"/>
            <a:ext cx="2819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effectLst>
                  <a:outerShdw blurRad="38100" dist="38100" dir="2700000" algn="tl">
                    <a:srgbClr val="000000"/>
                  </a:outerShdw>
                </a:effectLst>
              </a:rPr>
              <a:t>Original Data Set</a:t>
            </a:r>
          </a:p>
        </p:txBody>
      </p:sp>
      <p:sp>
        <p:nvSpPr>
          <p:cNvPr id="42043" name="AutoShape 59">
            <a:extLst>
              <a:ext uri="{FF2B5EF4-FFF2-40B4-BE49-F238E27FC236}">
                <a16:creationId xmlns:a16="http://schemas.microsoft.com/office/drawing/2014/main" id="{A0DCDE58-347D-184B-B3E6-11505B2A0438}"/>
              </a:ext>
            </a:extLst>
          </p:cNvPr>
          <p:cNvSpPr>
            <a:spLocks noChangeArrowheads="1"/>
          </p:cNvSpPr>
          <p:nvPr/>
        </p:nvSpPr>
        <p:spPr bwMode="auto">
          <a:xfrm>
            <a:off x="2895600" y="1066800"/>
            <a:ext cx="2590800" cy="914400"/>
          </a:xfrm>
          <a:prstGeom prst="wedgeRectCallout">
            <a:avLst>
              <a:gd name="adj1" fmla="val -79463"/>
              <a:gd name="adj2" fmla="val 3107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dirty="0"/>
              <a:t>Limited number of observations</a:t>
            </a:r>
          </a:p>
        </p:txBody>
      </p:sp>
      <p:sp>
        <p:nvSpPr>
          <p:cNvPr id="42044" name="AutoShape 60">
            <a:extLst>
              <a:ext uri="{FF2B5EF4-FFF2-40B4-BE49-F238E27FC236}">
                <a16:creationId xmlns:a16="http://schemas.microsoft.com/office/drawing/2014/main" id="{00BD50DE-A2B7-284E-AAE2-60012F1D4DB2}"/>
              </a:ext>
            </a:extLst>
          </p:cNvPr>
          <p:cNvSpPr>
            <a:spLocks noChangeArrowheads="1"/>
          </p:cNvSpPr>
          <p:nvPr/>
        </p:nvSpPr>
        <p:spPr bwMode="auto">
          <a:xfrm>
            <a:off x="4038600" y="5486400"/>
            <a:ext cx="1600200" cy="1219200"/>
          </a:xfrm>
          <a:prstGeom prst="wedgeRectCallout">
            <a:avLst>
              <a:gd name="adj1" fmla="val -20736"/>
              <a:gd name="adj2" fmla="val -8684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en-US" sz="1600"/>
              <a:t>Creating a much larger sample with which to work</a:t>
            </a:r>
          </a:p>
        </p:txBody>
      </p:sp>
      <p:sp>
        <p:nvSpPr>
          <p:cNvPr id="42045" name="AutoShape 61">
            <a:extLst>
              <a:ext uri="{FF2B5EF4-FFF2-40B4-BE49-F238E27FC236}">
                <a16:creationId xmlns:a16="http://schemas.microsoft.com/office/drawing/2014/main" id="{A4EA0349-D64A-A247-AF4B-5CBF141B5E6A}"/>
              </a:ext>
            </a:extLst>
          </p:cNvPr>
          <p:cNvSpPr>
            <a:spLocks noChangeArrowheads="1"/>
          </p:cNvSpPr>
          <p:nvPr/>
        </p:nvSpPr>
        <p:spPr bwMode="auto">
          <a:xfrm>
            <a:off x="6781800" y="152400"/>
            <a:ext cx="2209800" cy="1371600"/>
          </a:xfrm>
          <a:prstGeom prst="wedgeRectCallout">
            <a:avLst>
              <a:gd name="adj1" fmla="val -25648"/>
              <a:gd name="adj2" fmla="val 622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sz="1500"/>
              <a:t>Random sampling with replacement can be employed to create multiple independent samples for analysis</a:t>
            </a:r>
          </a:p>
        </p:txBody>
      </p:sp>
    </p:spTree>
    <p:extLst>
      <p:ext uri="{BB962C8B-B14F-4D97-AF65-F5344CB8AC3E}">
        <p14:creationId xmlns:p14="http://schemas.microsoft.com/office/powerpoint/2010/main" val="25264840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892C4AF0-7162-2841-99C1-B4BA23E3334B}"/>
              </a:ext>
            </a:extLst>
          </p:cNvPr>
          <p:cNvSpPr>
            <a:spLocks noGrp="1" noChangeArrowheads="1"/>
          </p:cNvSpPr>
          <p:nvPr>
            <p:ph type="body" idx="1"/>
          </p:nvPr>
        </p:nvSpPr>
        <p:spPr>
          <a:xfrm>
            <a:off x="330200" y="1828800"/>
            <a:ext cx="8001000" cy="4683252"/>
          </a:xfrm>
        </p:spPr>
        <p:txBody>
          <a:bodyPr/>
          <a:lstStyle/>
          <a:p>
            <a:r>
              <a:rPr lang="en-US" altLang="en-US" sz="2800" dirty="0"/>
              <a:t>Traditional forecasting methods, like exponential smoothing, work well when demand is constant – patterns easily recognized by software</a:t>
            </a:r>
          </a:p>
          <a:p>
            <a:r>
              <a:rPr lang="en-US" altLang="en-US" sz="2800" dirty="0"/>
              <a:t>In contrast, when demand is irregular, patterns may be difficult to recognize.</a:t>
            </a:r>
          </a:p>
          <a:p>
            <a:r>
              <a:rPr lang="en-US" altLang="en-US" sz="2800" dirty="0"/>
              <a:t>Therefore, when faced with irregular demand, bootstrapping may be used to provide more accurate forecasts, making some important assumptions…</a:t>
            </a:r>
          </a:p>
        </p:txBody>
      </p:sp>
      <p:sp>
        <p:nvSpPr>
          <p:cNvPr id="39941" name="Rectangle 5">
            <a:extLst>
              <a:ext uri="{FF2B5EF4-FFF2-40B4-BE49-F238E27FC236}">
                <a16:creationId xmlns:a16="http://schemas.microsoft.com/office/drawing/2014/main" id="{4F92AA3D-4144-9A47-A984-9826F416220C}"/>
              </a:ext>
            </a:extLst>
          </p:cNvPr>
          <p:cNvSpPr>
            <a:spLocks noChangeArrowheads="1"/>
          </p:cNvSpPr>
          <p:nvPr/>
        </p:nvSpPr>
        <p:spPr bwMode="auto">
          <a:xfrm>
            <a:off x="76200" y="152400"/>
            <a:ext cx="5791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000000"/>
                  </a:outerShdw>
                </a:effectLst>
                <a:latin typeface="Tahoma" panose="020B0604030504040204" pitchFamily="34" charset="0"/>
              </a:defRPr>
            </a:lvl1pPr>
            <a:lvl2pPr algn="ctr">
              <a:defRPr sz="4400">
                <a:solidFill>
                  <a:schemeClr val="tx2"/>
                </a:solidFill>
                <a:effectLst>
                  <a:outerShdw blurRad="38100" dist="38100" dir="2700000" algn="tl">
                    <a:srgbClr val="000000"/>
                  </a:outerShdw>
                </a:effectLst>
                <a:latin typeface="Tahoma" panose="020B0604030504040204" pitchFamily="34" charset="0"/>
              </a:defRPr>
            </a:lvl2pPr>
            <a:lvl3pPr algn="ctr">
              <a:defRPr sz="4400">
                <a:solidFill>
                  <a:schemeClr val="tx2"/>
                </a:solidFill>
                <a:effectLst>
                  <a:outerShdw blurRad="38100" dist="38100" dir="2700000" algn="tl">
                    <a:srgbClr val="000000"/>
                  </a:outerShdw>
                </a:effectLst>
                <a:latin typeface="Tahoma" panose="020B0604030504040204" pitchFamily="34" charset="0"/>
              </a:defRPr>
            </a:lvl3pPr>
            <a:lvl4pPr algn="ctr">
              <a:defRPr sz="4400">
                <a:solidFill>
                  <a:schemeClr val="tx2"/>
                </a:solidFill>
                <a:effectLst>
                  <a:outerShdw blurRad="38100" dist="38100" dir="2700000" algn="tl">
                    <a:srgbClr val="000000"/>
                  </a:outerShdw>
                </a:effectLst>
                <a:latin typeface="Tahoma" panose="020B0604030504040204" pitchFamily="34" charset="0"/>
              </a:defRPr>
            </a:lvl4pPr>
            <a:lvl5pPr algn="ctr">
              <a:defRPr sz="4400">
                <a:solidFill>
                  <a:schemeClr val="tx2"/>
                </a:solidFill>
                <a:effectLst>
                  <a:outerShdw blurRad="38100" dist="38100" dir="2700000" algn="tl">
                    <a:srgbClr val="000000"/>
                  </a:outerShdw>
                </a:effectLst>
                <a:latin typeface="Tahoma" panose="020B0604030504040204" pitchFamily="34" charset="0"/>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l" eaLnBrk="1" hangingPunct="1"/>
            <a:r>
              <a:rPr lang="en-US" altLang="en-US" sz="3600" b="1" i="1"/>
              <a:t>When it should be used</a:t>
            </a:r>
          </a:p>
        </p:txBody>
      </p:sp>
      <p:sp>
        <p:nvSpPr>
          <p:cNvPr id="39942" name="Text Box 6">
            <a:extLst>
              <a:ext uri="{FF2B5EF4-FFF2-40B4-BE49-F238E27FC236}">
                <a16:creationId xmlns:a16="http://schemas.microsoft.com/office/drawing/2014/main" id="{062E91B4-DE72-A64F-B281-DBBBFA3B7FC5}"/>
              </a:ext>
            </a:extLst>
          </p:cNvPr>
          <p:cNvSpPr txBox="1">
            <a:spLocks noChangeArrowheads="1"/>
          </p:cNvSpPr>
          <p:nvPr/>
        </p:nvSpPr>
        <p:spPr bwMode="auto">
          <a:xfrm>
            <a:off x="152400" y="990600"/>
            <a:ext cx="8702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i="1"/>
              <a:t>Bootstrapping is especially useful in situations when no analytic formula for the sampling distribution is available.</a:t>
            </a:r>
          </a:p>
        </p:txBody>
      </p:sp>
    </p:spTree>
    <p:extLst>
      <p:ext uri="{BB962C8B-B14F-4D97-AF65-F5344CB8AC3E}">
        <p14:creationId xmlns:p14="http://schemas.microsoft.com/office/powerpoint/2010/main" val="18845034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CCE2F10-5CE0-1E46-A99B-912BF28EACB2}"/>
              </a:ext>
            </a:extLst>
          </p:cNvPr>
          <p:cNvSpPr>
            <a:spLocks noGrp="1" noChangeArrowheads="1"/>
          </p:cNvSpPr>
          <p:nvPr>
            <p:ph type="title"/>
          </p:nvPr>
        </p:nvSpPr>
        <p:spPr>
          <a:xfrm>
            <a:off x="76200" y="76200"/>
            <a:ext cx="8229600" cy="838200"/>
          </a:xfrm>
        </p:spPr>
        <p:txBody>
          <a:bodyPr/>
          <a:lstStyle/>
          <a:p>
            <a:pPr algn="l"/>
            <a:r>
              <a:rPr lang="en-US" altLang="en-US" sz="3600" b="1" i="1"/>
              <a:t>Assumptions and Methodology</a:t>
            </a:r>
          </a:p>
        </p:txBody>
      </p:sp>
      <p:sp>
        <p:nvSpPr>
          <p:cNvPr id="40963" name="Rectangle 3">
            <a:extLst>
              <a:ext uri="{FF2B5EF4-FFF2-40B4-BE49-F238E27FC236}">
                <a16:creationId xmlns:a16="http://schemas.microsoft.com/office/drawing/2014/main" id="{2B6B629E-A5A4-9247-B676-C6D9DCE841B1}"/>
              </a:ext>
            </a:extLst>
          </p:cNvPr>
          <p:cNvSpPr>
            <a:spLocks noGrp="1" noChangeArrowheads="1"/>
          </p:cNvSpPr>
          <p:nvPr>
            <p:ph type="body" idx="1"/>
          </p:nvPr>
        </p:nvSpPr>
        <p:spPr>
          <a:xfrm>
            <a:off x="457200" y="1600200"/>
            <a:ext cx="8229600" cy="4800600"/>
          </a:xfrm>
        </p:spPr>
        <p:txBody>
          <a:bodyPr/>
          <a:lstStyle/>
          <a:p>
            <a:pPr>
              <a:lnSpc>
                <a:spcPct val="80000"/>
              </a:lnSpc>
            </a:pPr>
            <a:r>
              <a:rPr lang="en-US" altLang="en-US" sz="2400" dirty="0"/>
              <a:t>Bootstrapping makes minimal assumption regarding the population (does need full independence)</a:t>
            </a:r>
          </a:p>
          <a:p>
            <a:pPr>
              <a:lnSpc>
                <a:spcPct val="80000"/>
              </a:lnSpc>
            </a:pPr>
            <a:endParaRPr lang="en-US" altLang="en-US" sz="2400" dirty="0"/>
          </a:p>
          <a:p>
            <a:pPr>
              <a:lnSpc>
                <a:spcPct val="80000"/>
              </a:lnSpc>
            </a:pPr>
            <a:r>
              <a:rPr lang="en-US" altLang="en-US" sz="2400" dirty="0"/>
              <a:t>No normality of error terms</a:t>
            </a:r>
          </a:p>
          <a:p>
            <a:pPr>
              <a:lnSpc>
                <a:spcPct val="80000"/>
              </a:lnSpc>
            </a:pPr>
            <a:endParaRPr lang="en-US" altLang="en-US" sz="2400" dirty="0"/>
          </a:p>
          <a:p>
            <a:pPr>
              <a:lnSpc>
                <a:spcPct val="80000"/>
              </a:lnSpc>
            </a:pPr>
            <a:r>
              <a:rPr lang="en-US" altLang="en-US" sz="2400" dirty="0"/>
              <a:t>No equal variance</a:t>
            </a:r>
          </a:p>
          <a:p>
            <a:pPr>
              <a:lnSpc>
                <a:spcPct val="80000"/>
              </a:lnSpc>
            </a:pPr>
            <a:endParaRPr lang="en-US" altLang="en-US" sz="2400" dirty="0"/>
          </a:p>
          <a:p>
            <a:pPr>
              <a:lnSpc>
                <a:spcPct val="80000"/>
              </a:lnSpc>
            </a:pPr>
            <a:r>
              <a:rPr lang="en-US" altLang="en-US" sz="2400" dirty="0"/>
              <a:t>Allows for accurate forecasts of intermittent demand</a:t>
            </a:r>
          </a:p>
          <a:p>
            <a:pPr>
              <a:lnSpc>
                <a:spcPct val="80000"/>
              </a:lnSpc>
            </a:pPr>
            <a:endParaRPr lang="en-US" altLang="en-US" sz="2400" dirty="0"/>
          </a:p>
          <a:p>
            <a:pPr>
              <a:lnSpc>
                <a:spcPct val="80000"/>
              </a:lnSpc>
            </a:pPr>
            <a:r>
              <a:rPr lang="en-US" altLang="en-US" sz="2400" dirty="0"/>
              <a:t>If the sample is a good approximation of the population, the sampling distribution may be estimated by generating a large number of new samples</a:t>
            </a:r>
          </a:p>
          <a:p>
            <a:pPr>
              <a:lnSpc>
                <a:spcPct val="80000"/>
              </a:lnSpc>
            </a:pPr>
            <a:endParaRPr lang="en-US" altLang="en-US" sz="2400" dirty="0"/>
          </a:p>
          <a:p>
            <a:pPr>
              <a:lnSpc>
                <a:spcPct val="80000"/>
              </a:lnSpc>
            </a:pPr>
            <a:r>
              <a:rPr lang="en-US" altLang="en-US" sz="2400" dirty="0"/>
              <a:t>For small data sets, taking a small representative sample of the data and replicating it will yield good results.  If not representative it will exaggerate </a:t>
            </a:r>
            <a:r>
              <a:rPr lang="en-US" altLang="en-US" sz="2400" dirty="0" err="1"/>
              <a:t>bais</a:t>
            </a:r>
            <a:r>
              <a:rPr lang="en-US" altLang="en-US" sz="2400" dirty="0"/>
              <a:t> </a:t>
            </a:r>
          </a:p>
          <a:p>
            <a:pPr>
              <a:lnSpc>
                <a:spcPct val="80000"/>
              </a:lnSpc>
            </a:pPr>
            <a:endParaRPr lang="en-US" altLang="en-US" sz="2400" dirty="0"/>
          </a:p>
          <a:p>
            <a:pPr>
              <a:lnSpc>
                <a:spcPct val="80000"/>
              </a:lnSpc>
            </a:pPr>
            <a:endParaRPr lang="en-US" altLang="en-US" sz="2400" dirty="0"/>
          </a:p>
        </p:txBody>
      </p:sp>
    </p:spTree>
    <p:extLst>
      <p:ext uri="{BB962C8B-B14F-4D97-AF65-F5344CB8AC3E}">
        <p14:creationId xmlns:p14="http://schemas.microsoft.com/office/powerpoint/2010/main" val="36568819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a:extLst>
              <a:ext uri="{FF2B5EF4-FFF2-40B4-BE49-F238E27FC236}">
                <a16:creationId xmlns:a16="http://schemas.microsoft.com/office/drawing/2014/main" id="{24722510-7844-7A44-90D5-B683F4E78785}"/>
              </a:ext>
            </a:extLst>
          </p:cNvPr>
          <p:cNvSpPr>
            <a:spLocks noGrp="1" noChangeArrowheads="1"/>
          </p:cNvSpPr>
          <p:nvPr>
            <p:ph type="body" idx="1"/>
          </p:nvPr>
        </p:nvSpPr>
        <p:spPr>
          <a:xfrm>
            <a:off x="228600" y="1828800"/>
            <a:ext cx="8229600" cy="4114800"/>
          </a:xfrm>
        </p:spPr>
        <p:txBody>
          <a:bodyPr/>
          <a:lstStyle/>
          <a:p>
            <a:pPr lvl="1"/>
            <a:r>
              <a:rPr lang="en-US" altLang="en-US" sz="2400"/>
              <a:t>Agilent Technologies determined it was time to transfer manufacturing of its 3070 in-circuit test systems from Colorado to Singapore</a:t>
            </a:r>
          </a:p>
          <a:p>
            <a:pPr lvl="1"/>
            <a:r>
              <a:rPr lang="en-US" altLang="en-US" sz="2400"/>
              <a:t>Major concern was the change in environmental test conditions (dry vs humid)</a:t>
            </a:r>
          </a:p>
          <a:p>
            <a:pPr lvl="1"/>
            <a:r>
              <a:rPr lang="en-US" altLang="en-US" sz="2400"/>
              <a:t>Because Agilent tests to tighter factory limits (“guard banding”), they needed to adjust the guard band for Singapore</a:t>
            </a:r>
          </a:p>
          <a:p>
            <a:pPr lvl="1"/>
            <a:r>
              <a:rPr lang="en-US" altLang="en-US" sz="2400"/>
              <a:t>Bootstrap was used to determine the appropriate guard band for Singapore facility</a:t>
            </a:r>
          </a:p>
        </p:txBody>
      </p:sp>
      <p:sp>
        <p:nvSpPr>
          <p:cNvPr id="110596" name="Rectangle 4">
            <a:extLst>
              <a:ext uri="{FF2B5EF4-FFF2-40B4-BE49-F238E27FC236}">
                <a16:creationId xmlns:a16="http://schemas.microsoft.com/office/drawing/2014/main" id="{FB2708AC-161E-854E-B79E-24D46A00E6E5}"/>
              </a:ext>
            </a:extLst>
          </p:cNvPr>
          <p:cNvSpPr>
            <a:spLocks noChangeArrowheads="1"/>
          </p:cNvSpPr>
          <p:nvPr/>
        </p:nvSpPr>
        <p:spPr bwMode="auto">
          <a:xfrm>
            <a:off x="76200" y="76200"/>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000000"/>
                  </a:outerShdw>
                </a:effectLst>
                <a:latin typeface="Tahoma" panose="020B0604030504040204" pitchFamily="34" charset="0"/>
              </a:defRPr>
            </a:lvl1pPr>
            <a:lvl2pPr algn="ctr">
              <a:defRPr sz="4400">
                <a:solidFill>
                  <a:schemeClr val="tx2"/>
                </a:solidFill>
                <a:effectLst>
                  <a:outerShdw blurRad="38100" dist="38100" dir="2700000" algn="tl">
                    <a:srgbClr val="000000"/>
                  </a:outerShdw>
                </a:effectLst>
                <a:latin typeface="Tahoma" panose="020B0604030504040204" pitchFamily="34" charset="0"/>
              </a:defRPr>
            </a:lvl2pPr>
            <a:lvl3pPr algn="ctr">
              <a:defRPr sz="4400">
                <a:solidFill>
                  <a:schemeClr val="tx2"/>
                </a:solidFill>
                <a:effectLst>
                  <a:outerShdw blurRad="38100" dist="38100" dir="2700000" algn="tl">
                    <a:srgbClr val="000000"/>
                  </a:outerShdw>
                </a:effectLst>
                <a:latin typeface="Tahoma" panose="020B0604030504040204" pitchFamily="34" charset="0"/>
              </a:defRPr>
            </a:lvl3pPr>
            <a:lvl4pPr algn="ctr">
              <a:defRPr sz="4400">
                <a:solidFill>
                  <a:schemeClr val="tx2"/>
                </a:solidFill>
                <a:effectLst>
                  <a:outerShdw blurRad="38100" dist="38100" dir="2700000" algn="tl">
                    <a:srgbClr val="000000"/>
                  </a:outerShdw>
                </a:effectLst>
                <a:latin typeface="Tahoma" panose="020B0604030504040204" pitchFamily="34" charset="0"/>
              </a:defRPr>
            </a:lvl4pPr>
            <a:lvl5pPr algn="ctr">
              <a:defRPr sz="4400">
                <a:solidFill>
                  <a:schemeClr val="tx2"/>
                </a:solidFill>
                <a:effectLst>
                  <a:outerShdw blurRad="38100" dist="38100" dir="2700000" algn="tl">
                    <a:srgbClr val="000000"/>
                  </a:outerShdw>
                </a:effectLst>
                <a:latin typeface="Tahoma" panose="020B0604030504040204" pitchFamily="34" charset="0"/>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l" eaLnBrk="1" hangingPunct="1"/>
            <a:r>
              <a:rPr lang="en-US" altLang="en-US" sz="3600" b="1" i="1"/>
              <a:t>Application and Uses </a:t>
            </a:r>
          </a:p>
        </p:txBody>
      </p:sp>
      <p:sp>
        <p:nvSpPr>
          <p:cNvPr id="110598" name="Rectangle 6">
            <a:extLst>
              <a:ext uri="{FF2B5EF4-FFF2-40B4-BE49-F238E27FC236}">
                <a16:creationId xmlns:a16="http://schemas.microsoft.com/office/drawing/2014/main" id="{C1566394-9C7D-2744-84A9-B38E3482ADEA}"/>
              </a:ext>
            </a:extLst>
          </p:cNvPr>
          <p:cNvSpPr>
            <a:spLocks noChangeArrowheads="1"/>
          </p:cNvSpPr>
          <p:nvPr/>
        </p:nvSpPr>
        <p:spPr bwMode="auto">
          <a:xfrm>
            <a:off x="838200" y="988750"/>
            <a:ext cx="4876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000000"/>
                  </a:outerShdw>
                </a:effectLst>
                <a:latin typeface="Tahoma" panose="020B0604030504040204" pitchFamily="34" charset="0"/>
              </a:defRPr>
            </a:lvl1pPr>
            <a:lvl2pPr algn="ctr">
              <a:defRPr sz="4400">
                <a:solidFill>
                  <a:schemeClr val="tx2"/>
                </a:solidFill>
                <a:effectLst>
                  <a:outerShdw blurRad="38100" dist="38100" dir="2700000" algn="tl">
                    <a:srgbClr val="000000"/>
                  </a:outerShdw>
                </a:effectLst>
                <a:latin typeface="Tahoma" panose="020B0604030504040204" pitchFamily="34" charset="0"/>
              </a:defRPr>
            </a:lvl2pPr>
            <a:lvl3pPr algn="ctr">
              <a:defRPr sz="4400">
                <a:solidFill>
                  <a:schemeClr val="tx2"/>
                </a:solidFill>
                <a:effectLst>
                  <a:outerShdw blurRad="38100" dist="38100" dir="2700000" algn="tl">
                    <a:srgbClr val="000000"/>
                  </a:outerShdw>
                </a:effectLst>
                <a:latin typeface="Tahoma" panose="020B0604030504040204" pitchFamily="34" charset="0"/>
              </a:defRPr>
            </a:lvl3pPr>
            <a:lvl4pPr algn="ctr">
              <a:defRPr sz="4400">
                <a:solidFill>
                  <a:schemeClr val="tx2"/>
                </a:solidFill>
                <a:effectLst>
                  <a:outerShdw blurRad="38100" dist="38100" dir="2700000" algn="tl">
                    <a:srgbClr val="000000"/>
                  </a:outerShdw>
                </a:effectLst>
                <a:latin typeface="Tahoma" panose="020B0604030504040204" pitchFamily="34" charset="0"/>
              </a:defRPr>
            </a:lvl4pPr>
            <a:lvl5pPr algn="ctr">
              <a:defRPr sz="4400">
                <a:solidFill>
                  <a:schemeClr val="tx2"/>
                </a:solidFill>
                <a:effectLst>
                  <a:outerShdw blurRad="38100" dist="38100" dir="2700000" algn="tl">
                    <a:srgbClr val="000000"/>
                  </a:outerShdw>
                </a:effectLst>
                <a:latin typeface="Tahoma" panose="020B0604030504040204" pitchFamily="34" charset="0"/>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l" eaLnBrk="1" hangingPunct="1"/>
            <a:r>
              <a:rPr lang="en-US" altLang="en-US" sz="2800" b="1" i="1" dirty="0"/>
              <a:t>Setting Parameters</a:t>
            </a:r>
          </a:p>
        </p:txBody>
      </p:sp>
    </p:spTree>
    <p:extLst>
      <p:ext uri="{BB962C8B-B14F-4D97-AF65-F5344CB8AC3E}">
        <p14:creationId xmlns:p14="http://schemas.microsoft.com/office/powerpoint/2010/main" val="37316777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41A52-A585-A845-8D93-90BF176F4ECA}"/>
              </a:ext>
            </a:extLst>
          </p:cNvPr>
          <p:cNvSpPr>
            <a:spLocks noGrp="1"/>
          </p:cNvSpPr>
          <p:nvPr>
            <p:ph type="title"/>
          </p:nvPr>
        </p:nvSpPr>
        <p:spPr/>
        <p:txBody>
          <a:bodyPr/>
          <a:lstStyle/>
          <a:p>
            <a:r>
              <a:rPr lang="en-US" dirty="0"/>
              <a:t>Variations</a:t>
            </a:r>
          </a:p>
        </p:txBody>
      </p:sp>
      <p:sp>
        <p:nvSpPr>
          <p:cNvPr id="3" name="Content Placeholder 2">
            <a:extLst>
              <a:ext uri="{FF2B5EF4-FFF2-40B4-BE49-F238E27FC236}">
                <a16:creationId xmlns:a16="http://schemas.microsoft.com/office/drawing/2014/main" id="{97CE231B-A71A-754B-A62D-D35A488DF028}"/>
              </a:ext>
            </a:extLst>
          </p:cNvPr>
          <p:cNvSpPr>
            <a:spLocks noGrp="1"/>
          </p:cNvSpPr>
          <p:nvPr>
            <p:ph sz="quarter" idx="1"/>
          </p:nvPr>
        </p:nvSpPr>
        <p:spPr/>
        <p:txBody>
          <a:bodyPr/>
          <a:lstStyle/>
          <a:p>
            <a:r>
              <a:rPr lang="en-US" dirty="0"/>
              <a:t>Bayesian Bootstrap</a:t>
            </a:r>
          </a:p>
          <a:p>
            <a:r>
              <a:rPr lang="en-US" dirty="0"/>
              <a:t>Block Bootstrap </a:t>
            </a:r>
          </a:p>
          <a:p>
            <a:r>
              <a:rPr lang="en-US" dirty="0"/>
              <a:t>Stratified  Block Resampling bootstrap</a:t>
            </a:r>
          </a:p>
          <a:p>
            <a:r>
              <a:rPr lang="en-US" b="1" dirty="0"/>
              <a:t>Case resampling</a:t>
            </a:r>
            <a:endParaRPr lang="en-US" dirty="0"/>
          </a:p>
          <a:p>
            <a:r>
              <a:rPr lang="en-US" b="1" dirty="0"/>
              <a:t>Bias-Corrected Bootstrap</a:t>
            </a:r>
            <a:r>
              <a:rPr lang="en-US" dirty="0"/>
              <a:t> </a:t>
            </a:r>
          </a:p>
          <a:p>
            <a:r>
              <a:rPr lang="en-US" b="1" dirty="0"/>
              <a:t>Gaussian process regression bootstrap</a:t>
            </a:r>
          </a:p>
          <a:p>
            <a:r>
              <a:rPr lang="en-US" b="1" dirty="0"/>
              <a:t>Resampling residuals</a:t>
            </a:r>
          </a:p>
          <a:p>
            <a:endParaRPr lang="en-US" dirty="0"/>
          </a:p>
        </p:txBody>
      </p:sp>
    </p:spTree>
    <p:extLst>
      <p:ext uri="{BB962C8B-B14F-4D97-AF65-F5344CB8AC3E}">
        <p14:creationId xmlns:p14="http://schemas.microsoft.com/office/powerpoint/2010/main" val="3034887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099C1520-71C3-FE40-B001-3209D361AA71}"/>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Hypothesis Testing…</a:t>
            </a:r>
          </a:p>
        </p:txBody>
      </p:sp>
      <p:sp>
        <p:nvSpPr>
          <p:cNvPr id="28674" name="Rectangle 3">
            <a:extLst>
              <a:ext uri="{FF2B5EF4-FFF2-40B4-BE49-F238E27FC236}">
                <a16:creationId xmlns:a16="http://schemas.microsoft.com/office/drawing/2014/main" id="{2B4182EF-0EB5-FD48-BD3F-F3C95CB73E1B}"/>
              </a:ext>
            </a:extLst>
          </p:cNvPr>
          <p:cNvSpPr>
            <a:spLocks noGrp="1" noChangeArrowheads="1"/>
          </p:cNvSpPr>
          <p:nvPr>
            <p:ph type="body" idx="1"/>
          </p:nvPr>
        </p:nvSpPr>
        <p:spPr>
          <a:xfrm>
            <a:off x="330200" y="876300"/>
            <a:ext cx="8661400" cy="5635625"/>
          </a:xfrm>
        </p:spPr>
        <p:txBody>
          <a:bodyPr/>
          <a:lstStyle/>
          <a:p>
            <a:pPr marL="533400" indent="-533400" eaLnBrk="1" hangingPunct="1"/>
            <a:r>
              <a:rPr lang="en-US" altLang="en-US" sz="2400" dirty="0">
                <a:ea typeface="ＭＳ Ｐゴシック" panose="020B0600070205080204" pitchFamily="34" charset="-128"/>
              </a:rPr>
              <a:t>The critical concepts are theses:</a:t>
            </a:r>
          </a:p>
          <a:p>
            <a:pPr marL="533400" indent="-533400" eaLnBrk="1" hangingPunct="1"/>
            <a:r>
              <a:rPr lang="en-US" altLang="en-US" sz="2400" dirty="0">
                <a:ea typeface="ＭＳ Ｐゴシック" panose="020B0600070205080204" pitchFamily="34" charset="-128"/>
              </a:rPr>
              <a:t>1. There are two hypotheses, the null and the alternative hypotheses.</a:t>
            </a:r>
          </a:p>
          <a:p>
            <a:pPr marL="533400" indent="-533400" eaLnBrk="1" hangingPunct="1"/>
            <a:r>
              <a:rPr lang="en-US" altLang="en-US" sz="2400" dirty="0">
                <a:ea typeface="ＭＳ Ｐゴシック" panose="020B0600070205080204" pitchFamily="34" charset="-128"/>
              </a:rPr>
              <a:t>2. </a:t>
            </a:r>
            <a:r>
              <a:rPr lang="en-US" altLang="en-US" sz="2400" dirty="0">
                <a:solidFill>
                  <a:srgbClr val="FF0000"/>
                </a:solidFill>
                <a:ea typeface="ＭＳ Ｐゴシック" panose="020B0600070205080204" pitchFamily="34" charset="-128"/>
              </a:rPr>
              <a:t>The procedure begins with the assumption that the null hypothesis is true.</a:t>
            </a:r>
          </a:p>
          <a:p>
            <a:pPr marL="533400" indent="-533400" eaLnBrk="1" hangingPunct="1"/>
            <a:r>
              <a:rPr lang="en-US" altLang="en-US" sz="2400" dirty="0">
                <a:ea typeface="ＭＳ Ｐゴシック" panose="020B0600070205080204" pitchFamily="34" charset="-128"/>
              </a:rPr>
              <a:t>3. The goal is to determine whether there is enough evidence to infer that the alternative hypothesis is true, or </a:t>
            </a:r>
            <a:r>
              <a:rPr lang="en-US" altLang="en-US" sz="2400" dirty="0">
                <a:solidFill>
                  <a:srgbClr val="FF0000"/>
                </a:solidFill>
                <a:ea typeface="ＭＳ Ｐゴシック" panose="020B0600070205080204" pitchFamily="34" charset="-128"/>
              </a:rPr>
              <a:t>the null is not likely to be true.</a:t>
            </a:r>
          </a:p>
          <a:p>
            <a:pPr marL="533400" indent="-533400" eaLnBrk="1" hangingPunct="1"/>
            <a:r>
              <a:rPr lang="en-US" altLang="en-US" sz="2400" dirty="0">
                <a:ea typeface="ＭＳ Ｐゴシック" panose="020B0600070205080204" pitchFamily="34" charset="-128"/>
              </a:rPr>
              <a:t>4. There are two possible decisions:</a:t>
            </a:r>
          </a:p>
          <a:p>
            <a:pPr marL="533400" indent="-533400" eaLnBrk="1" hangingPunct="1"/>
            <a:r>
              <a:rPr lang="en-US" altLang="en-US" sz="2400" dirty="0">
                <a:ea typeface="ＭＳ Ｐゴシック" panose="020B0600070205080204" pitchFamily="34" charset="-128"/>
              </a:rPr>
              <a:t>	Conclude that there is enough evidence to support the alternative hypothesis. </a:t>
            </a:r>
            <a:r>
              <a:rPr lang="en-US" altLang="en-US" sz="2400" dirty="0">
                <a:solidFill>
                  <a:srgbClr val="FF0000"/>
                </a:solidFill>
                <a:ea typeface="ＭＳ Ｐゴシック" panose="020B0600070205080204" pitchFamily="34" charset="-128"/>
              </a:rPr>
              <a:t>Reject the null.</a:t>
            </a:r>
            <a:endParaRPr lang="en-US" altLang="en-US" sz="2400" dirty="0">
              <a:ea typeface="ＭＳ Ｐゴシック" panose="020B0600070205080204" pitchFamily="34" charset="-128"/>
            </a:endParaRPr>
          </a:p>
          <a:p>
            <a:pPr marL="533400" indent="-533400" eaLnBrk="1" hangingPunct="1"/>
            <a:r>
              <a:rPr lang="en-US" altLang="en-US" sz="2400" dirty="0">
                <a:ea typeface="ＭＳ Ｐゴシック" panose="020B0600070205080204" pitchFamily="34" charset="-128"/>
              </a:rPr>
              <a:t>	Conclude that there is </a:t>
            </a:r>
            <a:r>
              <a:rPr lang="en-US" altLang="en-US" sz="2400" i="1" dirty="0">
                <a:ea typeface="ＭＳ Ｐゴシック" panose="020B0600070205080204" pitchFamily="34" charset="-128"/>
              </a:rPr>
              <a:t>not </a:t>
            </a:r>
            <a:r>
              <a:rPr lang="en-US" altLang="en-US" sz="2400" dirty="0">
                <a:ea typeface="ＭＳ Ｐゴシック" panose="020B0600070205080204" pitchFamily="34" charset="-128"/>
              </a:rPr>
              <a:t>enough evidence to support the alternative hypothesis. </a:t>
            </a:r>
            <a:r>
              <a:rPr lang="en-US" altLang="en-US" sz="2400" dirty="0">
                <a:solidFill>
                  <a:srgbClr val="FF0000"/>
                </a:solidFill>
                <a:ea typeface="ＭＳ Ｐゴシック" panose="020B0600070205080204" pitchFamily="34" charset="-128"/>
              </a:rPr>
              <a:t>Fail to reject the null.</a:t>
            </a:r>
            <a:endParaRPr lang="en-US" altLang="en-US" sz="2400" dirty="0">
              <a:ea typeface="ＭＳ Ｐゴシック" panose="020B0600070205080204" pitchFamily="34" charset="-128"/>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a:extLst>
              <a:ext uri="{FF2B5EF4-FFF2-40B4-BE49-F238E27FC236}">
                <a16:creationId xmlns:a16="http://schemas.microsoft.com/office/drawing/2014/main" id="{F2AAEC42-0B2B-F74F-93C2-77CEC4BF725A}"/>
              </a:ext>
            </a:extLst>
          </p:cNvPr>
          <p:cNvSpPr>
            <a:spLocks noGrp="1" noChangeArrowheads="1"/>
          </p:cNvSpPr>
          <p:nvPr>
            <p:ph type="body" idx="1"/>
          </p:nvPr>
        </p:nvSpPr>
        <p:spPr>
          <a:xfrm>
            <a:off x="330200" y="1828800"/>
            <a:ext cx="8001000" cy="4683252"/>
          </a:xfrm>
        </p:spPr>
        <p:txBody>
          <a:bodyPr/>
          <a:lstStyle/>
          <a:p>
            <a:r>
              <a:rPr lang="en-US" altLang="en-US" dirty="0"/>
              <a:t>A statistical method for estimating and removing bias</a:t>
            </a:r>
            <a:r>
              <a:rPr lang="en-US" altLang="en-US" b="1" i="1" dirty="0"/>
              <a:t>*</a:t>
            </a:r>
            <a:r>
              <a:rPr lang="en-US" altLang="en-US" dirty="0"/>
              <a:t> and for deriving robust estimates of standard errors and confidence intervals</a:t>
            </a:r>
          </a:p>
          <a:p>
            <a:r>
              <a:rPr lang="en-US" altLang="en-US" dirty="0"/>
              <a:t>Created by systematically dropping out subsets of data one at a time and assessing the resulting variation</a:t>
            </a:r>
          </a:p>
        </p:txBody>
      </p:sp>
      <p:sp>
        <p:nvSpPr>
          <p:cNvPr id="94212" name="Text Box 4">
            <a:extLst>
              <a:ext uri="{FF2B5EF4-FFF2-40B4-BE49-F238E27FC236}">
                <a16:creationId xmlns:a16="http://schemas.microsoft.com/office/drawing/2014/main" id="{C26556B7-3E22-F049-AB10-8A1EC0778526}"/>
              </a:ext>
            </a:extLst>
          </p:cNvPr>
          <p:cNvSpPr txBox="1">
            <a:spLocks noChangeArrowheads="1"/>
          </p:cNvSpPr>
          <p:nvPr/>
        </p:nvSpPr>
        <p:spPr bwMode="auto">
          <a:xfrm>
            <a:off x="288925" y="6064250"/>
            <a:ext cx="855027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b="1" i="1"/>
              <a:t>Bias: A statistical sampling or testing error caused by systematically favoring some outcomes over others</a:t>
            </a:r>
          </a:p>
        </p:txBody>
      </p:sp>
      <p:sp>
        <p:nvSpPr>
          <p:cNvPr id="94213" name="Rectangle 5">
            <a:extLst>
              <a:ext uri="{FF2B5EF4-FFF2-40B4-BE49-F238E27FC236}">
                <a16:creationId xmlns:a16="http://schemas.microsoft.com/office/drawing/2014/main" id="{4A807282-29B8-2342-8E49-55943AAFDF1A}"/>
              </a:ext>
            </a:extLst>
          </p:cNvPr>
          <p:cNvSpPr>
            <a:spLocks noChangeArrowheads="1"/>
          </p:cNvSpPr>
          <p:nvPr/>
        </p:nvSpPr>
        <p:spPr bwMode="auto">
          <a:xfrm>
            <a:off x="457200" y="1066800"/>
            <a:ext cx="6705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000000"/>
                  </a:outerShdw>
                </a:effectLst>
                <a:latin typeface="Tahoma" panose="020B0604030504040204" pitchFamily="34" charset="0"/>
              </a:defRPr>
            </a:lvl1pPr>
            <a:lvl2pPr algn="ctr">
              <a:defRPr sz="4400">
                <a:solidFill>
                  <a:schemeClr val="tx2"/>
                </a:solidFill>
                <a:effectLst>
                  <a:outerShdw blurRad="38100" dist="38100" dir="2700000" algn="tl">
                    <a:srgbClr val="000000"/>
                  </a:outerShdw>
                </a:effectLst>
                <a:latin typeface="Tahoma" panose="020B0604030504040204" pitchFamily="34" charset="0"/>
              </a:defRPr>
            </a:lvl2pPr>
            <a:lvl3pPr algn="ctr">
              <a:defRPr sz="4400">
                <a:solidFill>
                  <a:schemeClr val="tx2"/>
                </a:solidFill>
                <a:effectLst>
                  <a:outerShdw blurRad="38100" dist="38100" dir="2700000" algn="tl">
                    <a:srgbClr val="000000"/>
                  </a:outerShdw>
                </a:effectLst>
                <a:latin typeface="Tahoma" panose="020B0604030504040204" pitchFamily="34" charset="0"/>
              </a:defRPr>
            </a:lvl3pPr>
            <a:lvl4pPr algn="ctr">
              <a:defRPr sz="4400">
                <a:solidFill>
                  <a:schemeClr val="tx2"/>
                </a:solidFill>
                <a:effectLst>
                  <a:outerShdw blurRad="38100" dist="38100" dir="2700000" algn="tl">
                    <a:srgbClr val="000000"/>
                  </a:outerShdw>
                </a:effectLst>
                <a:latin typeface="Tahoma" panose="020B0604030504040204" pitchFamily="34" charset="0"/>
              </a:defRPr>
            </a:lvl4pPr>
            <a:lvl5pPr algn="ctr">
              <a:defRPr sz="4400">
                <a:solidFill>
                  <a:schemeClr val="tx2"/>
                </a:solidFill>
                <a:effectLst>
                  <a:outerShdw blurRad="38100" dist="38100" dir="2700000" algn="tl">
                    <a:srgbClr val="000000"/>
                  </a:outerShdw>
                </a:effectLst>
                <a:latin typeface="Tahoma" panose="020B0604030504040204" pitchFamily="34" charset="0"/>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l" eaLnBrk="1" hangingPunct="1"/>
            <a:r>
              <a:rPr lang="en-US" altLang="en-US" sz="3200" b="1" i="1"/>
              <a:t>Jackknife</a:t>
            </a:r>
          </a:p>
        </p:txBody>
      </p:sp>
      <p:sp>
        <p:nvSpPr>
          <p:cNvPr id="94215" name="Rectangle 7">
            <a:extLst>
              <a:ext uri="{FF2B5EF4-FFF2-40B4-BE49-F238E27FC236}">
                <a16:creationId xmlns:a16="http://schemas.microsoft.com/office/drawing/2014/main" id="{83365FC4-273B-9447-B2C6-53703F88DE85}"/>
              </a:ext>
            </a:extLst>
          </p:cNvPr>
          <p:cNvSpPr>
            <a:spLocks noChangeArrowheads="1"/>
          </p:cNvSpPr>
          <p:nvPr/>
        </p:nvSpPr>
        <p:spPr bwMode="auto">
          <a:xfrm>
            <a:off x="76200" y="76200"/>
            <a:ext cx="8686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000000"/>
                  </a:outerShdw>
                </a:effectLst>
                <a:latin typeface="Tahoma" panose="020B0604030504040204" pitchFamily="34" charset="0"/>
              </a:defRPr>
            </a:lvl1pPr>
            <a:lvl2pPr algn="ctr">
              <a:defRPr sz="4400">
                <a:solidFill>
                  <a:schemeClr val="tx2"/>
                </a:solidFill>
                <a:effectLst>
                  <a:outerShdw blurRad="38100" dist="38100" dir="2700000" algn="tl">
                    <a:srgbClr val="000000"/>
                  </a:outerShdw>
                </a:effectLst>
                <a:latin typeface="Tahoma" panose="020B0604030504040204" pitchFamily="34" charset="0"/>
              </a:defRPr>
            </a:lvl2pPr>
            <a:lvl3pPr algn="ctr">
              <a:defRPr sz="4400">
                <a:solidFill>
                  <a:schemeClr val="tx2"/>
                </a:solidFill>
                <a:effectLst>
                  <a:outerShdw blurRad="38100" dist="38100" dir="2700000" algn="tl">
                    <a:srgbClr val="000000"/>
                  </a:outerShdw>
                </a:effectLst>
                <a:latin typeface="Tahoma" panose="020B0604030504040204" pitchFamily="34" charset="0"/>
              </a:defRPr>
            </a:lvl3pPr>
            <a:lvl4pPr algn="ctr">
              <a:defRPr sz="4400">
                <a:solidFill>
                  <a:schemeClr val="tx2"/>
                </a:solidFill>
                <a:effectLst>
                  <a:outerShdw blurRad="38100" dist="38100" dir="2700000" algn="tl">
                    <a:srgbClr val="000000"/>
                  </a:outerShdw>
                </a:effectLst>
                <a:latin typeface="Tahoma" panose="020B0604030504040204" pitchFamily="34" charset="0"/>
              </a:defRPr>
            </a:lvl4pPr>
            <a:lvl5pPr algn="ctr">
              <a:defRPr sz="4400">
                <a:solidFill>
                  <a:schemeClr val="tx2"/>
                </a:solidFill>
                <a:effectLst>
                  <a:outerShdw blurRad="38100" dist="38100" dir="2700000" algn="tl">
                    <a:srgbClr val="000000"/>
                  </a:outerShdw>
                </a:effectLst>
                <a:latin typeface="Tahoma" panose="020B0604030504040204" pitchFamily="34" charset="0"/>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l" eaLnBrk="1" hangingPunct="1"/>
            <a:r>
              <a:rPr lang="en-US" altLang="en-US" sz="3600" b="1" i="1"/>
              <a:t>An Alternative to the bootstrap</a:t>
            </a:r>
          </a:p>
        </p:txBody>
      </p:sp>
    </p:spTree>
    <p:extLst>
      <p:ext uri="{BB962C8B-B14F-4D97-AF65-F5344CB8AC3E}">
        <p14:creationId xmlns:p14="http://schemas.microsoft.com/office/powerpoint/2010/main" val="345875827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32A008B7-AF8F-1148-9AA0-D05D7BD3E215}"/>
              </a:ext>
            </a:extLst>
          </p:cNvPr>
          <p:cNvSpPr>
            <a:spLocks noGrp="1" noChangeArrowheads="1"/>
          </p:cNvSpPr>
          <p:nvPr>
            <p:ph type="title"/>
          </p:nvPr>
        </p:nvSpPr>
        <p:spPr>
          <a:xfrm>
            <a:off x="76200" y="0"/>
            <a:ext cx="8839200" cy="838200"/>
          </a:xfrm>
        </p:spPr>
        <p:txBody>
          <a:bodyPr/>
          <a:lstStyle/>
          <a:p>
            <a:pPr algn="l"/>
            <a:r>
              <a:rPr lang="en-US" altLang="en-US" sz="3000" b="1" i="1"/>
              <a:t>A comparison of the Bootstrap &amp; Jackknife</a:t>
            </a:r>
          </a:p>
        </p:txBody>
      </p:sp>
      <p:sp>
        <p:nvSpPr>
          <p:cNvPr id="95235" name="Rectangle 3">
            <a:extLst>
              <a:ext uri="{FF2B5EF4-FFF2-40B4-BE49-F238E27FC236}">
                <a16:creationId xmlns:a16="http://schemas.microsoft.com/office/drawing/2014/main" id="{2B8E532F-BBDF-A14A-9106-DBA44721D2E4}"/>
              </a:ext>
            </a:extLst>
          </p:cNvPr>
          <p:cNvSpPr>
            <a:spLocks noGrp="1" noChangeArrowheads="1"/>
          </p:cNvSpPr>
          <p:nvPr>
            <p:ph type="body" sz="half" idx="1"/>
          </p:nvPr>
        </p:nvSpPr>
        <p:spPr>
          <a:xfrm>
            <a:off x="457200" y="1600200"/>
            <a:ext cx="4038600" cy="4114800"/>
          </a:xfrm>
        </p:spPr>
        <p:txBody>
          <a:bodyPr/>
          <a:lstStyle/>
          <a:p>
            <a:r>
              <a:rPr lang="en-US" altLang="en-US" sz="2800" dirty="0"/>
              <a:t>Bootstrap</a:t>
            </a:r>
          </a:p>
          <a:p>
            <a:pPr lvl="1"/>
            <a:r>
              <a:rPr lang="en-US" altLang="en-US" sz="2400" dirty="0"/>
              <a:t>Yields slightly different results when repeated on the same data (when estimating the standard error)</a:t>
            </a:r>
          </a:p>
          <a:p>
            <a:pPr lvl="1"/>
            <a:r>
              <a:rPr lang="en-US" altLang="en-US" sz="2400" dirty="0"/>
              <a:t>Not bound to theoretical distributions</a:t>
            </a:r>
          </a:p>
        </p:txBody>
      </p:sp>
      <p:sp>
        <p:nvSpPr>
          <p:cNvPr id="95236" name="Rectangle 4">
            <a:extLst>
              <a:ext uri="{FF2B5EF4-FFF2-40B4-BE49-F238E27FC236}">
                <a16:creationId xmlns:a16="http://schemas.microsoft.com/office/drawing/2014/main" id="{07683F0A-2181-3847-976B-2B3084FB0CA3}"/>
              </a:ext>
            </a:extLst>
          </p:cNvPr>
          <p:cNvSpPr>
            <a:spLocks noGrp="1" noChangeArrowheads="1"/>
          </p:cNvSpPr>
          <p:nvPr>
            <p:ph type="body" sz="half" idx="2"/>
          </p:nvPr>
        </p:nvSpPr>
        <p:spPr>
          <a:xfrm>
            <a:off x="4648200" y="1600200"/>
            <a:ext cx="4038600" cy="4114800"/>
          </a:xfrm>
        </p:spPr>
        <p:txBody>
          <a:bodyPr/>
          <a:lstStyle/>
          <a:p>
            <a:r>
              <a:rPr lang="en-US" altLang="en-US" sz="2800"/>
              <a:t>Jackknife</a:t>
            </a:r>
          </a:p>
          <a:p>
            <a:pPr lvl="1"/>
            <a:r>
              <a:rPr lang="en-US" altLang="en-US" sz="2400"/>
              <a:t>Less general technique</a:t>
            </a:r>
          </a:p>
          <a:p>
            <a:pPr lvl="1"/>
            <a:r>
              <a:rPr lang="en-US" altLang="en-US" sz="2400"/>
              <a:t>Explores sample variation differently</a:t>
            </a:r>
          </a:p>
          <a:p>
            <a:pPr lvl="1"/>
            <a:r>
              <a:rPr lang="en-US" altLang="en-US" sz="2400"/>
              <a:t>Yields the same result each time</a:t>
            </a:r>
          </a:p>
          <a:p>
            <a:pPr lvl="1"/>
            <a:r>
              <a:rPr lang="en-US" altLang="en-US" sz="2400"/>
              <a:t>Similar data requirements</a:t>
            </a:r>
          </a:p>
        </p:txBody>
      </p:sp>
    </p:spTree>
    <p:extLst>
      <p:ext uri="{BB962C8B-B14F-4D97-AF65-F5344CB8AC3E}">
        <p14:creationId xmlns:p14="http://schemas.microsoft.com/office/powerpoint/2010/main" val="2256942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6285DB5-1306-694D-BDF5-4BB85731A0BE}"/>
              </a:ext>
            </a:extLst>
          </p:cNvPr>
          <p:cNvSpPr>
            <a:spLocks noGrp="1" noChangeArrowheads="1"/>
          </p:cNvSpPr>
          <p:nvPr>
            <p:ph type="title"/>
          </p:nvPr>
        </p:nvSpPr>
        <p:spPr>
          <a:xfrm>
            <a:off x="457200" y="1219200"/>
            <a:ext cx="8229600" cy="7620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l"/>
            <a:r>
              <a:rPr lang="en-US" altLang="en-US" sz="3200" b="1" i="1"/>
              <a:t>Cross-Validation</a:t>
            </a:r>
          </a:p>
        </p:txBody>
      </p:sp>
      <p:sp>
        <p:nvSpPr>
          <p:cNvPr id="96259" name="Rectangle 3">
            <a:extLst>
              <a:ext uri="{FF2B5EF4-FFF2-40B4-BE49-F238E27FC236}">
                <a16:creationId xmlns:a16="http://schemas.microsoft.com/office/drawing/2014/main" id="{FF6FAB64-4D4B-5446-8472-83E830B8A598}"/>
              </a:ext>
            </a:extLst>
          </p:cNvPr>
          <p:cNvSpPr>
            <a:spLocks noGrp="1" noChangeArrowheads="1"/>
          </p:cNvSpPr>
          <p:nvPr>
            <p:ph type="body" idx="1"/>
          </p:nvPr>
        </p:nvSpPr>
        <p:spPr>
          <a:xfrm>
            <a:off x="330200" y="1981200"/>
            <a:ext cx="8001000" cy="4530852"/>
          </a:xfrm>
        </p:spPr>
        <p:txBody>
          <a:bodyPr/>
          <a:lstStyle/>
          <a:p>
            <a:r>
              <a:rPr lang="en-US" altLang="en-US" dirty="0"/>
              <a:t>The practice of partitioning data into a sample of data into sub-samples such that the initial analysis is conducted on a single sub-sample (training data), while further sub-samples (test or validation data) are retained “blind” in order for subsequent use in confirming and validating the initial analysis</a:t>
            </a:r>
          </a:p>
        </p:txBody>
      </p:sp>
      <p:sp>
        <p:nvSpPr>
          <p:cNvPr id="96260" name="Rectangle 4">
            <a:extLst>
              <a:ext uri="{FF2B5EF4-FFF2-40B4-BE49-F238E27FC236}">
                <a16:creationId xmlns:a16="http://schemas.microsoft.com/office/drawing/2014/main" id="{7019709E-DC69-5443-B682-E235366E8426}"/>
              </a:ext>
            </a:extLst>
          </p:cNvPr>
          <p:cNvSpPr>
            <a:spLocks noChangeArrowheads="1"/>
          </p:cNvSpPr>
          <p:nvPr/>
        </p:nvSpPr>
        <p:spPr bwMode="auto">
          <a:xfrm>
            <a:off x="76200" y="76200"/>
            <a:ext cx="86868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effectLst>
                  <a:outerShdw blurRad="38100" dist="38100" dir="2700000" algn="tl">
                    <a:srgbClr val="000000"/>
                  </a:outerShdw>
                </a:effectLst>
                <a:latin typeface="Tahoma" panose="020B0604030504040204" pitchFamily="34" charset="0"/>
              </a:defRPr>
            </a:lvl1pPr>
            <a:lvl2pPr algn="ctr">
              <a:defRPr sz="4400">
                <a:solidFill>
                  <a:schemeClr val="tx2"/>
                </a:solidFill>
                <a:effectLst>
                  <a:outerShdw blurRad="38100" dist="38100" dir="2700000" algn="tl">
                    <a:srgbClr val="000000"/>
                  </a:outerShdw>
                </a:effectLst>
                <a:latin typeface="Tahoma" panose="020B0604030504040204" pitchFamily="34" charset="0"/>
              </a:defRPr>
            </a:lvl2pPr>
            <a:lvl3pPr algn="ctr">
              <a:defRPr sz="4400">
                <a:solidFill>
                  <a:schemeClr val="tx2"/>
                </a:solidFill>
                <a:effectLst>
                  <a:outerShdw blurRad="38100" dist="38100" dir="2700000" algn="tl">
                    <a:srgbClr val="000000"/>
                  </a:outerShdw>
                </a:effectLst>
                <a:latin typeface="Tahoma" panose="020B0604030504040204" pitchFamily="34" charset="0"/>
              </a:defRPr>
            </a:lvl3pPr>
            <a:lvl4pPr algn="ctr">
              <a:defRPr sz="4400">
                <a:solidFill>
                  <a:schemeClr val="tx2"/>
                </a:solidFill>
                <a:effectLst>
                  <a:outerShdw blurRad="38100" dist="38100" dir="2700000" algn="tl">
                    <a:srgbClr val="000000"/>
                  </a:outerShdw>
                </a:effectLst>
                <a:latin typeface="Tahoma" panose="020B0604030504040204" pitchFamily="34" charset="0"/>
              </a:defRPr>
            </a:lvl4pPr>
            <a:lvl5pPr algn="ctr">
              <a:defRPr sz="4400">
                <a:solidFill>
                  <a:schemeClr val="tx2"/>
                </a:solidFill>
                <a:effectLst>
                  <a:outerShdw blurRad="38100" dist="38100" dir="2700000" algn="tl">
                    <a:srgbClr val="000000"/>
                  </a:outerShdw>
                </a:effectLst>
                <a:latin typeface="Tahoma" panose="020B0604030504040204" pitchFamily="34" charset="0"/>
              </a:defRPr>
            </a:lvl5pPr>
            <a:lvl6pPr marL="4572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ctr"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a:lstStyle>
          <a:p>
            <a:pPr algn="l" eaLnBrk="1" hangingPunct="1"/>
            <a:r>
              <a:rPr lang="en-US" altLang="en-US" sz="3600" b="1" i="1"/>
              <a:t>Another alternative method</a:t>
            </a:r>
          </a:p>
        </p:txBody>
      </p:sp>
    </p:spTree>
    <p:extLst>
      <p:ext uri="{BB962C8B-B14F-4D97-AF65-F5344CB8AC3E}">
        <p14:creationId xmlns:p14="http://schemas.microsoft.com/office/powerpoint/2010/main" val="27862091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C900-04C0-154D-ACF5-EAE585951C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3A43FE-56E4-FD4F-86F7-61A10F99F21B}"/>
              </a:ext>
            </a:extLst>
          </p:cNvPr>
          <p:cNvSpPr>
            <a:spLocks noGrp="1"/>
          </p:cNvSpPr>
          <p:nvPr>
            <p:ph sz="quarter" idx="1"/>
          </p:nvPr>
        </p:nvSpPr>
        <p:spPr/>
        <p:txBody>
          <a:bodyPr/>
          <a:lstStyle/>
          <a:p>
            <a:endParaRPr lang="en-US"/>
          </a:p>
        </p:txBody>
      </p:sp>
      <p:pic>
        <p:nvPicPr>
          <p:cNvPr id="6" name="Picture 5">
            <a:extLst>
              <a:ext uri="{FF2B5EF4-FFF2-40B4-BE49-F238E27FC236}">
                <a16:creationId xmlns:a16="http://schemas.microsoft.com/office/drawing/2014/main" id="{A52C6D54-39D3-9441-BE6E-3B70675F5D38}"/>
              </a:ext>
            </a:extLst>
          </p:cNvPr>
          <p:cNvPicPr>
            <a:picLocks noChangeAspect="1"/>
          </p:cNvPicPr>
          <p:nvPr/>
        </p:nvPicPr>
        <p:blipFill>
          <a:blip r:embed="rId2"/>
          <a:stretch>
            <a:fillRect/>
          </a:stretch>
        </p:blipFill>
        <p:spPr>
          <a:xfrm>
            <a:off x="0" y="1600200"/>
            <a:ext cx="9144000" cy="2773180"/>
          </a:xfrm>
          <a:prstGeom prst="rect">
            <a:avLst/>
          </a:prstGeom>
        </p:spPr>
      </p:pic>
    </p:spTree>
    <p:extLst>
      <p:ext uri="{BB962C8B-B14F-4D97-AF65-F5344CB8AC3E}">
        <p14:creationId xmlns:p14="http://schemas.microsoft.com/office/powerpoint/2010/main" val="1455041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C76DB-17B0-E243-B87C-86DBBC89BA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95D74E-4DC0-5F45-ADE6-B61FDC99B58E}"/>
              </a:ext>
            </a:extLst>
          </p:cNvPr>
          <p:cNvSpPr>
            <a:spLocks noGrp="1"/>
          </p:cNvSpPr>
          <p:nvPr>
            <p:ph sz="quarter" idx="1"/>
          </p:nvPr>
        </p:nvSpPr>
        <p:spPr/>
        <p:txBody>
          <a:bodyPr/>
          <a:lstStyle/>
          <a:p>
            <a:endParaRPr lang="en-US" dirty="0"/>
          </a:p>
        </p:txBody>
      </p:sp>
      <p:sp>
        <p:nvSpPr>
          <p:cNvPr id="4" name="Content Placeholder 3">
            <a:extLst>
              <a:ext uri="{FF2B5EF4-FFF2-40B4-BE49-F238E27FC236}">
                <a16:creationId xmlns:a16="http://schemas.microsoft.com/office/drawing/2014/main" id="{D0D44980-5A34-F048-9AE9-A0EDC27A4794}"/>
              </a:ext>
            </a:extLst>
          </p:cNvPr>
          <p:cNvSpPr>
            <a:spLocks noGrp="1"/>
          </p:cNvSpPr>
          <p:nvPr>
            <p:ph sz="quarter" idx="2"/>
          </p:nvPr>
        </p:nvSpPr>
        <p:spPr/>
        <p:txBody>
          <a:bodyPr/>
          <a:lstStyle/>
          <a:p>
            <a:endParaRPr lang="en-US" dirty="0"/>
          </a:p>
        </p:txBody>
      </p:sp>
      <p:pic>
        <p:nvPicPr>
          <p:cNvPr id="5" name="Picture 4">
            <a:extLst>
              <a:ext uri="{FF2B5EF4-FFF2-40B4-BE49-F238E27FC236}">
                <a16:creationId xmlns:a16="http://schemas.microsoft.com/office/drawing/2014/main" id="{9BAE1807-8DB4-BD4C-B218-9D0C183EA31E}"/>
              </a:ext>
            </a:extLst>
          </p:cNvPr>
          <p:cNvPicPr>
            <a:picLocks noChangeAspect="1"/>
          </p:cNvPicPr>
          <p:nvPr/>
        </p:nvPicPr>
        <p:blipFill rotWithShape="1">
          <a:blip r:embed="rId2"/>
          <a:srcRect t="9221"/>
          <a:stretch/>
        </p:blipFill>
        <p:spPr>
          <a:xfrm>
            <a:off x="1066800" y="152400"/>
            <a:ext cx="6162802" cy="3086817"/>
          </a:xfrm>
          <a:prstGeom prst="rect">
            <a:avLst/>
          </a:prstGeom>
        </p:spPr>
      </p:pic>
      <p:pic>
        <p:nvPicPr>
          <p:cNvPr id="6" name="Picture 5">
            <a:extLst>
              <a:ext uri="{FF2B5EF4-FFF2-40B4-BE49-F238E27FC236}">
                <a16:creationId xmlns:a16="http://schemas.microsoft.com/office/drawing/2014/main" id="{22B00FDB-1470-974F-B4BE-C27369ACB2E8}"/>
              </a:ext>
            </a:extLst>
          </p:cNvPr>
          <p:cNvPicPr>
            <a:picLocks noChangeAspect="1"/>
          </p:cNvPicPr>
          <p:nvPr/>
        </p:nvPicPr>
        <p:blipFill>
          <a:blip r:embed="rId3"/>
          <a:stretch>
            <a:fillRect/>
          </a:stretch>
        </p:blipFill>
        <p:spPr>
          <a:xfrm>
            <a:off x="1057820" y="3242176"/>
            <a:ext cx="6194716" cy="3485742"/>
          </a:xfrm>
          <a:prstGeom prst="rect">
            <a:avLst/>
          </a:prstGeom>
        </p:spPr>
      </p:pic>
    </p:spTree>
    <p:extLst>
      <p:ext uri="{BB962C8B-B14F-4D97-AF65-F5344CB8AC3E}">
        <p14:creationId xmlns:p14="http://schemas.microsoft.com/office/powerpoint/2010/main" val="124711549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18E67A12-4328-5741-866B-86FC7BE558BE}"/>
              </a:ext>
            </a:extLst>
          </p:cNvPr>
          <p:cNvSpPr>
            <a:spLocks noGrp="1" noChangeArrowheads="1"/>
          </p:cNvSpPr>
          <p:nvPr>
            <p:ph type="title"/>
          </p:nvPr>
        </p:nvSpPr>
        <p:spPr>
          <a:xfrm>
            <a:off x="76200" y="76200"/>
            <a:ext cx="8229600" cy="83820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algn="l"/>
            <a:r>
              <a:rPr lang="en-US" altLang="en-US" sz="3600" b="1" i="1"/>
              <a:t>Bootstrap vs. Cross-Validation</a:t>
            </a:r>
          </a:p>
        </p:txBody>
      </p:sp>
      <p:sp>
        <p:nvSpPr>
          <p:cNvPr id="97283" name="Rectangle 3">
            <a:extLst>
              <a:ext uri="{FF2B5EF4-FFF2-40B4-BE49-F238E27FC236}">
                <a16:creationId xmlns:a16="http://schemas.microsoft.com/office/drawing/2014/main" id="{ABCD1CE1-D813-5A41-BC1F-C7AD35116BDE}"/>
              </a:ext>
            </a:extLst>
          </p:cNvPr>
          <p:cNvSpPr>
            <a:spLocks noGrp="1" noChangeArrowheads="1"/>
          </p:cNvSpPr>
          <p:nvPr>
            <p:ph type="body" sz="half" idx="1"/>
          </p:nvPr>
        </p:nvSpPr>
        <p:spPr>
          <a:xfrm>
            <a:off x="457200" y="1676400"/>
            <a:ext cx="4038600" cy="4114800"/>
          </a:xfrm>
        </p:spPr>
        <p:txBody>
          <a:bodyPr/>
          <a:lstStyle/>
          <a:p>
            <a:r>
              <a:rPr lang="en-US" altLang="en-US" sz="2800"/>
              <a:t>Bootstrap</a:t>
            </a:r>
          </a:p>
          <a:p>
            <a:pPr lvl="1"/>
            <a:r>
              <a:rPr lang="en-US" altLang="en-US" sz="2400"/>
              <a:t>Requires a small of data</a:t>
            </a:r>
          </a:p>
          <a:p>
            <a:pPr lvl="1"/>
            <a:r>
              <a:rPr lang="en-US" altLang="en-US" sz="2400"/>
              <a:t>More complex technique – </a:t>
            </a:r>
            <a:r>
              <a:rPr lang="en-US" altLang="en-US" sz="2400" b="1"/>
              <a:t>time consuming</a:t>
            </a:r>
          </a:p>
        </p:txBody>
      </p:sp>
      <p:sp>
        <p:nvSpPr>
          <p:cNvPr id="97284" name="Rectangle 4">
            <a:extLst>
              <a:ext uri="{FF2B5EF4-FFF2-40B4-BE49-F238E27FC236}">
                <a16:creationId xmlns:a16="http://schemas.microsoft.com/office/drawing/2014/main" id="{101FA326-4A6B-A541-B735-9C431671D0B9}"/>
              </a:ext>
            </a:extLst>
          </p:cNvPr>
          <p:cNvSpPr>
            <a:spLocks noGrp="1" noChangeArrowheads="1"/>
          </p:cNvSpPr>
          <p:nvPr>
            <p:ph type="body" sz="half" idx="2"/>
          </p:nvPr>
        </p:nvSpPr>
        <p:spPr>
          <a:xfrm>
            <a:off x="4648200" y="1676400"/>
            <a:ext cx="4038600" cy="4114800"/>
          </a:xfrm>
        </p:spPr>
        <p:txBody>
          <a:bodyPr/>
          <a:lstStyle/>
          <a:p>
            <a:r>
              <a:rPr lang="en-US" altLang="en-US" sz="2800"/>
              <a:t>Cross-Validation</a:t>
            </a:r>
          </a:p>
          <a:p>
            <a:pPr lvl="1"/>
            <a:r>
              <a:rPr lang="en-US" altLang="en-US" sz="2400"/>
              <a:t>Not a resampling technique</a:t>
            </a:r>
          </a:p>
          <a:p>
            <a:pPr lvl="1"/>
            <a:r>
              <a:rPr lang="en-US" altLang="en-US" sz="2400"/>
              <a:t>Requires large amounts of data</a:t>
            </a:r>
          </a:p>
          <a:p>
            <a:pPr lvl="1"/>
            <a:r>
              <a:rPr lang="en-US" altLang="en-US" sz="2400"/>
              <a:t>Extremely useful in data mining and artificial intelligence</a:t>
            </a:r>
          </a:p>
        </p:txBody>
      </p:sp>
    </p:spTree>
    <p:extLst>
      <p:ext uri="{BB962C8B-B14F-4D97-AF65-F5344CB8AC3E}">
        <p14:creationId xmlns:p14="http://schemas.microsoft.com/office/powerpoint/2010/main" val="12951843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DCA8-4D9B-534D-ACA1-8D12ED49463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E4326D-1272-D746-B68D-44A60B981F13}"/>
              </a:ext>
            </a:extLst>
          </p:cNvPr>
          <p:cNvSpPr>
            <a:spLocks noGrp="1"/>
          </p:cNvSpPr>
          <p:nvPr>
            <p:ph sz="quarter" idx="1"/>
          </p:nvPr>
        </p:nvSpPr>
        <p:spPr/>
        <p:txBody>
          <a:bodyPr/>
          <a:lstStyle/>
          <a:p>
            <a:endParaRPr lang="en-US"/>
          </a:p>
        </p:txBody>
      </p:sp>
      <p:sp>
        <p:nvSpPr>
          <p:cNvPr id="4" name="Content Placeholder 3">
            <a:extLst>
              <a:ext uri="{FF2B5EF4-FFF2-40B4-BE49-F238E27FC236}">
                <a16:creationId xmlns:a16="http://schemas.microsoft.com/office/drawing/2014/main" id="{5BC7F07C-AF00-714F-8FC4-1313CFA41AEA}"/>
              </a:ext>
            </a:extLst>
          </p:cNvPr>
          <p:cNvSpPr>
            <a:spLocks noGrp="1"/>
          </p:cNvSpPr>
          <p:nvPr>
            <p:ph sz="quarter" idx="2"/>
          </p:nvPr>
        </p:nvSpPr>
        <p:spPr/>
        <p:txBody>
          <a:bodyPr/>
          <a:lstStyle/>
          <a:p>
            <a:endParaRPr lang="en-US"/>
          </a:p>
        </p:txBody>
      </p:sp>
      <p:pic>
        <p:nvPicPr>
          <p:cNvPr id="5" name="Picture 4">
            <a:extLst>
              <a:ext uri="{FF2B5EF4-FFF2-40B4-BE49-F238E27FC236}">
                <a16:creationId xmlns:a16="http://schemas.microsoft.com/office/drawing/2014/main" id="{5A562B28-B52D-3342-A417-108D55120B89}"/>
              </a:ext>
            </a:extLst>
          </p:cNvPr>
          <p:cNvPicPr>
            <a:picLocks noChangeAspect="1"/>
          </p:cNvPicPr>
          <p:nvPr/>
        </p:nvPicPr>
        <p:blipFill>
          <a:blip r:embed="rId2"/>
          <a:stretch>
            <a:fillRect/>
          </a:stretch>
        </p:blipFill>
        <p:spPr>
          <a:xfrm>
            <a:off x="520700" y="387350"/>
            <a:ext cx="8102600" cy="6083300"/>
          </a:xfrm>
          <a:prstGeom prst="rect">
            <a:avLst/>
          </a:prstGeom>
        </p:spPr>
      </p:pic>
    </p:spTree>
    <p:extLst>
      <p:ext uri="{BB962C8B-B14F-4D97-AF65-F5344CB8AC3E}">
        <p14:creationId xmlns:p14="http://schemas.microsoft.com/office/powerpoint/2010/main" val="39117801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09" name="Picture 3">
            <a:extLst>
              <a:ext uri="{FF2B5EF4-FFF2-40B4-BE49-F238E27FC236}">
                <a16:creationId xmlns:a16="http://schemas.microsoft.com/office/drawing/2014/main" id="{C432A534-E510-FE46-B662-CDBACC3C84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0" y="596900"/>
            <a:ext cx="8890000"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D1B2619-AA64-C243-AB65-41DCD0F53F21}"/>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Concepts of Hypothesis Testing (1)…</a:t>
            </a:r>
          </a:p>
        </p:txBody>
      </p:sp>
      <p:sp>
        <p:nvSpPr>
          <p:cNvPr id="29698" name="Rectangle 3">
            <a:extLst>
              <a:ext uri="{FF2B5EF4-FFF2-40B4-BE49-F238E27FC236}">
                <a16:creationId xmlns:a16="http://schemas.microsoft.com/office/drawing/2014/main" id="{CB26E955-939D-DD4E-B3A0-1304A375811E}"/>
              </a:ext>
            </a:extLst>
          </p:cNvPr>
          <p:cNvSpPr>
            <a:spLocks noGrp="1" noChangeArrowheads="1"/>
          </p:cNvSpPr>
          <p:nvPr>
            <p:ph type="body" idx="1"/>
          </p:nvPr>
        </p:nvSpPr>
        <p:spPr>
          <a:xfrm>
            <a:off x="127000" y="914400"/>
            <a:ext cx="8890000" cy="5635625"/>
          </a:xfrm>
        </p:spPr>
        <p:txBody>
          <a:bodyPr/>
          <a:lstStyle/>
          <a:p>
            <a:pPr eaLnBrk="1" hangingPunct="1"/>
            <a:r>
              <a:rPr lang="en-US" altLang="en-US" sz="2800" dirty="0">
                <a:ea typeface="ＭＳ Ｐゴシック" panose="020B0600070205080204" pitchFamily="34" charset="-128"/>
              </a:rPr>
              <a:t>The </a:t>
            </a:r>
            <a:r>
              <a:rPr lang="en-US" altLang="en-US" sz="2800" b="1" dirty="0">
                <a:solidFill>
                  <a:srgbClr val="FF0000"/>
                </a:solidFill>
                <a:ea typeface="ＭＳ Ｐゴシック" panose="020B0600070205080204" pitchFamily="34" charset="-128"/>
              </a:rPr>
              <a:t>two</a:t>
            </a:r>
            <a:r>
              <a:rPr lang="en-US" altLang="en-US" sz="2800" dirty="0">
                <a:ea typeface="ＭＳ Ｐゴシック" panose="020B0600070205080204" pitchFamily="34" charset="-128"/>
              </a:rPr>
              <a:t> hypotheses are called the </a:t>
            </a:r>
            <a:r>
              <a:rPr lang="en-US" altLang="en-US" sz="2800" b="1" i="1" dirty="0">
                <a:ea typeface="ＭＳ Ｐゴシック" panose="020B0600070205080204" pitchFamily="34" charset="-128"/>
              </a:rPr>
              <a:t>null hypothesis</a:t>
            </a:r>
            <a:r>
              <a:rPr lang="en-US" altLang="en-US" sz="2800" dirty="0">
                <a:ea typeface="ＭＳ Ｐゴシック" panose="020B0600070205080204" pitchFamily="34" charset="-128"/>
              </a:rPr>
              <a:t> and the other the </a:t>
            </a:r>
            <a:r>
              <a:rPr lang="en-US" altLang="en-US" sz="2800" b="1" i="1" dirty="0">
                <a:ea typeface="ＭＳ Ｐゴシック" panose="020B0600070205080204" pitchFamily="34" charset="-128"/>
              </a:rPr>
              <a:t>alternative</a:t>
            </a:r>
            <a:r>
              <a:rPr lang="en-US" altLang="en-US" sz="2800" dirty="0">
                <a:ea typeface="ＭＳ Ｐゴシック" panose="020B0600070205080204" pitchFamily="34" charset="-128"/>
              </a:rPr>
              <a:t> or </a:t>
            </a:r>
            <a:r>
              <a:rPr lang="en-US" altLang="en-US" sz="2800" b="1" i="1" dirty="0">
                <a:ea typeface="ＭＳ Ｐゴシック" panose="020B0600070205080204" pitchFamily="34" charset="-128"/>
              </a:rPr>
              <a:t>research hypothesis</a:t>
            </a:r>
            <a:r>
              <a:rPr lang="en-US" altLang="en-US" sz="2800" dirty="0">
                <a:ea typeface="ＭＳ Ｐゴシック" panose="020B0600070205080204" pitchFamily="34" charset="-128"/>
              </a:rPr>
              <a:t>. The usual notation is:</a:t>
            </a:r>
          </a:p>
          <a:p>
            <a:pPr eaLnBrk="1" hangingPunct="1"/>
            <a:endParaRPr lang="en-US" altLang="en-US" sz="2800" dirty="0">
              <a:ea typeface="ＭＳ Ｐゴシック" panose="020B0600070205080204" pitchFamily="34" charset="-128"/>
            </a:endParaRPr>
          </a:p>
          <a:p>
            <a:pPr eaLnBrk="1" hangingPunct="1"/>
            <a:endParaRPr lang="en-US" altLang="en-US" sz="2800" dirty="0">
              <a:ea typeface="ＭＳ Ｐゴシック" panose="020B0600070205080204" pitchFamily="34" charset="-128"/>
            </a:endParaRPr>
          </a:p>
          <a:p>
            <a:pPr eaLnBrk="1" hangingPunct="1"/>
            <a:r>
              <a:rPr lang="en-US" altLang="en-US" sz="2800" dirty="0">
                <a:ea typeface="ＭＳ Ｐゴシック" panose="020B0600070205080204" pitchFamily="34" charset="-128"/>
              </a:rPr>
              <a:t>	H</a:t>
            </a:r>
            <a:r>
              <a:rPr lang="en-US" altLang="en-US" sz="2800" baseline="-25000" dirty="0">
                <a:ea typeface="ＭＳ Ｐゴシック" panose="020B0600070205080204" pitchFamily="34" charset="-128"/>
              </a:rPr>
              <a:t>0</a:t>
            </a:r>
            <a:r>
              <a:rPr lang="en-US" altLang="en-US" sz="2800" dirty="0">
                <a:ea typeface="ＭＳ Ｐゴシック" panose="020B0600070205080204" pitchFamily="34" charset="-128"/>
              </a:rPr>
              <a:t>: — </a:t>
            </a:r>
            <a:r>
              <a:rPr lang="en-US" altLang="en-US" sz="2800" i="1" dirty="0">
                <a:ea typeface="ＭＳ Ｐゴシック" panose="020B0600070205080204" pitchFamily="34" charset="-128"/>
              </a:rPr>
              <a:t>the </a:t>
            </a:r>
            <a:r>
              <a:rPr lang="ja-JP" altLang="en-US" sz="2800" i="1">
                <a:ea typeface="ＭＳ Ｐゴシック" panose="020B0600070205080204" pitchFamily="34" charset="-128"/>
              </a:rPr>
              <a:t>‘</a:t>
            </a:r>
            <a:r>
              <a:rPr lang="en-US" altLang="ja-JP" sz="2800" i="1" dirty="0">
                <a:ea typeface="ＭＳ Ｐゴシック" panose="020B0600070205080204" pitchFamily="34" charset="-128"/>
              </a:rPr>
              <a:t>null</a:t>
            </a:r>
            <a:r>
              <a:rPr lang="ja-JP" altLang="en-US" sz="2800" i="1">
                <a:ea typeface="ＭＳ Ｐゴシック" panose="020B0600070205080204" pitchFamily="34" charset="-128"/>
              </a:rPr>
              <a:t>’</a:t>
            </a:r>
            <a:r>
              <a:rPr lang="en-US" altLang="ja-JP" sz="2800" i="1" dirty="0">
                <a:ea typeface="ＭＳ Ｐゴシック" panose="020B0600070205080204" pitchFamily="34" charset="-128"/>
              </a:rPr>
              <a:t> hypothesis</a:t>
            </a:r>
            <a:endParaRPr lang="en-US" altLang="ja-JP" sz="2800" dirty="0">
              <a:ea typeface="ＭＳ Ｐゴシック" panose="020B0600070205080204" pitchFamily="34" charset="-128"/>
            </a:endParaRPr>
          </a:p>
          <a:p>
            <a:pPr eaLnBrk="1" hangingPunct="1"/>
            <a:endParaRPr lang="en-US" altLang="en-US" sz="2800" dirty="0">
              <a:ea typeface="ＭＳ Ｐゴシック" panose="020B0600070205080204" pitchFamily="34" charset="-128"/>
            </a:endParaRPr>
          </a:p>
          <a:p>
            <a:pPr eaLnBrk="1" hangingPunct="1"/>
            <a:r>
              <a:rPr lang="en-US" altLang="en-US" sz="2800" dirty="0">
                <a:ea typeface="ＭＳ Ｐゴシック" panose="020B0600070205080204" pitchFamily="34" charset="-128"/>
              </a:rPr>
              <a:t>	H</a:t>
            </a:r>
            <a:r>
              <a:rPr lang="en-US" altLang="en-US" sz="2800" baseline="-25000" dirty="0">
                <a:ea typeface="ＭＳ Ｐゴシック" panose="020B0600070205080204" pitchFamily="34" charset="-128"/>
              </a:rPr>
              <a:t>1</a:t>
            </a:r>
            <a:r>
              <a:rPr lang="en-US" altLang="en-US" sz="2800" dirty="0">
                <a:ea typeface="ＭＳ Ｐゴシック" panose="020B0600070205080204" pitchFamily="34" charset="-128"/>
              </a:rPr>
              <a:t>: — </a:t>
            </a:r>
            <a:r>
              <a:rPr lang="en-US" altLang="en-US" sz="2800" i="1" dirty="0">
                <a:ea typeface="ＭＳ Ｐゴシック" panose="020B0600070205080204" pitchFamily="34" charset="-128"/>
              </a:rPr>
              <a:t>the </a:t>
            </a:r>
            <a:r>
              <a:rPr lang="ja-JP" altLang="en-US" sz="2800" i="1">
                <a:ea typeface="ＭＳ Ｐゴシック" panose="020B0600070205080204" pitchFamily="34" charset="-128"/>
              </a:rPr>
              <a:t>‘</a:t>
            </a:r>
            <a:r>
              <a:rPr lang="en-US" altLang="ja-JP" sz="2800" i="1" dirty="0">
                <a:ea typeface="ＭＳ Ｐゴシック" panose="020B0600070205080204" pitchFamily="34" charset="-128"/>
              </a:rPr>
              <a:t>alternative</a:t>
            </a:r>
            <a:r>
              <a:rPr lang="ja-JP" altLang="en-US" sz="2800" i="1">
                <a:ea typeface="ＭＳ Ｐゴシック" panose="020B0600070205080204" pitchFamily="34" charset="-128"/>
              </a:rPr>
              <a:t>’</a:t>
            </a:r>
            <a:r>
              <a:rPr lang="en-US" altLang="ja-JP" sz="2800" i="1" dirty="0">
                <a:ea typeface="ＭＳ Ｐゴシック" panose="020B0600070205080204" pitchFamily="34" charset="-128"/>
              </a:rPr>
              <a:t> or </a:t>
            </a:r>
            <a:r>
              <a:rPr lang="ja-JP" altLang="en-US" sz="2800" i="1">
                <a:ea typeface="ＭＳ Ｐゴシック" panose="020B0600070205080204" pitchFamily="34" charset="-128"/>
              </a:rPr>
              <a:t>‘</a:t>
            </a:r>
            <a:r>
              <a:rPr lang="en-US" altLang="ja-JP" sz="2800" i="1" dirty="0">
                <a:ea typeface="ＭＳ Ｐゴシック" panose="020B0600070205080204" pitchFamily="34" charset="-128"/>
              </a:rPr>
              <a:t>research</a:t>
            </a:r>
            <a:r>
              <a:rPr lang="ja-JP" altLang="en-US" sz="2800" i="1">
                <a:ea typeface="ＭＳ Ｐゴシック" panose="020B0600070205080204" pitchFamily="34" charset="-128"/>
              </a:rPr>
              <a:t>’</a:t>
            </a:r>
            <a:r>
              <a:rPr lang="en-US" altLang="ja-JP" sz="2800" i="1" dirty="0">
                <a:ea typeface="ＭＳ Ｐゴシック" panose="020B0600070205080204" pitchFamily="34" charset="-128"/>
              </a:rPr>
              <a:t> hypothesis</a:t>
            </a:r>
          </a:p>
          <a:p>
            <a:pPr eaLnBrk="1" hangingPunct="1"/>
            <a:endParaRPr lang="en-US" altLang="en-US" sz="2800" dirty="0">
              <a:ea typeface="ＭＳ Ｐゴシック" panose="020B0600070205080204" pitchFamily="34" charset="-128"/>
            </a:endParaRPr>
          </a:p>
          <a:p>
            <a:pPr eaLnBrk="1" hangingPunct="1"/>
            <a:r>
              <a:rPr lang="en-US" altLang="en-US" sz="2800" dirty="0">
                <a:ea typeface="ＭＳ Ｐゴシック" panose="020B0600070205080204" pitchFamily="34" charset="-128"/>
              </a:rPr>
              <a:t>The null hypothesis (H</a:t>
            </a:r>
            <a:r>
              <a:rPr lang="en-US" altLang="en-US" sz="2800" baseline="-25000" dirty="0">
                <a:ea typeface="ＭＳ Ｐゴシック" panose="020B0600070205080204" pitchFamily="34" charset="-128"/>
              </a:rPr>
              <a:t>0</a:t>
            </a:r>
            <a:r>
              <a:rPr lang="en-US" altLang="en-US" sz="2800" dirty="0">
                <a:ea typeface="ＭＳ Ｐゴシック" panose="020B0600070205080204" pitchFamily="34" charset="-128"/>
              </a:rPr>
              <a:t>) will always state that the </a:t>
            </a:r>
            <a:r>
              <a:rPr lang="en-US" altLang="en-US" sz="2800" b="1" i="1" dirty="0">
                <a:solidFill>
                  <a:srgbClr val="FF0000"/>
                </a:solidFill>
                <a:ea typeface="ＭＳ Ｐゴシック" panose="020B0600070205080204" pitchFamily="34" charset="-128"/>
              </a:rPr>
              <a:t>parameter </a:t>
            </a:r>
            <a:r>
              <a:rPr lang="en-US" altLang="en-US" sz="2800" b="1" i="1" u="sng" dirty="0">
                <a:solidFill>
                  <a:srgbClr val="FF0000"/>
                </a:solidFill>
                <a:ea typeface="ＭＳ Ｐゴシック" panose="020B0600070205080204" pitchFamily="34" charset="-128"/>
              </a:rPr>
              <a:t>equals</a:t>
            </a:r>
            <a:r>
              <a:rPr lang="en-US" altLang="en-US" sz="2800" b="1" i="1" dirty="0">
                <a:solidFill>
                  <a:srgbClr val="FF0000"/>
                </a:solidFill>
                <a:ea typeface="ＭＳ Ｐゴシック" panose="020B0600070205080204" pitchFamily="34" charset="-128"/>
              </a:rPr>
              <a:t> the value</a:t>
            </a:r>
            <a:r>
              <a:rPr lang="en-US" altLang="en-US" sz="2800" dirty="0">
                <a:ea typeface="ＭＳ Ｐゴシック" panose="020B0600070205080204" pitchFamily="34" charset="-128"/>
              </a:rPr>
              <a:t> specified in the alternative hypothesis (H</a:t>
            </a:r>
            <a:r>
              <a:rPr lang="en-US" altLang="en-US" sz="2800" baseline="-25000" dirty="0">
                <a:ea typeface="ＭＳ Ｐゴシック" panose="020B0600070205080204" pitchFamily="34" charset="-128"/>
              </a:rPr>
              <a:t>1</a:t>
            </a:r>
            <a:r>
              <a:rPr lang="en-US" altLang="en-US" sz="2800" dirty="0">
                <a:ea typeface="ＭＳ Ｐゴシック" panose="020B0600070205080204" pitchFamily="34" charset="-128"/>
              </a:rPr>
              <a:t>)</a:t>
            </a:r>
          </a:p>
        </p:txBody>
      </p:sp>
      <p:sp>
        <p:nvSpPr>
          <p:cNvPr id="15364" name="AutoShape 4">
            <a:extLst>
              <a:ext uri="{FF2B5EF4-FFF2-40B4-BE49-F238E27FC236}">
                <a16:creationId xmlns:a16="http://schemas.microsoft.com/office/drawing/2014/main" id="{500F403B-C2D2-A44F-B69D-9CC961994A04}"/>
              </a:ext>
            </a:extLst>
          </p:cNvPr>
          <p:cNvSpPr>
            <a:spLocks noChangeArrowheads="1"/>
          </p:cNvSpPr>
          <p:nvPr/>
        </p:nvSpPr>
        <p:spPr bwMode="auto">
          <a:xfrm>
            <a:off x="1600200" y="2514600"/>
            <a:ext cx="1600200" cy="609600"/>
          </a:xfrm>
          <a:prstGeom prst="wedgeRoundRectCallout">
            <a:avLst>
              <a:gd name="adj1" fmla="val -57440"/>
              <a:gd name="adj2" fmla="val 85940"/>
              <a:gd name="adj3" fmla="val 16667"/>
            </a:avLst>
          </a:prstGeom>
          <a:solidFill>
            <a:srgbClr val="99CCFF"/>
          </a:solidFill>
          <a:ln w="9525">
            <a:solidFill>
              <a:srgbClr val="0000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solidFill>
                  <a:srgbClr val="0000FF"/>
                </a:solidFill>
                <a:latin typeface="Tahoma" panose="020B0604030504040204" pitchFamily="34" charset="0"/>
              </a:rPr>
              <a:t>pronounced</a:t>
            </a:r>
          </a:p>
          <a:p>
            <a:pPr eaLnBrk="1" hangingPunct="1"/>
            <a:r>
              <a:rPr lang="en-US" altLang="en-US" sz="1800">
                <a:solidFill>
                  <a:srgbClr val="0000FF"/>
                </a:solidFill>
                <a:latin typeface="Tahoma" panose="020B0604030504040204" pitchFamily="34" charset="0"/>
              </a:rPr>
              <a:t>H </a:t>
            </a:r>
            <a:r>
              <a:rPr lang="ja-JP" altLang="en-US" sz="1800">
                <a:solidFill>
                  <a:srgbClr val="0000FF"/>
                </a:solidFill>
              </a:rPr>
              <a:t>“</a:t>
            </a:r>
            <a:r>
              <a:rPr lang="en-US" altLang="ja-JP" sz="1800">
                <a:solidFill>
                  <a:srgbClr val="0000FF"/>
                </a:solidFill>
                <a:latin typeface="Tahoma" panose="020B0604030504040204" pitchFamily="34" charset="0"/>
              </a:rPr>
              <a:t>nought</a:t>
            </a:r>
            <a:r>
              <a:rPr lang="ja-JP" altLang="en-US" sz="1800">
                <a:solidFill>
                  <a:srgbClr val="0000FF"/>
                </a:solidFill>
              </a:rPr>
              <a:t>”</a:t>
            </a:r>
            <a:endParaRPr lang="en-US" altLang="en-US" sz="1800">
              <a:solidFill>
                <a:srgbClr val="0000FF"/>
              </a:solidFill>
              <a:latin typeface="Tahoma" panose="020B060403050404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5">
            <a:extLst>
              <a:ext uri="{FF2B5EF4-FFF2-40B4-BE49-F238E27FC236}">
                <a16:creationId xmlns:a16="http://schemas.microsoft.com/office/drawing/2014/main" id="{ADB8DF5C-2DD0-244C-B5EF-6F394D15F540}"/>
              </a:ext>
            </a:extLst>
          </p:cNvPr>
          <p:cNvSpPr>
            <a:spLocks noGrp="1"/>
          </p:cNvSpPr>
          <p:nvPr>
            <p:ph type="sldNum" sz="quarter" idx="4294967295"/>
          </p:nvPr>
        </p:nvSpPr>
        <p:spPr bwMode="auto">
          <a:xfrm>
            <a:off x="7239000" y="6553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11.</a:t>
            </a:r>
            <a:fld id="{E043578C-12DB-9E44-BAE7-29EC0CEF9EDC}" type="slidenum">
              <a:rPr lang="en-US" altLang="en-US"/>
              <a:pPr eaLnBrk="1" hangingPunct="1"/>
              <a:t>14</a:t>
            </a:fld>
            <a:endParaRPr lang="en-US" altLang="en-US"/>
          </a:p>
        </p:txBody>
      </p:sp>
      <p:sp>
        <p:nvSpPr>
          <p:cNvPr id="13314" name="Rectangle 2">
            <a:extLst>
              <a:ext uri="{FF2B5EF4-FFF2-40B4-BE49-F238E27FC236}">
                <a16:creationId xmlns:a16="http://schemas.microsoft.com/office/drawing/2014/main" id="{BEC68A7D-E01C-174A-B642-DA9D5550A7EB}"/>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Concepts of Hypothesis Testing (4)…</a:t>
            </a:r>
          </a:p>
        </p:txBody>
      </p:sp>
      <p:sp>
        <p:nvSpPr>
          <p:cNvPr id="30723" name="Rectangle 3">
            <a:extLst>
              <a:ext uri="{FF2B5EF4-FFF2-40B4-BE49-F238E27FC236}">
                <a16:creationId xmlns:a16="http://schemas.microsoft.com/office/drawing/2014/main" id="{ED52E46E-D426-0643-968F-3F4F511F9742}"/>
              </a:ext>
            </a:extLst>
          </p:cNvPr>
          <p:cNvSpPr>
            <a:spLocks noGrp="1" noChangeArrowheads="1"/>
          </p:cNvSpPr>
          <p:nvPr>
            <p:ph type="body" idx="1"/>
          </p:nvPr>
        </p:nvSpPr>
        <p:spPr>
          <a:xfrm>
            <a:off x="330200" y="876300"/>
            <a:ext cx="8001000" cy="5635625"/>
          </a:xfrm>
        </p:spPr>
        <p:txBody>
          <a:bodyPr/>
          <a:lstStyle/>
          <a:p>
            <a:pPr eaLnBrk="1" hangingPunct="1"/>
            <a:r>
              <a:rPr lang="en-US" altLang="en-US" sz="2400" dirty="0">
                <a:ea typeface="ＭＳ Ｐゴシック" panose="020B0600070205080204" pitchFamily="34" charset="-128"/>
              </a:rPr>
              <a:t>The </a:t>
            </a:r>
            <a:r>
              <a:rPr lang="en-US" altLang="en-US" sz="2400" b="1" dirty="0">
                <a:solidFill>
                  <a:srgbClr val="FF0000"/>
                </a:solidFill>
                <a:ea typeface="ＭＳ Ｐゴシック" panose="020B0600070205080204" pitchFamily="34" charset="-128"/>
              </a:rPr>
              <a:t>two</a:t>
            </a:r>
            <a:r>
              <a:rPr lang="en-US" altLang="en-US" sz="2400" dirty="0">
                <a:ea typeface="ＭＳ Ｐゴシック" panose="020B0600070205080204" pitchFamily="34" charset="-128"/>
              </a:rPr>
              <a:t> possible decisions that can be made:</a:t>
            </a:r>
          </a:p>
          <a:p>
            <a:pPr eaLnBrk="1" hangingPunct="1"/>
            <a:endParaRPr lang="en-US" altLang="en-US" sz="2400" dirty="0">
              <a:ea typeface="ＭＳ Ｐゴシック" panose="020B0600070205080204" pitchFamily="34" charset="-128"/>
            </a:endParaRPr>
          </a:p>
          <a:p>
            <a:pPr eaLnBrk="1" hangingPunct="1">
              <a:buFont typeface="Wingdings" pitchFamily="2" charset="2"/>
              <a:buChar char="è"/>
            </a:pPr>
            <a:r>
              <a:rPr lang="en-US" altLang="en-US" sz="2400" dirty="0">
                <a:ea typeface="ＭＳ Ｐゴシック" panose="020B0600070205080204" pitchFamily="34" charset="-128"/>
              </a:rPr>
              <a:t>Conclude that there </a:t>
            </a:r>
            <a:r>
              <a:rPr lang="en-US" altLang="en-US" sz="2400" b="1" i="1" dirty="0">
                <a:solidFill>
                  <a:srgbClr val="0000FF"/>
                </a:solidFill>
                <a:ea typeface="ＭＳ Ｐゴシック" panose="020B0600070205080204" pitchFamily="34" charset="-128"/>
              </a:rPr>
              <a:t>is</a:t>
            </a:r>
            <a:r>
              <a:rPr lang="en-US" altLang="en-US" sz="2400" b="1" i="1" dirty="0">
                <a:ea typeface="ＭＳ Ｐゴシック" panose="020B0600070205080204" pitchFamily="34" charset="-128"/>
              </a:rPr>
              <a:t> enough evidence</a:t>
            </a:r>
            <a:r>
              <a:rPr lang="en-US" altLang="en-US" sz="2400" dirty="0">
                <a:ea typeface="ＭＳ Ｐゴシック" panose="020B0600070205080204" pitchFamily="34" charset="-128"/>
              </a:rPr>
              <a:t> to support the alternative hypothesis</a:t>
            </a:r>
          </a:p>
          <a:p>
            <a:pPr eaLnBrk="1" hangingPunct="1">
              <a:buFont typeface="Wingdings" pitchFamily="2" charset="2"/>
              <a:buNone/>
            </a:pPr>
            <a:r>
              <a:rPr lang="en-US" altLang="en-US" sz="2400" dirty="0">
                <a:ea typeface="ＭＳ Ｐゴシック" panose="020B0600070205080204" pitchFamily="34" charset="-128"/>
              </a:rPr>
              <a:t>(also stated as: </a:t>
            </a:r>
            <a:r>
              <a:rPr lang="en-US" altLang="en-US" sz="2400" b="1" u="sng" dirty="0">
                <a:solidFill>
                  <a:srgbClr val="008000"/>
                </a:solidFill>
                <a:ea typeface="ＭＳ Ｐゴシック" panose="020B0600070205080204" pitchFamily="34" charset="-128"/>
              </a:rPr>
              <a:t>reject the null hypothesis</a:t>
            </a:r>
            <a:r>
              <a:rPr lang="en-US" altLang="en-US" sz="2400" b="1" u="sng" dirty="0">
                <a:ea typeface="ＭＳ Ｐゴシック" panose="020B0600070205080204" pitchFamily="34" charset="-128"/>
              </a:rPr>
              <a:t> </a:t>
            </a:r>
            <a:r>
              <a:rPr lang="en-US" altLang="en-US" sz="2400" b="1" dirty="0">
                <a:ea typeface="ＭＳ Ｐゴシック" panose="020B0600070205080204" pitchFamily="34" charset="-128"/>
              </a:rPr>
              <a:t>in favor of the alternative</a:t>
            </a:r>
            <a:r>
              <a:rPr lang="en-US" altLang="en-US" sz="2400" dirty="0">
                <a:ea typeface="ＭＳ Ｐゴシック" panose="020B0600070205080204" pitchFamily="34" charset="-128"/>
              </a:rPr>
              <a:t>)</a:t>
            </a:r>
          </a:p>
          <a:p>
            <a:pPr eaLnBrk="1" hangingPunct="1"/>
            <a:endParaRPr lang="en-US" altLang="en-US" sz="2400" dirty="0">
              <a:ea typeface="ＭＳ Ｐゴシック" panose="020B0600070205080204" pitchFamily="34" charset="-128"/>
            </a:endParaRPr>
          </a:p>
          <a:p>
            <a:pPr eaLnBrk="1" hangingPunct="1">
              <a:buFont typeface="Wingdings" pitchFamily="2" charset="2"/>
              <a:buChar char="è"/>
            </a:pPr>
            <a:r>
              <a:rPr lang="en-US" altLang="en-US" sz="2400" dirty="0">
                <a:ea typeface="ＭＳ Ｐゴシック" panose="020B0600070205080204" pitchFamily="34" charset="-128"/>
              </a:rPr>
              <a:t>Conclude that there </a:t>
            </a:r>
            <a:r>
              <a:rPr lang="en-US" altLang="en-US" sz="2400" b="1" i="1" dirty="0">
                <a:solidFill>
                  <a:srgbClr val="FF0000"/>
                </a:solidFill>
                <a:ea typeface="ＭＳ Ｐゴシック" panose="020B0600070205080204" pitchFamily="34" charset="-128"/>
              </a:rPr>
              <a:t>is not</a:t>
            </a:r>
            <a:r>
              <a:rPr lang="en-US" altLang="en-US" sz="2400" b="1" i="1" dirty="0">
                <a:ea typeface="ＭＳ Ｐゴシック" panose="020B0600070205080204" pitchFamily="34" charset="-128"/>
              </a:rPr>
              <a:t> enough evidence</a:t>
            </a:r>
            <a:r>
              <a:rPr lang="en-US" altLang="en-US" sz="2400" dirty="0">
                <a:ea typeface="ＭＳ Ｐゴシック" panose="020B0600070205080204" pitchFamily="34" charset="-128"/>
              </a:rPr>
              <a:t> to support the alternative hypothesis</a:t>
            </a:r>
          </a:p>
          <a:p>
            <a:pPr eaLnBrk="1" hangingPunct="1">
              <a:buFont typeface="Wingdings" pitchFamily="2" charset="2"/>
              <a:buNone/>
            </a:pPr>
            <a:r>
              <a:rPr lang="en-US" altLang="en-US" sz="2400" dirty="0">
                <a:ea typeface="ＭＳ Ｐゴシック" panose="020B0600070205080204" pitchFamily="34" charset="-128"/>
              </a:rPr>
              <a:t>(also stated as: </a:t>
            </a:r>
            <a:r>
              <a:rPr lang="en-US" altLang="en-US" sz="2400" u="sng" dirty="0">
                <a:solidFill>
                  <a:srgbClr val="008000"/>
                </a:solidFill>
                <a:ea typeface="ＭＳ Ｐゴシック" panose="020B0600070205080204" pitchFamily="34" charset="-128"/>
              </a:rPr>
              <a:t>failing to reject</a:t>
            </a:r>
            <a:r>
              <a:rPr lang="en-US" altLang="en-US" sz="2400" dirty="0">
                <a:ea typeface="ＭＳ Ｐゴシック" panose="020B0600070205080204" pitchFamily="34" charset="-128"/>
              </a:rPr>
              <a:t> the null hypothesis in favor of the alternative)</a:t>
            </a:r>
          </a:p>
          <a:p>
            <a:pPr eaLnBrk="1" hangingPunct="1">
              <a:buFont typeface="Wingdings" pitchFamily="2" charset="2"/>
              <a:buNone/>
            </a:pPr>
            <a:endParaRPr lang="en-US" altLang="en-US" sz="2400" dirty="0">
              <a:solidFill>
                <a:srgbClr val="0000FF"/>
              </a:solidFill>
              <a:ea typeface="ＭＳ Ｐゴシック" panose="020B0600070205080204" pitchFamily="34" charset="-128"/>
            </a:endParaRPr>
          </a:p>
          <a:p>
            <a:pPr eaLnBrk="1" hangingPunct="1">
              <a:buFont typeface="Wingdings" pitchFamily="2" charset="2"/>
              <a:buNone/>
            </a:pPr>
            <a:r>
              <a:rPr lang="en-US" altLang="en-US" sz="2400" dirty="0">
                <a:solidFill>
                  <a:srgbClr val="0000FF"/>
                </a:solidFill>
                <a:ea typeface="ＭＳ Ｐゴシック" panose="020B0600070205080204" pitchFamily="34" charset="-128"/>
              </a:rPr>
              <a:t>NOTE: we </a:t>
            </a:r>
            <a:r>
              <a:rPr lang="en-US" altLang="en-US" sz="2400" b="1" dirty="0">
                <a:solidFill>
                  <a:srgbClr val="0000FF"/>
                </a:solidFill>
                <a:ea typeface="ＭＳ Ｐゴシック" panose="020B0600070205080204" pitchFamily="34" charset="-128"/>
              </a:rPr>
              <a:t>do not</a:t>
            </a:r>
            <a:r>
              <a:rPr lang="en-US" altLang="en-US" sz="2400" dirty="0">
                <a:solidFill>
                  <a:srgbClr val="0000FF"/>
                </a:solidFill>
                <a:ea typeface="ＭＳ Ｐゴシック" panose="020B0600070205080204" pitchFamily="34" charset="-128"/>
              </a:rPr>
              <a:t> say that we </a:t>
            </a:r>
            <a:r>
              <a:rPr lang="en-US" altLang="en-US" sz="2400" b="1" dirty="0">
                <a:solidFill>
                  <a:srgbClr val="0000FF"/>
                </a:solidFill>
                <a:ea typeface="ＭＳ Ｐゴシック" panose="020B0600070205080204" pitchFamily="34" charset="-128"/>
              </a:rPr>
              <a:t>accept</a:t>
            </a:r>
            <a:r>
              <a:rPr lang="en-US" altLang="en-US" sz="2400" dirty="0">
                <a:solidFill>
                  <a:srgbClr val="0000FF"/>
                </a:solidFill>
                <a:ea typeface="ＭＳ Ｐゴシック" panose="020B0600070205080204" pitchFamily="34" charset="-128"/>
              </a:rPr>
              <a:t> the null hypothesis especially </a:t>
            </a:r>
            <a:r>
              <a:rPr lang="en-US" altLang="en-US" sz="2400" u="sng" dirty="0">
                <a:solidFill>
                  <a:srgbClr val="0000FF"/>
                </a:solidFill>
                <a:ea typeface="ＭＳ Ｐゴシック" panose="020B0600070205080204" pitchFamily="34" charset="-128"/>
              </a:rPr>
              <a:t>if a statistician is around</a:t>
            </a:r>
            <a:r>
              <a:rPr lang="en-US" altLang="en-US" sz="2400" dirty="0">
                <a:solidFill>
                  <a:srgbClr val="0000FF"/>
                </a:solidFill>
                <a:ea typeface="ＭＳ Ｐゴシック" panose="020B0600070205080204" pitchFamily="34" charset="-128"/>
              </a:rPr>
              <a:t>…</a:t>
            </a:r>
            <a:endParaRPr lang="en-US" altLang="en-US" sz="2400" dirty="0">
              <a:ea typeface="ＭＳ Ｐゴシック" panose="020B0600070205080204"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14">
            <a:extLst>
              <a:ext uri="{FF2B5EF4-FFF2-40B4-BE49-F238E27FC236}">
                <a16:creationId xmlns:a16="http://schemas.microsoft.com/office/drawing/2014/main" id="{090C765C-4B22-DB46-B59E-E40FDD03D609}"/>
              </a:ext>
            </a:extLst>
          </p:cNvPr>
          <p:cNvSpPr>
            <a:spLocks noGrp="1" noChangeArrowheads="1"/>
          </p:cNvSpPr>
          <p:nvPr>
            <p:ph type="title"/>
          </p:nvPr>
        </p:nvSpPr>
        <p:spPr>
          <a:xfrm>
            <a:off x="285750" y="-76200"/>
            <a:ext cx="8567738" cy="914400"/>
          </a:xfrm>
        </p:spPr>
        <p:txBody>
          <a:bodyPr wrap="square" lIns="91440" tIns="45720" rIns="91440" bIns="45720" numCol="1" anchorCtr="0" compatLnSpc="1">
            <a:prstTxWarp prst="textNoShape">
              <a:avLst/>
            </a:prstTxWarp>
          </a:bodyPr>
          <a:lstStyle/>
          <a:p>
            <a:pPr eaLnBrk="1" hangingPunct="1"/>
            <a:r>
              <a:rPr lang="en-GB" altLang="en-US" sz="3600" cap="none">
                <a:effectLst>
                  <a:outerShdw blurRad="38100" dist="38100" dir="2700000" algn="tl">
                    <a:srgbClr val="C0C0C0"/>
                  </a:outerShdw>
                </a:effectLst>
                <a:latin typeface="Calibri" panose="020F0502020204030204" pitchFamily="34" charset="0"/>
                <a:ea typeface="ＭＳ Ｐゴシック" panose="020B0600070205080204" pitchFamily="34" charset="-128"/>
              </a:rPr>
              <a:t>Statistical Hypothesis testing</a:t>
            </a:r>
          </a:p>
        </p:txBody>
      </p:sp>
      <p:sp>
        <p:nvSpPr>
          <p:cNvPr id="31746" name="Rectangle 26">
            <a:extLst>
              <a:ext uri="{FF2B5EF4-FFF2-40B4-BE49-F238E27FC236}">
                <a16:creationId xmlns:a16="http://schemas.microsoft.com/office/drawing/2014/main" id="{23C8A796-11E7-6546-8AD5-5F5405F5DA63}"/>
              </a:ext>
            </a:extLst>
          </p:cNvPr>
          <p:cNvSpPr>
            <a:spLocks noGrp="1" noChangeArrowheads="1"/>
          </p:cNvSpPr>
          <p:nvPr>
            <p:ph type="body" idx="1"/>
          </p:nvPr>
        </p:nvSpPr>
        <p:spPr>
          <a:xfrm>
            <a:off x="533400" y="881063"/>
            <a:ext cx="7924800" cy="3386137"/>
          </a:xfrm>
        </p:spPr>
        <p:txBody>
          <a:bodyPr/>
          <a:lstStyle/>
          <a:p>
            <a:pPr eaLnBrk="1" hangingPunct="1"/>
            <a:r>
              <a:rPr lang="hu-HU" altLang="en-US" sz="3600">
                <a:latin typeface="Calibri" panose="020F0502020204030204" pitchFamily="34" charset="0"/>
                <a:ea typeface="ＭＳ Ｐゴシック" panose="020B0600070205080204" pitchFamily="34" charset="-128"/>
              </a:rPr>
              <a:t>Tests of statistical significance assuming some model of and random noise</a:t>
            </a:r>
          </a:p>
          <a:p>
            <a:pPr eaLnBrk="1" hangingPunct="1"/>
            <a:r>
              <a:rPr lang="en-GB" altLang="en-US" sz="3600">
                <a:latin typeface="Calibri" panose="020F0502020204030204" pitchFamily="34" charset="0"/>
                <a:ea typeface="ＭＳ Ｐゴシック" panose="020B0600070205080204" pitchFamily="34" charset="-128"/>
              </a:rPr>
              <a:t>Data not consistent with </a:t>
            </a:r>
            <a:r>
              <a:rPr lang="en-US" altLang="en-US">
                <a:latin typeface="Calibri" panose="020F0502020204030204" pitchFamily="34" charset="0"/>
                <a:ea typeface="ＭＳ Ｐゴシック" panose="020B0600070205080204" pitchFamily="34" charset="-128"/>
              </a:rPr>
              <a:t>H</a:t>
            </a:r>
            <a:r>
              <a:rPr lang="en-US" altLang="en-US" baseline="-25000">
                <a:latin typeface="Calibri" panose="020F0502020204030204" pitchFamily="34" charset="0"/>
                <a:ea typeface="ＭＳ Ｐゴシック" panose="020B0600070205080204" pitchFamily="34" charset="-128"/>
              </a:rPr>
              <a:t>0 </a:t>
            </a:r>
            <a:r>
              <a:rPr lang="en-GB" altLang="en-US" sz="3600">
                <a:latin typeface="Calibri" panose="020F0502020204030204" pitchFamily="34" charset="0"/>
                <a:ea typeface="ＭＳ Ｐゴシック" panose="020B0600070205080204" pitchFamily="34" charset="-128"/>
              </a:rPr>
              <a:t>:</a:t>
            </a:r>
          </a:p>
          <a:p>
            <a:pPr lvl="1" eaLnBrk="1" hangingPunct="1"/>
            <a:r>
              <a:rPr lang="en-US" altLang="en-US" sz="3200">
                <a:latin typeface="Calibri" panose="020F0502020204030204" pitchFamily="34" charset="0"/>
                <a:ea typeface="ＭＳ Ｐゴシック" panose="020B0600070205080204" pitchFamily="34" charset="-128"/>
              </a:rPr>
              <a:t>H</a:t>
            </a:r>
            <a:r>
              <a:rPr lang="en-US" altLang="en-US" sz="3200" baseline="-25000">
                <a:latin typeface="Calibri" panose="020F0502020204030204" pitchFamily="34" charset="0"/>
                <a:ea typeface="ＭＳ Ｐゴシック" panose="020B0600070205080204" pitchFamily="34" charset="-128"/>
              </a:rPr>
              <a:t>0</a:t>
            </a:r>
            <a:r>
              <a:rPr lang="en-GB" altLang="en-US" sz="3200">
                <a:latin typeface="Calibri" panose="020F0502020204030204" pitchFamily="34" charset="0"/>
                <a:ea typeface="ＭＳ Ｐゴシック" panose="020B0600070205080204" pitchFamily="34" charset="-128"/>
              </a:rPr>
              <a:t> can be rejected in favour of some alternative hypothesis H</a:t>
            </a:r>
            <a:r>
              <a:rPr lang="en-GB" altLang="en-US" sz="3200" baseline="-25000">
                <a:latin typeface="Calibri" panose="020F0502020204030204" pitchFamily="34" charset="0"/>
                <a:ea typeface="ＭＳ Ｐゴシック" panose="020B0600070205080204" pitchFamily="34" charset="-128"/>
              </a:rPr>
              <a:t>1</a:t>
            </a:r>
            <a:r>
              <a:rPr lang="en-GB" altLang="en-US" sz="3200">
                <a:latin typeface="Calibri" panose="020F0502020204030204" pitchFamily="34" charset="0"/>
                <a:ea typeface="ＭＳ Ｐゴシック" panose="020B0600070205080204" pitchFamily="34" charset="-128"/>
              </a:rPr>
              <a:t> (</a:t>
            </a:r>
            <a:r>
              <a:rPr lang="en-GB" altLang="en-US" sz="3200" u="sng">
                <a:latin typeface="Calibri" panose="020F0502020204030204" pitchFamily="34" charset="0"/>
                <a:ea typeface="ＭＳ Ｐゴシック" panose="020B0600070205080204" pitchFamily="34" charset="-128"/>
              </a:rPr>
              <a:t>the objective of our study</a:t>
            </a:r>
            <a:r>
              <a:rPr lang="en-GB" altLang="en-US" sz="3200">
                <a:latin typeface="Calibri" panose="020F0502020204030204" pitchFamily="34" charset="0"/>
                <a:ea typeface="ＭＳ Ｐゴシック" panose="020B0600070205080204" pitchFamily="34" charset="-128"/>
              </a:rPr>
              <a:t>). </a:t>
            </a:r>
            <a:endParaRPr lang="hu-HU" altLang="en-US" sz="3200">
              <a:latin typeface="Calibri" panose="020F0502020204030204" pitchFamily="34" charset="0"/>
              <a:ea typeface="ＭＳ Ｐゴシック" panose="020B0600070205080204" pitchFamily="34" charset="-128"/>
            </a:endParaRPr>
          </a:p>
          <a:p>
            <a:pPr eaLnBrk="1" hangingPunct="1"/>
            <a:r>
              <a:rPr lang="hu-HU" altLang="en-US" sz="3600">
                <a:latin typeface="Calibri" panose="020F0502020204030204" pitchFamily="34" charset="0"/>
                <a:ea typeface="ＭＳ Ｐゴシック" panose="020B0600070205080204" pitchFamily="34" charset="-128"/>
              </a:rPr>
              <a:t>Data are consistent with the </a:t>
            </a:r>
            <a:r>
              <a:rPr lang="en-US" altLang="en-US" sz="3600">
                <a:latin typeface="Calibri" panose="020F0502020204030204" pitchFamily="34" charset="0"/>
                <a:ea typeface="ＭＳ Ｐゴシック" panose="020B0600070205080204" pitchFamily="34" charset="-128"/>
              </a:rPr>
              <a:t>H</a:t>
            </a:r>
            <a:r>
              <a:rPr lang="en-US" altLang="en-US" sz="3600" baseline="-25000">
                <a:latin typeface="Calibri" panose="020F0502020204030204" pitchFamily="34" charset="0"/>
                <a:ea typeface="ＭＳ Ｐゴシック" panose="020B0600070205080204" pitchFamily="34" charset="-128"/>
              </a:rPr>
              <a:t>0</a:t>
            </a:r>
            <a:r>
              <a:rPr lang="hu-HU" altLang="en-US" sz="3600">
                <a:latin typeface="Calibri" panose="020F0502020204030204" pitchFamily="34" charset="0"/>
                <a:ea typeface="ＭＳ Ｐゴシック" panose="020B0600070205080204" pitchFamily="34" charset="-128"/>
              </a:rPr>
              <a:t> </a:t>
            </a:r>
            <a:r>
              <a:rPr lang="en-GB" altLang="en-US" sz="3600">
                <a:latin typeface="Calibri" panose="020F0502020204030204" pitchFamily="34" charset="0"/>
                <a:ea typeface="ＭＳ Ｐゴシック" panose="020B0600070205080204" pitchFamily="34" charset="-128"/>
              </a:rPr>
              <a:t>:</a:t>
            </a:r>
            <a:endParaRPr lang="hu-HU" altLang="en-US" sz="3600">
              <a:latin typeface="Calibri" panose="020F0502020204030204" pitchFamily="34" charset="0"/>
              <a:ea typeface="ＭＳ Ｐゴシック" panose="020B0600070205080204" pitchFamily="34" charset="-128"/>
            </a:endParaRPr>
          </a:p>
          <a:p>
            <a:pPr lvl="1" eaLnBrk="1" hangingPunct="1"/>
            <a:r>
              <a:rPr lang="en-US" altLang="en-US" sz="3200">
                <a:latin typeface="Calibri" panose="020F0502020204030204" pitchFamily="34" charset="0"/>
                <a:ea typeface="ＭＳ Ｐゴシック" panose="020B0600070205080204" pitchFamily="34" charset="-128"/>
              </a:rPr>
              <a:t>H</a:t>
            </a:r>
            <a:r>
              <a:rPr lang="en-US" altLang="en-US" sz="3200" baseline="-25000">
                <a:latin typeface="Calibri" panose="020F0502020204030204" pitchFamily="34" charset="0"/>
                <a:ea typeface="ＭＳ Ｐゴシック" panose="020B0600070205080204" pitchFamily="34" charset="-128"/>
              </a:rPr>
              <a:t>0 </a:t>
            </a:r>
            <a:r>
              <a:rPr lang="hu-HU" altLang="en-US" sz="3200" baseline="-25000">
                <a:latin typeface="Calibri" panose="020F0502020204030204" pitchFamily="34" charset="0"/>
                <a:ea typeface="ＭＳ Ｐゴシック" panose="020B0600070205080204" pitchFamily="34" charset="-128"/>
              </a:rPr>
              <a:t> </a:t>
            </a:r>
            <a:r>
              <a:rPr lang="hu-HU" altLang="en-US" sz="3200">
                <a:latin typeface="Calibri" panose="020F0502020204030204" pitchFamily="34" charset="0"/>
                <a:ea typeface="ＭＳ Ｐゴシック" panose="020B0600070205080204" pitchFamily="34" charset="-128"/>
              </a:rPr>
              <a:t>cannot be rejected</a:t>
            </a:r>
            <a:endParaRPr lang="en-GB" altLang="en-US" sz="3200">
              <a:latin typeface="Calibri" panose="020F0502020204030204" pitchFamily="34" charset="0"/>
              <a:ea typeface="ＭＳ Ｐゴシック" panose="020B0600070205080204" pitchFamily="34" charset="-128"/>
            </a:endParaRPr>
          </a:p>
        </p:txBody>
      </p:sp>
      <p:sp>
        <p:nvSpPr>
          <p:cNvPr id="25628" name="Text Box 28">
            <a:extLst>
              <a:ext uri="{FF2B5EF4-FFF2-40B4-BE49-F238E27FC236}">
                <a16:creationId xmlns:a16="http://schemas.microsoft.com/office/drawing/2014/main" id="{F75ADD73-1559-B947-A271-CE1A7B33100D}"/>
              </a:ext>
            </a:extLst>
          </p:cNvPr>
          <p:cNvSpPr txBox="1">
            <a:spLocks noChangeArrowheads="1"/>
          </p:cNvSpPr>
          <p:nvPr/>
        </p:nvSpPr>
        <p:spPr bwMode="auto">
          <a:xfrm>
            <a:off x="0" y="5286375"/>
            <a:ext cx="9144000" cy="862013"/>
          </a:xfrm>
          <a:prstGeom prst="rect">
            <a:avLst/>
          </a:prstGeom>
          <a:solidFill>
            <a:schemeClr val="accent5">
              <a:lumMod val="60000"/>
              <a:lumOff val="40000"/>
            </a:schemeClr>
          </a:solidFill>
          <a:ln w="9525">
            <a:solidFill>
              <a:schemeClr val="accent1"/>
            </a:solidFill>
            <a:miter lim="800000"/>
            <a:headEnd/>
            <a:tailEnd/>
          </a:ln>
          <a:effectLst/>
        </p:spPr>
        <p:txBody>
          <a:bodyPr>
            <a:spAutoFit/>
          </a:bodyPr>
          <a:lstStyle/>
          <a:p>
            <a:pPr algn="ctr" fontAlgn="auto">
              <a:lnSpc>
                <a:spcPct val="90000"/>
              </a:lnSpc>
              <a:spcBef>
                <a:spcPct val="20000"/>
              </a:spcBef>
              <a:spcAft>
                <a:spcPts val="0"/>
              </a:spcAft>
              <a:buClr>
                <a:srgbClr val="000066"/>
              </a:buClr>
              <a:defRPr/>
            </a:pPr>
            <a:r>
              <a:rPr lang="en-GB" sz="2500" b="1" dirty="0">
                <a:latin typeface="+mn-lt"/>
                <a:ea typeface="+mn-ea"/>
              </a:rPr>
              <a:t>You can</a:t>
            </a:r>
            <a:r>
              <a:rPr lang="hu-HU" sz="2500" b="1" dirty="0" err="1">
                <a:latin typeface="+mn-lt"/>
                <a:ea typeface="+mn-ea"/>
              </a:rPr>
              <a:t>not</a:t>
            </a:r>
            <a:r>
              <a:rPr lang="en-GB" sz="2500" b="1" dirty="0">
                <a:latin typeface="+mn-lt"/>
                <a:ea typeface="+mn-ea"/>
              </a:rPr>
              <a:t> say that the </a:t>
            </a:r>
            <a:r>
              <a:rPr lang="en-US" sz="2500" b="1" dirty="0">
                <a:latin typeface="+mn-lt"/>
                <a:ea typeface="+mn-ea"/>
              </a:rPr>
              <a:t>H</a:t>
            </a:r>
            <a:r>
              <a:rPr lang="en-US" sz="2500" b="1" baseline="-25000" dirty="0">
                <a:latin typeface="+mn-lt"/>
                <a:ea typeface="+mn-ea"/>
              </a:rPr>
              <a:t>0</a:t>
            </a:r>
            <a:r>
              <a:rPr lang="en-GB" sz="2500" b="1" dirty="0">
                <a:latin typeface="+mn-lt"/>
                <a:ea typeface="+mn-ea"/>
              </a:rPr>
              <a:t> is true. </a:t>
            </a:r>
            <a:endParaRPr lang="hu-HU" sz="2500" b="1" dirty="0">
              <a:latin typeface="+mn-lt"/>
              <a:ea typeface="+mn-ea"/>
            </a:endParaRPr>
          </a:p>
          <a:p>
            <a:pPr algn="ctr" fontAlgn="auto">
              <a:lnSpc>
                <a:spcPct val="90000"/>
              </a:lnSpc>
              <a:spcBef>
                <a:spcPct val="20000"/>
              </a:spcBef>
              <a:spcAft>
                <a:spcPts val="0"/>
              </a:spcAft>
              <a:buClr>
                <a:srgbClr val="000066"/>
              </a:buClr>
              <a:defRPr/>
            </a:pPr>
            <a:r>
              <a:rPr lang="en-GB" sz="2500" b="1" dirty="0">
                <a:latin typeface="+mn-lt"/>
                <a:ea typeface="+mn-ea"/>
              </a:rPr>
              <a:t>You can only decide to reject it or not reject it.</a:t>
            </a:r>
          </a:p>
        </p:txBody>
      </p:sp>
      <p:sp>
        <p:nvSpPr>
          <p:cNvPr id="31748" name="Dia számának helye 4">
            <a:extLst>
              <a:ext uri="{FF2B5EF4-FFF2-40B4-BE49-F238E27FC236}">
                <a16:creationId xmlns:a16="http://schemas.microsoft.com/office/drawing/2014/main" id="{5D29B7E9-1802-534C-8AF2-DBA5055BDC8F}"/>
              </a:ext>
            </a:extLst>
          </p:cNvPr>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A5C45BB-5FB2-8249-8152-7CE69D298667}" type="slidenum">
              <a:rPr lang="hu-HU" altLang="en-US">
                <a:solidFill>
                  <a:srgbClr val="898989"/>
                </a:solidFill>
                <a:latin typeface="Calibri" panose="020F0502020204030204" pitchFamily="34" charset="0"/>
                <a:cs typeface="Arial" panose="020B0604020202020204" pitchFamily="34" charset="0"/>
              </a:rPr>
              <a:pPr eaLnBrk="1" hangingPunct="1"/>
              <a:t>15</a:t>
            </a:fld>
            <a:endParaRPr lang="hu-HU" altLang="en-US">
              <a:solidFill>
                <a:srgbClr val="898989"/>
              </a:solidFill>
              <a:latin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28"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52D2F60-0FC0-884F-A4C3-D0D444F58765}"/>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pPr eaLnBrk="1" hangingPunct="1"/>
            <a:r>
              <a:rPr lang="en-GB" altLang="en-US" i="1" cap="none">
                <a:effectLst>
                  <a:outerShdw blurRad="38100" dist="38100" dir="2700000" algn="tl">
                    <a:srgbClr val="C0C0C0"/>
                  </a:outerShdw>
                </a:effectLst>
                <a:latin typeface="Calibri" panose="020F0502020204030204" pitchFamily="34" charset="0"/>
                <a:ea typeface="ＭＳ Ｐゴシック" panose="020B0600070205080204" pitchFamily="34" charset="-128"/>
              </a:rPr>
              <a:t>p</a:t>
            </a:r>
            <a:r>
              <a:rPr lang="en-GB" altLang="en-US" cap="none">
                <a:effectLst>
                  <a:outerShdw blurRad="38100" dist="38100" dir="2700000" algn="tl">
                    <a:srgbClr val="C0C0C0"/>
                  </a:outerShdw>
                </a:effectLst>
                <a:latin typeface="Calibri" panose="020F0502020204030204" pitchFamily="34" charset="0"/>
                <a:ea typeface="ＭＳ Ｐゴシック" panose="020B0600070205080204" pitchFamily="34" charset="-128"/>
              </a:rPr>
              <a:t> value</a:t>
            </a:r>
          </a:p>
        </p:txBody>
      </p:sp>
      <p:sp>
        <p:nvSpPr>
          <p:cNvPr id="33794" name="Rectangle 3">
            <a:extLst>
              <a:ext uri="{FF2B5EF4-FFF2-40B4-BE49-F238E27FC236}">
                <a16:creationId xmlns:a16="http://schemas.microsoft.com/office/drawing/2014/main" id="{42ADD98E-B998-924F-A898-C3E15F47B25C}"/>
              </a:ext>
            </a:extLst>
          </p:cNvPr>
          <p:cNvSpPr>
            <a:spLocks noGrp="1" noChangeArrowheads="1"/>
          </p:cNvSpPr>
          <p:nvPr>
            <p:ph type="body" idx="1"/>
          </p:nvPr>
        </p:nvSpPr>
        <p:spPr>
          <a:xfrm>
            <a:off x="330200" y="876300"/>
            <a:ext cx="8001000" cy="5635625"/>
          </a:xfrm>
        </p:spPr>
        <p:txBody>
          <a:bodyPr/>
          <a:lstStyle/>
          <a:p>
            <a:pPr marL="0" indent="0" eaLnBrk="1" hangingPunct="1">
              <a:buFontTx/>
              <a:buNone/>
            </a:pPr>
            <a:r>
              <a:rPr lang="en-GB" altLang="en-US" b="1" i="1" dirty="0">
                <a:latin typeface="Calibri" panose="020F0502020204030204" pitchFamily="34" charset="0"/>
                <a:ea typeface="ＭＳ Ｐゴシック" panose="020B0600070205080204" pitchFamily="34" charset="-128"/>
              </a:rPr>
              <a:t>p</a:t>
            </a:r>
            <a:r>
              <a:rPr lang="en-GB" altLang="en-US" b="1" dirty="0">
                <a:latin typeface="Calibri" panose="020F0502020204030204" pitchFamily="34" charset="0"/>
                <a:ea typeface="ＭＳ Ｐゴシック" panose="020B0600070205080204" pitchFamily="34" charset="-128"/>
              </a:rPr>
              <a:t> value </a:t>
            </a:r>
            <a:r>
              <a:rPr lang="en-GB" altLang="en-US" dirty="0">
                <a:latin typeface="Calibri" panose="020F0502020204030204" pitchFamily="34" charset="0"/>
                <a:ea typeface="ＭＳ Ｐゴシック" panose="020B0600070205080204" pitchFamily="34" charset="-128"/>
              </a:rPr>
              <a:t>= </a:t>
            </a:r>
            <a:r>
              <a:rPr lang="en-US" altLang="en-US" dirty="0">
                <a:latin typeface="Calibri" panose="020F0502020204030204" pitchFamily="34" charset="0"/>
                <a:ea typeface="ＭＳ Ｐゴシック" panose="020B0600070205080204" pitchFamily="34" charset="-128"/>
              </a:rPr>
              <a:t>probability that our result (</a:t>
            </a:r>
            <a:r>
              <a:rPr lang="hu-HU" altLang="en-US" dirty="0" err="1">
                <a:latin typeface="Calibri" panose="020F0502020204030204" pitchFamily="34" charset="0"/>
                <a:ea typeface="ＭＳ Ｐゴシック" panose="020B0600070205080204" pitchFamily="34" charset="-128"/>
              </a:rPr>
              <a:t>e.g</a:t>
            </a:r>
            <a:r>
              <a:rPr lang="hu-HU" altLang="en-US" dirty="0">
                <a:latin typeface="Calibri" panose="020F0502020204030204" pitchFamily="34" charset="0"/>
                <a:ea typeface="ＭＳ Ｐゴシック" panose="020B0600070205080204" pitchFamily="34" charset="-128"/>
              </a:rPr>
              <a:t>.</a:t>
            </a:r>
            <a:r>
              <a:rPr lang="en-US" altLang="en-US" dirty="0">
                <a:latin typeface="Calibri" panose="020F0502020204030204" pitchFamily="34" charset="0"/>
                <a:ea typeface="ＭＳ Ｐゴシック" panose="020B0600070205080204" pitchFamily="34" charset="-128"/>
              </a:rPr>
              <a:t> a difference between proportions or a RR) or more extreme values could be observed </a:t>
            </a:r>
            <a:r>
              <a:rPr lang="hu-HU" altLang="en-US" dirty="0" err="1">
                <a:latin typeface="Calibri" panose="020F0502020204030204" pitchFamily="34" charset="0"/>
                <a:ea typeface="ＭＳ Ｐゴシック" panose="020B0600070205080204" pitchFamily="34" charset="-128"/>
              </a:rPr>
              <a:t>under</a:t>
            </a:r>
            <a:r>
              <a:rPr lang="en-GB" altLang="en-US" dirty="0">
                <a:latin typeface="Calibri" panose="020F0502020204030204" pitchFamily="34" charset="0"/>
                <a:ea typeface="ＭＳ Ｐゴシック" panose="020B0600070205080204" pitchFamily="34" charset="-128"/>
              </a:rPr>
              <a:t> the null hypothesis</a:t>
            </a:r>
          </a:p>
          <a:p>
            <a:pPr marL="0" indent="0" eaLnBrk="1" hangingPunct="1">
              <a:buFontTx/>
              <a:buNone/>
            </a:pPr>
            <a:endParaRPr lang="en-GB" altLang="en-US" dirty="0">
              <a:latin typeface="Calibri" panose="020F0502020204030204" pitchFamily="34" charset="0"/>
              <a:ea typeface="ＭＳ Ｐゴシック" panose="020B0600070205080204" pitchFamily="34" charset="-128"/>
            </a:endParaRPr>
          </a:p>
          <a:p>
            <a:pPr marL="0" indent="0" eaLnBrk="1" hangingPunct="1">
              <a:buFontTx/>
              <a:buNone/>
            </a:pPr>
            <a:endParaRPr lang="hu-HU" altLang="en-US" b="1" i="1" dirty="0">
              <a:latin typeface="Calibri" panose="020F0502020204030204" pitchFamily="34" charset="0"/>
              <a:ea typeface="ＭＳ Ｐゴシック" panose="020B0600070205080204" pitchFamily="34" charset="-128"/>
            </a:endParaRPr>
          </a:p>
          <a:p>
            <a:pPr marL="0" indent="0" eaLnBrk="1" hangingPunct="1">
              <a:buFontTx/>
              <a:buNone/>
            </a:pPr>
            <a:r>
              <a:rPr lang="en-GB" altLang="en-US" dirty="0">
                <a:latin typeface="Calibri" panose="020F0502020204030204" pitchFamily="34" charset="0"/>
                <a:ea typeface="ＭＳ Ｐゴシック" panose="020B0600070205080204" pitchFamily="34" charset="-128"/>
              </a:rPr>
              <a:t>H</a:t>
            </a:r>
            <a:r>
              <a:rPr lang="en-GB" altLang="en-US" baseline="-25000" dirty="0">
                <a:latin typeface="Calibri" panose="020F0502020204030204" pitchFamily="34" charset="0"/>
                <a:ea typeface="ＭＳ Ｐゴシック" panose="020B0600070205080204" pitchFamily="34" charset="-128"/>
              </a:rPr>
              <a:t>0</a:t>
            </a:r>
            <a:r>
              <a:rPr lang="en-GB" altLang="en-US" dirty="0">
                <a:latin typeface="Calibri" panose="020F0502020204030204" pitchFamily="34" charset="0"/>
                <a:ea typeface="ＭＳ Ｐゴシック" panose="020B0600070205080204" pitchFamily="34" charset="-128"/>
              </a:rPr>
              <a:t> rejected using</a:t>
            </a:r>
            <a:r>
              <a:rPr lang="hu-HU" altLang="en-US" dirty="0">
                <a:latin typeface="Calibri" panose="020F0502020204030204" pitchFamily="34" charset="0"/>
                <a:ea typeface="ＭＳ Ｐゴシック" panose="020B0600070205080204" pitchFamily="34" charset="-128"/>
              </a:rPr>
              <a:t> </a:t>
            </a:r>
            <a:r>
              <a:rPr lang="hu-HU" altLang="en-US" dirty="0" err="1">
                <a:latin typeface="Calibri" panose="020F0502020204030204" pitchFamily="34" charset="0"/>
                <a:ea typeface="ＭＳ Ｐゴシック" panose="020B0600070205080204" pitchFamily="34" charset="-128"/>
              </a:rPr>
              <a:t>reported</a:t>
            </a:r>
            <a:r>
              <a:rPr lang="en-GB" altLang="en-US" dirty="0">
                <a:latin typeface="Calibri" panose="020F0502020204030204" pitchFamily="34" charset="0"/>
                <a:ea typeface="ＭＳ Ｐゴシック" panose="020B0600070205080204" pitchFamily="34" charset="-128"/>
              </a:rPr>
              <a:t> </a:t>
            </a:r>
            <a:r>
              <a:rPr lang="en-GB" altLang="en-US" i="1" dirty="0">
                <a:latin typeface="Calibri" panose="020F0502020204030204" pitchFamily="34" charset="0"/>
                <a:ea typeface="ＭＳ Ｐゴシック" panose="020B0600070205080204" pitchFamily="34" charset="-128"/>
              </a:rPr>
              <a:t>p</a:t>
            </a:r>
            <a:r>
              <a:rPr lang="en-GB" altLang="en-US" sz="3600" dirty="0">
                <a:latin typeface="Calibri" panose="020F0502020204030204" pitchFamily="34" charset="0"/>
                <a:ea typeface="ＭＳ Ｐゴシック" panose="020B0600070205080204" pitchFamily="34" charset="-128"/>
              </a:rPr>
              <a:t> </a:t>
            </a:r>
            <a:r>
              <a:rPr lang="en-GB" altLang="en-US" dirty="0">
                <a:latin typeface="Calibri" panose="020F0502020204030204" pitchFamily="34" charset="0"/>
                <a:ea typeface="ＭＳ Ｐゴシック" panose="020B0600070205080204" pitchFamily="34" charset="-128"/>
              </a:rPr>
              <a:t>value </a:t>
            </a:r>
            <a:endParaRPr lang="hu-HU" altLang="en-US" dirty="0">
              <a:latin typeface="Calibri" panose="020F0502020204030204" pitchFamily="34" charset="0"/>
              <a:ea typeface="ＭＳ Ｐゴシック" panose="020B0600070205080204" pitchFamily="34" charset="-128"/>
            </a:endParaRPr>
          </a:p>
        </p:txBody>
      </p:sp>
      <p:sp>
        <p:nvSpPr>
          <p:cNvPr id="33795" name="Dia számának helye 3">
            <a:extLst>
              <a:ext uri="{FF2B5EF4-FFF2-40B4-BE49-F238E27FC236}">
                <a16:creationId xmlns:a16="http://schemas.microsoft.com/office/drawing/2014/main" id="{CD666113-82C8-514A-A755-6B83F12A04C8}"/>
              </a:ext>
            </a:extLst>
          </p:cNvPr>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CDE912A-F0F9-1043-A2D0-458347573446}" type="slidenum">
              <a:rPr lang="hu-HU" altLang="en-US">
                <a:solidFill>
                  <a:srgbClr val="898989"/>
                </a:solidFill>
                <a:latin typeface="Calibri" panose="020F0502020204030204" pitchFamily="34" charset="0"/>
                <a:cs typeface="Arial" panose="020B0604020202020204" pitchFamily="34" charset="0"/>
              </a:rPr>
              <a:pPr eaLnBrk="1" hangingPunct="1"/>
              <a:t>16</a:t>
            </a:fld>
            <a:endParaRPr lang="hu-HU" altLang="en-US">
              <a:solidFill>
                <a:srgbClr val="898989"/>
              </a:solidFill>
              <a:latin typeface="Calibri" panose="020F0502020204030204" pitchFamily="34" charset="0"/>
              <a:cs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2ADF203A-75EA-0B4D-A0C1-224DF101C04D}"/>
              </a:ext>
            </a:extLst>
          </p:cNvPr>
          <p:cNvSpPr>
            <a:spLocks noGrp="1" noChangeArrowheads="1"/>
          </p:cNvSpPr>
          <p:nvPr>
            <p:ph type="title"/>
          </p:nvPr>
        </p:nvSpPr>
        <p:spPr>
          <a:xfrm>
            <a:off x="342900" y="657225"/>
            <a:ext cx="8015288" cy="914400"/>
          </a:xfrm>
        </p:spPr>
        <p:txBody>
          <a:bodyPr wrap="square" lIns="91440" tIns="45720" rIns="91440" bIns="45720" numCol="1" anchorCtr="0" compatLnSpc="1">
            <a:prstTxWarp prst="textNoShape">
              <a:avLst/>
            </a:prstTxWarp>
            <a:normAutofit fontScale="90000"/>
          </a:bodyPr>
          <a:lstStyle/>
          <a:p>
            <a:pPr eaLnBrk="1" hangingPunct="1"/>
            <a:r>
              <a:rPr lang="hu-HU" altLang="en-US" sz="2900" i="1" cap="none">
                <a:effectLst>
                  <a:outerShdw blurRad="38100" dist="38100" dir="2700000" algn="tl">
                    <a:srgbClr val="C0C0C0"/>
                  </a:outerShdw>
                </a:effectLst>
                <a:latin typeface="Calibri" panose="020F0502020204030204" pitchFamily="34" charset="0"/>
                <a:ea typeface="ＭＳ Ｐゴシック" panose="020B0600070205080204" pitchFamily="34" charset="-128"/>
              </a:rPr>
              <a:t>p</a:t>
            </a:r>
            <a:r>
              <a:rPr lang="hu-HU" altLang="en-US" sz="2900" cap="none">
                <a:effectLst>
                  <a:outerShdw blurRad="38100" dist="38100" dir="2700000" algn="tl">
                    <a:srgbClr val="C0C0C0"/>
                  </a:outerShdw>
                </a:effectLst>
                <a:latin typeface="Calibri" panose="020F0502020204030204" pitchFamily="34" charset="0"/>
                <a:ea typeface="ＭＳ Ｐゴシック" panose="020B0600070205080204" pitchFamily="34" charset="-128"/>
              </a:rPr>
              <a:t> values</a:t>
            </a:r>
            <a:r>
              <a:rPr lang="en-GB" altLang="en-US" sz="2900" cap="none">
                <a:effectLst>
                  <a:outerShdw blurRad="38100" dist="38100" dir="2700000" algn="tl">
                    <a:srgbClr val="C0C0C0"/>
                  </a:outerShdw>
                </a:effectLst>
                <a:latin typeface="Calibri" panose="020F0502020204030204" pitchFamily="34" charset="0"/>
                <a:ea typeface="ＭＳ Ｐゴシック" panose="020B0600070205080204" pitchFamily="34" charset="-128"/>
              </a:rPr>
              <a:t> – practicalities  </a:t>
            </a:r>
            <a:br>
              <a:rPr lang="en-GB" altLang="en-US" sz="2900" cap="none">
                <a:effectLst>
                  <a:outerShdw blurRad="38100" dist="38100" dir="2700000" algn="tl">
                    <a:srgbClr val="C0C0C0"/>
                  </a:outerShdw>
                </a:effectLst>
                <a:latin typeface="Calibri" panose="020F0502020204030204" pitchFamily="34" charset="0"/>
                <a:ea typeface="ＭＳ Ｐゴシック" panose="020B0600070205080204" pitchFamily="34" charset="-128"/>
              </a:rPr>
            </a:br>
            <a:endParaRPr lang="en-GB" altLang="en-US" sz="2900" cap="none">
              <a:effectLst>
                <a:outerShdw blurRad="38100" dist="38100" dir="2700000" algn="tl">
                  <a:srgbClr val="C0C0C0"/>
                </a:outerShdw>
              </a:effectLst>
              <a:latin typeface="Calibri" panose="020F0502020204030204" pitchFamily="34" charset="0"/>
              <a:ea typeface="ＭＳ Ｐゴシック" panose="020B0600070205080204" pitchFamily="34" charset="-128"/>
            </a:endParaRPr>
          </a:p>
        </p:txBody>
      </p:sp>
      <p:sp>
        <p:nvSpPr>
          <p:cNvPr id="35842" name="Text Box 4">
            <a:extLst>
              <a:ext uri="{FF2B5EF4-FFF2-40B4-BE49-F238E27FC236}">
                <a16:creationId xmlns:a16="http://schemas.microsoft.com/office/drawing/2014/main" id="{F6FF7A33-596F-CC4D-BD19-714822243BD5}"/>
              </a:ext>
            </a:extLst>
          </p:cNvPr>
          <p:cNvSpPr txBox="1">
            <a:spLocks noChangeArrowheads="1"/>
          </p:cNvSpPr>
          <p:nvPr/>
        </p:nvSpPr>
        <p:spPr bwMode="auto">
          <a:xfrm>
            <a:off x="285750" y="1785938"/>
            <a:ext cx="84963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155825" indent="-2155825" defTabSz="84455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8445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84455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84455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84455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dirty="0">
                <a:solidFill>
                  <a:srgbClr val="FF0000"/>
                </a:solidFill>
                <a:latin typeface="Calibri" panose="020F0502020204030204" pitchFamily="34" charset="0"/>
                <a:cs typeface="Arial" panose="020B0604020202020204" pitchFamily="34" charset="0"/>
              </a:rPr>
              <a:t>Low </a:t>
            </a:r>
            <a:r>
              <a:rPr lang="en-US" altLang="en-US" sz="2800" i="1" dirty="0">
                <a:solidFill>
                  <a:srgbClr val="FF0000"/>
                </a:solidFill>
                <a:latin typeface="Calibri" panose="020F0502020204030204" pitchFamily="34" charset="0"/>
                <a:cs typeface="Arial" panose="020B0604020202020204" pitchFamily="34" charset="0"/>
              </a:rPr>
              <a:t>p</a:t>
            </a:r>
            <a:r>
              <a:rPr lang="en-US" altLang="en-US" sz="2800" dirty="0">
                <a:solidFill>
                  <a:srgbClr val="FF0000"/>
                </a:solidFill>
                <a:latin typeface="Calibri" panose="020F0502020204030204" pitchFamily="34" charset="0"/>
                <a:cs typeface="Arial" panose="020B0604020202020204" pitchFamily="34" charset="0"/>
              </a:rPr>
              <a:t> values</a:t>
            </a:r>
            <a:r>
              <a:rPr lang="en-US" altLang="en-US" sz="2800" dirty="0">
                <a:solidFill>
                  <a:srgbClr val="000080"/>
                </a:solidFill>
                <a:latin typeface="Calibri" panose="020F0502020204030204" pitchFamily="34" charset="0"/>
                <a:cs typeface="Arial" panose="020B0604020202020204" pitchFamily="34" charset="0"/>
              </a:rPr>
              <a:t> = </a:t>
            </a:r>
            <a:r>
              <a:rPr lang="en-US" altLang="en-US" sz="2800" dirty="0">
                <a:latin typeface="Calibri" panose="020F0502020204030204" pitchFamily="34" charset="0"/>
                <a:cs typeface="Arial" panose="020B0604020202020204" pitchFamily="34" charset="0"/>
              </a:rPr>
              <a:t>low degree of compatibility between H</a:t>
            </a:r>
            <a:r>
              <a:rPr lang="en-US" altLang="en-US" sz="2800" baseline="-25000" dirty="0">
                <a:latin typeface="Calibri" panose="020F0502020204030204" pitchFamily="34" charset="0"/>
                <a:cs typeface="Arial" panose="020B0604020202020204" pitchFamily="34" charset="0"/>
              </a:rPr>
              <a:t>0</a:t>
            </a:r>
            <a:r>
              <a:rPr lang="en-US" altLang="en-US" sz="2800" dirty="0">
                <a:latin typeface="Calibri" panose="020F0502020204030204" pitchFamily="34" charset="0"/>
                <a:cs typeface="Arial" panose="020B0604020202020204" pitchFamily="34" charset="0"/>
              </a:rPr>
              <a:t> and the observed data: </a:t>
            </a:r>
          </a:p>
          <a:p>
            <a:r>
              <a:rPr lang="nl-NL" altLang="en-US" sz="2800" dirty="0">
                <a:latin typeface="Calibri" panose="020F0502020204030204" pitchFamily="34" charset="0"/>
                <a:cs typeface="Arial" panose="020B0604020202020204" pitchFamily="34" charset="0"/>
              </a:rPr>
              <a:t>	</a:t>
            </a:r>
            <a:r>
              <a:rPr lang="nl-NL" altLang="en-US" sz="2800" dirty="0">
                <a:latin typeface="Calibri" panose="020F0502020204030204" pitchFamily="34" charset="0"/>
                <a:cs typeface="Arial" panose="020B0604020202020204" pitchFamily="34" charset="0"/>
                <a:sym typeface="Wingdings" pitchFamily="2" charset="2"/>
              </a:rPr>
              <a:t></a:t>
            </a:r>
            <a:r>
              <a:rPr lang="nl-NL" altLang="en-US" sz="2800" dirty="0" err="1">
                <a:latin typeface="Calibri" panose="020F0502020204030204" pitchFamily="34" charset="0"/>
                <a:cs typeface="Arial" panose="020B0604020202020204" pitchFamily="34" charset="0"/>
                <a:sym typeface="Wingdings" pitchFamily="2" charset="2"/>
              </a:rPr>
              <a:t>association</a:t>
            </a:r>
            <a:r>
              <a:rPr lang="nl-NL" altLang="en-US" sz="2800" dirty="0">
                <a:latin typeface="Calibri" panose="020F0502020204030204" pitchFamily="34" charset="0"/>
                <a:cs typeface="Arial" panose="020B0604020202020204" pitchFamily="34" charset="0"/>
                <a:sym typeface="Wingdings" pitchFamily="2" charset="2"/>
              </a:rPr>
              <a:t> </a:t>
            </a:r>
            <a:r>
              <a:rPr lang="nl-NL" altLang="en-US" sz="2800" dirty="0" err="1">
                <a:latin typeface="Calibri" panose="020F0502020204030204" pitchFamily="34" charset="0"/>
                <a:cs typeface="Arial" panose="020B0604020202020204" pitchFamily="34" charset="0"/>
                <a:sym typeface="Wingdings" pitchFamily="2" charset="2"/>
              </a:rPr>
              <a:t>unlikely</a:t>
            </a:r>
            <a:r>
              <a:rPr lang="nl-NL" altLang="en-US" sz="2800" dirty="0">
                <a:latin typeface="Calibri" panose="020F0502020204030204" pitchFamily="34" charset="0"/>
                <a:cs typeface="Arial" panose="020B0604020202020204" pitchFamily="34" charset="0"/>
                <a:sym typeface="Wingdings" pitchFamily="2" charset="2"/>
              </a:rPr>
              <a:t> </a:t>
            </a:r>
            <a:r>
              <a:rPr lang="nl-NL" altLang="en-US" sz="2800" dirty="0" err="1">
                <a:latin typeface="Calibri" panose="020F0502020204030204" pitchFamily="34" charset="0"/>
                <a:cs typeface="Arial" panose="020B0604020202020204" pitchFamily="34" charset="0"/>
                <a:sym typeface="Wingdings" pitchFamily="2" charset="2"/>
              </a:rPr>
              <a:t>to</a:t>
            </a:r>
            <a:r>
              <a:rPr lang="nl-NL" altLang="en-US" sz="2800" dirty="0">
                <a:latin typeface="Calibri" panose="020F0502020204030204" pitchFamily="34" charset="0"/>
                <a:cs typeface="Arial" panose="020B0604020202020204" pitchFamily="34" charset="0"/>
                <a:sym typeface="Wingdings" pitchFamily="2" charset="2"/>
              </a:rPr>
              <a:t> </a:t>
            </a:r>
            <a:r>
              <a:rPr lang="nl-NL" altLang="en-US" sz="2800" dirty="0" err="1">
                <a:latin typeface="Calibri" panose="020F0502020204030204" pitchFamily="34" charset="0"/>
                <a:cs typeface="Arial" panose="020B0604020202020204" pitchFamily="34" charset="0"/>
                <a:sym typeface="Wingdings" pitchFamily="2" charset="2"/>
              </a:rPr>
              <a:t>be</a:t>
            </a:r>
            <a:r>
              <a:rPr lang="nl-NL" altLang="en-US" sz="2800" dirty="0">
                <a:latin typeface="Calibri" panose="020F0502020204030204" pitchFamily="34" charset="0"/>
                <a:cs typeface="Arial" panose="020B0604020202020204" pitchFamily="34" charset="0"/>
                <a:sym typeface="Wingdings" pitchFamily="2" charset="2"/>
              </a:rPr>
              <a:t> </a:t>
            </a:r>
            <a:r>
              <a:rPr lang="nl-NL" altLang="en-US" sz="2800" dirty="0" err="1">
                <a:latin typeface="Calibri" panose="020F0502020204030204" pitchFamily="34" charset="0"/>
                <a:cs typeface="Arial" panose="020B0604020202020204" pitchFamily="34" charset="0"/>
                <a:sym typeface="Wingdings" pitchFamily="2" charset="2"/>
              </a:rPr>
              <a:t>by</a:t>
            </a:r>
            <a:r>
              <a:rPr lang="nl-NL" altLang="en-US" sz="2800" dirty="0">
                <a:latin typeface="Calibri" panose="020F0502020204030204" pitchFamily="34" charset="0"/>
                <a:cs typeface="Arial" panose="020B0604020202020204" pitchFamily="34" charset="0"/>
                <a:sym typeface="Wingdings" pitchFamily="2" charset="2"/>
              </a:rPr>
              <a:t> chance</a:t>
            </a:r>
            <a:endParaRPr lang="en-US" altLang="en-US" sz="2800" dirty="0">
              <a:latin typeface="Calibri" panose="020F0502020204030204" pitchFamily="34" charset="0"/>
              <a:cs typeface="Arial" panose="020B0604020202020204" pitchFamily="34" charset="0"/>
            </a:endParaRPr>
          </a:p>
          <a:p>
            <a:r>
              <a:rPr lang="en-US" altLang="en-US" sz="2800" dirty="0">
                <a:latin typeface="Calibri" panose="020F0502020204030204" pitchFamily="34" charset="0"/>
                <a:cs typeface="Arial" panose="020B0604020202020204" pitchFamily="34" charset="0"/>
              </a:rPr>
              <a:t>	</a:t>
            </a:r>
            <a:r>
              <a:rPr lang="en-US" altLang="en-US" sz="2800" dirty="0">
                <a:latin typeface="Calibri" panose="020F0502020204030204" pitchFamily="34" charset="0"/>
                <a:cs typeface="Arial" panose="020B0604020202020204" pitchFamily="34" charset="0"/>
                <a:sym typeface="Wingdings" pitchFamily="2" charset="2"/>
              </a:rPr>
              <a:t></a:t>
            </a:r>
            <a:r>
              <a:rPr lang="en-US" altLang="en-US" sz="2800" dirty="0">
                <a:latin typeface="Calibri" panose="020F0502020204030204" pitchFamily="34" charset="0"/>
                <a:cs typeface="Arial" panose="020B0604020202020204" pitchFamily="34" charset="0"/>
              </a:rPr>
              <a:t>you reject H</a:t>
            </a:r>
            <a:r>
              <a:rPr lang="en-US" altLang="en-US" sz="2800" baseline="-25000" dirty="0">
                <a:latin typeface="Calibri" panose="020F0502020204030204" pitchFamily="34" charset="0"/>
                <a:cs typeface="Arial" panose="020B0604020202020204" pitchFamily="34" charset="0"/>
              </a:rPr>
              <a:t>0</a:t>
            </a:r>
            <a:r>
              <a:rPr lang="hu-HU" altLang="en-US" sz="2800" dirty="0">
                <a:latin typeface="Calibri" panose="020F0502020204030204" pitchFamily="34" charset="0"/>
                <a:cs typeface="Arial" panose="020B0604020202020204" pitchFamily="34" charset="0"/>
              </a:rPr>
              <a:t>,</a:t>
            </a:r>
            <a:r>
              <a:rPr lang="en-US" altLang="en-US" sz="2800" dirty="0">
                <a:latin typeface="Calibri" panose="020F0502020204030204" pitchFamily="34" charset="0"/>
                <a:cs typeface="Arial" panose="020B0604020202020204" pitchFamily="34" charset="0"/>
              </a:rPr>
              <a:t> the test is significant</a:t>
            </a:r>
          </a:p>
          <a:p>
            <a:endParaRPr lang="en-US" altLang="en-US" sz="2800" dirty="0">
              <a:latin typeface="Calibri" panose="020F0502020204030204" pitchFamily="34" charset="0"/>
              <a:cs typeface="Arial" panose="020B0604020202020204" pitchFamily="34" charset="0"/>
            </a:endParaRPr>
          </a:p>
          <a:p>
            <a:endParaRPr lang="en-US" altLang="en-US" sz="2300" dirty="0">
              <a:solidFill>
                <a:srgbClr val="000080"/>
              </a:solidFill>
              <a:latin typeface="Calibri" panose="020F0502020204030204" pitchFamily="34" charset="0"/>
              <a:cs typeface="Arial" panose="020B0604020202020204" pitchFamily="34" charset="0"/>
            </a:endParaRPr>
          </a:p>
        </p:txBody>
      </p:sp>
      <p:sp>
        <p:nvSpPr>
          <p:cNvPr id="35843" name="Text Box 5">
            <a:extLst>
              <a:ext uri="{FF2B5EF4-FFF2-40B4-BE49-F238E27FC236}">
                <a16:creationId xmlns:a16="http://schemas.microsoft.com/office/drawing/2014/main" id="{9CF0F2F6-33F9-7A4F-8A26-7662A99937F2}"/>
              </a:ext>
            </a:extLst>
          </p:cNvPr>
          <p:cNvSpPr txBox="1">
            <a:spLocks noChangeArrowheads="1"/>
          </p:cNvSpPr>
          <p:nvPr/>
        </p:nvSpPr>
        <p:spPr bwMode="auto">
          <a:xfrm>
            <a:off x="539750" y="1627188"/>
            <a:ext cx="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b="1">
              <a:solidFill>
                <a:srgbClr val="FF0000"/>
              </a:solidFill>
              <a:latin typeface="Calibri" panose="020F0502020204030204" pitchFamily="34" charset="0"/>
              <a:cs typeface="Arial" panose="020B0604020202020204" pitchFamily="34" charset="0"/>
            </a:endParaRPr>
          </a:p>
          <a:p>
            <a:endParaRPr lang="it-IT" altLang="en-US" b="1">
              <a:solidFill>
                <a:srgbClr val="000080"/>
              </a:solidFill>
              <a:latin typeface="Times New Roman" panose="02020603050405020304" pitchFamily="18" charset="0"/>
              <a:cs typeface="Arial" panose="020B0604020202020204" pitchFamily="34" charset="0"/>
            </a:endParaRPr>
          </a:p>
        </p:txBody>
      </p:sp>
      <p:sp>
        <p:nvSpPr>
          <p:cNvPr id="35844" name="Text Box 6">
            <a:extLst>
              <a:ext uri="{FF2B5EF4-FFF2-40B4-BE49-F238E27FC236}">
                <a16:creationId xmlns:a16="http://schemas.microsoft.com/office/drawing/2014/main" id="{81902124-68BB-0E48-998B-3DBD2DAF5ADC}"/>
              </a:ext>
            </a:extLst>
          </p:cNvPr>
          <p:cNvSpPr txBox="1">
            <a:spLocks noChangeArrowheads="1"/>
          </p:cNvSpPr>
          <p:nvPr/>
        </p:nvSpPr>
        <p:spPr bwMode="auto">
          <a:xfrm>
            <a:off x="214313" y="3643313"/>
            <a:ext cx="864235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155825" indent="-2155825" defTabSz="84455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8445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84455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84455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84455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800">
                <a:solidFill>
                  <a:srgbClr val="FF0000"/>
                </a:solidFill>
                <a:latin typeface="Calibri" panose="020F0502020204030204" pitchFamily="34" charset="0"/>
                <a:cs typeface="Arial" panose="020B0604020202020204" pitchFamily="34" charset="0"/>
              </a:rPr>
              <a:t>High </a:t>
            </a:r>
            <a:r>
              <a:rPr lang="en-US" altLang="en-US" sz="2800" i="1">
                <a:solidFill>
                  <a:srgbClr val="FF0000"/>
                </a:solidFill>
                <a:latin typeface="Calibri" panose="020F0502020204030204" pitchFamily="34" charset="0"/>
                <a:cs typeface="Arial" panose="020B0604020202020204" pitchFamily="34" charset="0"/>
              </a:rPr>
              <a:t>p</a:t>
            </a:r>
            <a:r>
              <a:rPr lang="en-US" altLang="en-US" sz="2800">
                <a:solidFill>
                  <a:srgbClr val="FF0000"/>
                </a:solidFill>
                <a:latin typeface="Calibri" panose="020F0502020204030204" pitchFamily="34" charset="0"/>
                <a:cs typeface="Arial" panose="020B0604020202020204" pitchFamily="34" charset="0"/>
              </a:rPr>
              <a:t> values</a:t>
            </a:r>
            <a:r>
              <a:rPr lang="en-US" altLang="en-US" sz="2800">
                <a:solidFill>
                  <a:srgbClr val="000080"/>
                </a:solidFill>
                <a:latin typeface="Calibri" panose="020F0502020204030204" pitchFamily="34" charset="0"/>
                <a:cs typeface="Arial" panose="020B0604020202020204" pitchFamily="34" charset="0"/>
              </a:rPr>
              <a:t> </a:t>
            </a:r>
            <a:r>
              <a:rPr lang="en-US" altLang="en-US" sz="2800">
                <a:latin typeface="Calibri" panose="020F0502020204030204" pitchFamily="34" charset="0"/>
                <a:cs typeface="Arial" panose="020B0604020202020204" pitchFamily="34" charset="0"/>
              </a:rPr>
              <a:t>= high degree of compatibility between H</a:t>
            </a:r>
            <a:r>
              <a:rPr lang="en-US" altLang="en-US" sz="2800" baseline="-25000">
                <a:latin typeface="Calibri" panose="020F0502020204030204" pitchFamily="34" charset="0"/>
                <a:cs typeface="Arial" panose="020B0604020202020204" pitchFamily="34" charset="0"/>
              </a:rPr>
              <a:t>0</a:t>
            </a:r>
            <a:r>
              <a:rPr lang="en-US" altLang="en-US" sz="2800">
                <a:latin typeface="Calibri" panose="020F0502020204030204" pitchFamily="34" charset="0"/>
                <a:cs typeface="Arial" panose="020B0604020202020204" pitchFamily="34" charset="0"/>
              </a:rPr>
              <a:t> and the observed data: </a:t>
            </a:r>
          </a:p>
          <a:p>
            <a:r>
              <a:rPr lang="nl-NL" altLang="en-US" sz="2800">
                <a:latin typeface="Calibri" panose="020F0502020204030204" pitchFamily="34" charset="0"/>
                <a:cs typeface="Arial" panose="020B0604020202020204" pitchFamily="34" charset="0"/>
              </a:rPr>
              <a:t>	</a:t>
            </a:r>
            <a:r>
              <a:rPr lang="nl-NL" altLang="en-US" sz="2800">
                <a:latin typeface="Calibri" panose="020F0502020204030204" pitchFamily="34" charset="0"/>
                <a:cs typeface="Arial" panose="020B0604020202020204" pitchFamily="34" charset="0"/>
                <a:sym typeface="Wingdings" pitchFamily="2" charset="2"/>
              </a:rPr>
              <a:t>association likely to be by chance</a:t>
            </a:r>
            <a:endParaRPr lang="en-US" altLang="en-US" sz="2800">
              <a:latin typeface="Calibri" panose="020F0502020204030204" pitchFamily="34" charset="0"/>
              <a:cs typeface="Arial" panose="020B0604020202020204" pitchFamily="34" charset="0"/>
            </a:endParaRPr>
          </a:p>
          <a:p>
            <a:r>
              <a:rPr lang="en-US" altLang="en-US" sz="2800">
                <a:latin typeface="Calibri" panose="020F0502020204030204" pitchFamily="34" charset="0"/>
                <a:cs typeface="Arial" panose="020B0604020202020204" pitchFamily="34" charset="0"/>
              </a:rPr>
              <a:t>	</a:t>
            </a:r>
            <a:r>
              <a:rPr lang="en-US" altLang="en-US" sz="2800">
                <a:latin typeface="Calibri" panose="020F0502020204030204" pitchFamily="34" charset="0"/>
                <a:cs typeface="Arial" panose="020B0604020202020204" pitchFamily="34" charset="0"/>
                <a:sym typeface="Wingdings" pitchFamily="2" charset="2"/>
              </a:rPr>
              <a:t></a:t>
            </a:r>
            <a:r>
              <a:rPr lang="en-US" altLang="en-US" sz="2800">
                <a:latin typeface="Calibri" panose="020F0502020204030204" pitchFamily="34" charset="0"/>
                <a:cs typeface="Arial" panose="020B0604020202020204" pitchFamily="34" charset="0"/>
              </a:rPr>
              <a:t>you don’t reject H</a:t>
            </a:r>
            <a:r>
              <a:rPr lang="en-US" altLang="en-US" sz="2800" baseline="-25000">
                <a:latin typeface="Calibri" panose="020F0502020204030204" pitchFamily="34" charset="0"/>
                <a:cs typeface="Arial" panose="020B0604020202020204" pitchFamily="34" charset="0"/>
              </a:rPr>
              <a:t>0</a:t>
            </a:r>
            <a:r>
              <a:rPr lang="en-US" altLang="en-US" sz="2800">
                <a:latin typeface="Calibri" panose="020F0502020204030204" pitchFamily="34" charset="0"/>
                <a:cs typeface="Arial" panose="020B0604020202020204" pitchFamily="34" charset="0"/>
              </a:rPr>
              <a:t>, the test is not significant</a:t>
            </a:r>
          </a:p>
          <a:p>
            <a:endParaRPr lang="en-US" altLang="en-US" sz="2800">
              <a:latin typeface="Calibri" panose="020F0502020204030204" pitchFamily="34" charset="0"/>
              <a:cs typeface="Arial" panose="020B0604020202020204" pitchFamily="34" charset="0"/>
            </a:endParaRPr>
          </a:p>
        </p:txBody>
      </p:sp>
      <p:sp>
        <p:nvSpPr>
          <p:cNvPr id="35845" name="Dia számának helye 6">
            <a:extLst>
              <a:ext uri="{FF2B5EF4-FFF2-40B4-BE49-F238E27FC236}">
                <a16:creationId xmlns:a16="http://schemas.microsoft.com/office/drawing/2014/main" id="{131A62E9-173A-2243-80D4-D97BCCF2A91E}"/>
              </a:ext>
            </a:extLst>
          </p:cNvPr>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77C6D6B-A175-2C42-9B31-7258A5EBF6E2}" type="slidenum">
              <a:rPr lang="hu-HU" altLang="en-US">
                <a:solidFill>
                  <a:srgbClr val="898989"/>
                </a:solidFill>
                <a:latin typeface="Calibri" panose="020F0502020204030204" pitchFamily="34" charset="0"/>
                <a:cs typeface="Arial" panose="020B0604020202020204" pitchFamily="34" charset="0"/>
              </a:rPr>
              <a:pPr eaLnBrk="1" hangingPunct="1"/>
              <a:t>17</a:t>
            </a:fld>
            <a:endParaRPr lang="hu-HU" altLang="en-US">
              <a:solidFill>
                <a:srgbClr val="898989"/>
              </a:solidFill>
              <a:latin typeface="Calibri" panose="020F050202020403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4">
            <a:extLst>
              <a:ext uri="{FF2B5EF4-FFF2-40B4-BE49-F238E27FC236}">
                <a16:creationId xmlns:a16="http://schemas.microsoft.com/office/drawing/2014/main" id="{35198A29-AEE4-9E41-B295-E252EA03586E}"/>
              </a:ext>
            </a:extLst>
          </p:cNvPr>
          <p:cNvSpPr txBox="1">
            <a:spLocks noChangeArrowheads="1"/>
          </p:cNvSpPr>
          <p:nvPr/>
        </p:nvSpPr>
        <p:spPr bwMode="auto">
          <a:xfrm>
            <a:off x="652463" y="1557338"/>
            <a:ext cx="8491537"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4455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8445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84455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84455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84455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600" b="1">
                <a:solidFill>
                  <a:srgbClr val="000080"/>
                </a:solidFill>
                <a:latin typeface="Calibri" panose="020F0502020204030204" pitchFamily="34" charset="0"/>
                <a:cs typeface="Arial" panose="020B0604020202020204" pitchFamily="34" charset="0"/>
              </a:rPr>
              <a:t>	</a:t>
            </a:r>
            <a:endParaRPr lang="en-US" altLang="en-US" sz="2200" b="1">
              <a:solidFill>
                <a:srgbClr val="000080"/>
              </a:solidFill>
              <a:latin typeface="Calibri" panose="020F0502020204030204" pitchFamily="34" charset="0"/>
              <a:cs typeface="Arial" panose="020B0604020202020204" pitchFamily="34" charset="0"/>
            </a:endParaRPr>
          </a:p>
        </p:txBody>
      </p:sp>
      <p:sp>
        <p:nvSpPr>
          <p:cNvPr id="37890" name="Text Box 5">
            <a:extLst>
              <a:ext uri="{FF2B5EF4-FFF2-40B4-BE49-F238E27FC236}">
                <a16:creationId xmlns:a16="http://schemas.microsoft.com/office/drawing/2014/main" id="{9C8CC6D5-B3CA-3D4B-AEBD-9CD49B62DEAF}"/>
              </a:ext>
            </a:extLst>
          </p:cNvPr>
          <p:cNvSpPr txBox="1">
            <a:spLocks noChangeArrowheads="1"/>
          </p:cNvSpPr>
          <p:nvPr/>
        </p:nvSpPr>
        <p:spPr bwMode="auto">
          <a:xfrm>
            <a:off x="336550" y="3011488"/>
            <a:ext cx="8556625"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4455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8445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84455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84455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84455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200" b="1">
                <a:solidFill>
                  <a:srgbClr val="000080"/>
                </a:solidFill>
                <a:latin typeface="Calibri" panose="020F0502020204030204" pitchFamily="34" charset="0"/>
                <a:cs typeface="Arial" panose="020B0604020202020204" pitchFamily="34" charset="0"/>
              </a:rPr>
              <a:t>			</a:t>
            </a:r>
          </a:p>
          <a:p>
            <a:r>
              <a:rPr lang="en-US" altLang="en-US" sz="2200" b="1">
                <a:solidFill>
                  <a:srgbClr val="000080"/>
                </a:solidFill>
                <a:latin typeface="Calibri" panose="020F0502020204030204" pitchFamily="34" charset="0"/>
                <a:cs typeface="Arial" panose="020B0604020202020204" pitchFamily="34" charset="0"/>
              </a:rPr>
              <a:t>	</a:t>
            </a:r>
          </a:p>
        </p:txBody>
      </p:sp>
      <p:sp>
        <p:nvSpPr>
          <p:cNvPr id="37891" name="Line 6">
            <a:extLst>
              <a:ext uri="{FF2B5EF4-FFF2-40B4-BE49-F238E27FC236}">
                <a16:creationId xmlns:a16="http://schemas.microsoft.com/office/drawing/2014/main" id="{CA2B92E9-9365-E341-8822-C69AEAA58572}"/>
              </a:ext>
            </a:extLst>
          </p:cNvPr>
          <p:cNvSpPr>
            <a:spLocks noChangeShapeType="1"/>
          </p:cNvSpPr>
          <p:nvPr/>
        </p:nvSpPr>
        <p:spPr bwMode="auto">
          <a:xfrm>
            <a:off x="1609725" y="1447800"/>
            <a:ext cx="0"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27" name="Text Box 7">
            <a:extLst>
              <a:ext uri="{FF2B5EF4-FFF2-40B4-BE49-F238E27FC236}">
                <a16:creationId xmlns:a16="http://schemas.microsoft.com/office/drawing/2014/main" id="{DB3E2A52-30E5-5D42-BA99-3C4A41B2FA01}"/>
              </a:ext>
            </a:extLst>
          </p:cNvPr>
          <p:cNvSpPr txBox="1">
            <a:spLocks noChangeArrowheads="1"/>
          </p:cNvSpPr>
          <p:nvPr/>
        </p:nvSpPr>
        <p:spPr bwMode="auto">
          <a:xfrm>
            <a:off x="862013" y="4362450"/>
            <a:ext cx="7950200" cy="720725"/>
          </a:xfrm>
          <a:prstGeom prst="rect">
            <a:avLst/>
          </a:prstGeom>
          <a:noFill/>
          <a:ln>
            <a:noFill/>
          </a:ln>
          <a:effectLst>
            <a:outerShdw blurRad="63500" dist="38099" dir="2700000" algn="ctr" rotWithShape="0">
              <a:srgbClr val="000000">
                <a:alpha val="74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1"/>
          <a:lstStyle/>
          <a:p>
            <a:pPr defTabSz="844550" eaLnBrk="0" fontAlgn="auto" hangingPunct="0">
              <a:spcBef>
                <a:spcPts val="0"/>
              </a:spcBef>
              <a:spcAft>
                <a:spcPts val="0"/>
              </a:spcAft>
              <a:defRPr/>
            </a:pPr>
            <a:endParaRPr lang="it-IT" sz="2200" b="1">
              <a:solidFill>
                <a:srgbClr val="FFFF00"/>
              </a:solidFill>
              <a:latin typeface="+mn-lt"/>
              <a:ea typeface="+mn-ea"/>
            </a:endParaRPr>
          </a:p>
        </p:txBody>
      </p:sp>
      <p:sp>
        <p:nvSpPr>
          <p:cNvPr id="12294" name="Rectangle 9">
            <a:extLst>
              <a:ext uri="{FF2B5EF4-FFF2-40B4-BE49-F238E27FC236}">
                <a16:creationId xmlns:a16="http://schemas.microsoft.com/office/drawing/2014/main" id="{5F7E7142-148D-924F-8886-E164D915B597}"/>
              </a:ext>
            </a:extLst>
          </p:cNvPr>
          <p:cNvSpPr>
            <a:spLocks noGrp="1" noChangeArrowheads="1"/>
          </p:cNvSpPr>
          <p:nvPr>
            <p:ph type="title"/>
          </p:nvPr>
        </p:nvSpPr>
        <p:spPr>
          <a:xfrm>
            <a:off x="0" y="285750"/>
            <a:ext cx="9258300" cy="1143000"/>
          </a:xfrm>
        </p:spPr>
        <p:txBody>
          <a:bodyPr wrap="square" lIns="91440" tIns="45720" rIns="91440" bIns="45720" numCol="1" anchorCtr="0" compatLnSpc="1">
            <a:prstTxWarp prst="textNoShape">
              <a:avLst/>
            </a:prstTxWarp>
          </a:bodyPr>
          <a:lstStyle/>
          <a:p>
            <a:pPr eaLnBrk="1" hangingPunct="1"/>
            <a:r>
              <a:rPr lang="en-GB" altLang="en-US" cap="none">
                <a:effectLst>
                  <a:outerShdw blurRad="38100" dist="38100" dir="2700000" algn="tl">
                    <a:srgbClr val="C0C0C0"/>
                  </a:outerShdw>
                </a:effectLst>
                <a:latin typeface="Calibri" panose="020F0502020204030204" pitchFamily="34" charset="0"/>
                <a:ea typeface="ＭＳ Ｐゴシック" panose="020B0600070205080204" pitchFamily="34" charset="-128"/>
              </a:rPr>
              <a:t>Levels of significance – practicalities </a:t>
            </a:r>
          </a:p>
        </p:txBody>
      </p:sp>
      <p:sp>
        <p:nvSpPr>
          <p:cNvPr id="5130" name="Rectangle 10">
            <a:extLst>
              <a:ext uri="{FF2B5EF4-FFF2-40B4-BE49-F238E27FC236}">
                <a16:creationId xmlns:a16="http://schemas.microsoft.com/office/drawing/2014/main" id="{5C561944-31B9-3341-B690-E99FDD2F679D}"/>
              </a:ext>
            </a:extLst>
          </p:cNvPr>
          <p:cNvSpPr>
            <a:spLocks noGrp="1" noChangeArrowheads="1"/>
          </p:cNvSpPr>
          <p:nvPr>
            <p:ph type="body" idx="1"/>
          </p:nvPr>
        </p:nvSpPr>
        <p:spPr>
          <a:xfrm>
            <a:off x="646113" y="1916113"/>
            <a:ext cx="8497887" cy="1970087"/>
          </a:xfrm>
        </p:spPr>
        <p:txBody>
          <a:bodyPr rtlCol="0">
            <a:normAutofit fontScale="92500" lnSpcReduction="20000"/>
          </a:bodyPr>
          <a:lstStyle/>
          <a:p>
            <a:pPr eaLnBrk="1" fontAlgn="auto" hangingPunct="1">
              <a:lnSpc>
                <a:spcPct val="90000"/>
              </a:lnSpc>
              <a:spcAft>
                <a:spcPts val="0"/>
              </a:spcAft>
              <a:buFont typeface="Wingdings" pitchFamily="2" charset="2"/>
              <a:buNone/>
              <a:defRPr/>
            </a:pPr>
            <a:r>
              <a:rPr lang="en-GB" sz="2800" dirty="0">
                <a:ea typeface="+mn-ea"/>
              </a:rPr>
              <a:t>We need of a cut-off !</a:t>
            </a:r>
          </a:p>
          <a:p>
            <a:pPr eaLnBrk="1" fontAlgn="auto" hangingPunct="1">
              <a:lnSpc>
                <a:spcPct val="90000"/>
              </a:lnSpc>
              <a:spcAft>
                <a:spcPts val="0"/>
              </a:spcAft>
              <a:buFont typeface="Wingdings" pitchFamily="2" charset="2"/>
              <a:buNone/>
              <a:defRPr/>
            </a:pPr>
            <a:endParaRPr lang="en-GB" sz="2800" dirty="0">
              <a:ea typeface="+mn-ea"/>
            </a:endParaRPr>
          </a:p>
          <a:p>
            <a:pPr algn="ctr" eaLnBrk="1" fontAlgn="auto" hangingPunct="1">
              <a:lnSpc>
                <a:spcPct val="90000"/>
              </a:lnSpc>
              <a:spcAft>
                <a:spcPts val="0"/>
              </a:spcAft>
              <a:buFont typeface="Wingdings" pitchFamily="2" charset="2"/>
              <a:buNone/>
              <a:defRPr/>
            </a:pPr>
            <a:r>
              <a:rPr lang="en-GB" sz="2800" dirty="0">
                <a:ea typeface="+mn-ea"/>
              </a:rPr>
              <a:t>1%  	5% 	10%</a:t>
            </a:r>
          </a:p>
          <a:p>
            <a:pPr eaLnBrk="1" fontAlgn="auto" hangingPunct="1">
              <a:lnSpc>
                <a:spcPct val="90000"/>
              </a:lnSpc>
              <a:spcAft>
                <a:spcPts val="0"/>
              </a:spcAft>
              <a:buFont typeface="Wingdings" pitchFamily="2" charset="2"/>
              <a:buNone/>
              <a:defRPr/>
            </a:pPr>
            <a:endParaRPr lang="en-GB" sz="2800" dirty="0">
              <a:ea typeface="+mn-ea"/>
            </a:endParaRPr>
          </a:p>
          <a:p>
            <a:pPr eaLnBrk="1" fontAlgn="auto" hangingPunct="1">
              <a:lnSpc>
                <a:spcPct val="90000"/>
              </a:lnSpc>
              <a:spcAft>
                <a:spcPts val="0"/>
              </a:spcAft>
              <a:buFont typeface="Wingdings" pitchFamily="2" charset="2"/>
              <a:buNone/>
              <a:defRPr/>
            </a:pPr>
            <a:r>
              <a:rPr lang="en-GB" sz="2800" dirty="0">
                <a:ea typeface="+mn-ea"/>
              </a:rPr>
              <a:t>	</a:t>
            </a:r>
            <a:br>
              <a:rPr lang="en-GB" sz="2800" dirty="0">
                <a:ea typeface="+mn-ea"/>
              </a:rPr>
            </a:br>
            <a:endParaRPr lang="en-GB" sz="2800" dirty="0">
              <a:ea typeface="+mn-ea"/>
            </a:endParaRPr>
          </a:p>
          <a:p>
            <a:pPr eaLnBrk="1" fontAlgn="auto" hangingPunct="1">
              <a:lnSpc>
                <a:spcPct val="90000"/>
              </a:lnSpc>
              <a:spcAft>
                <a:spcPts val="0"/>
              </a:spcAft>
              <a:buFont typeface="Wingdings" pitchFamily="2" charset="2"/>
              <a:buNone/>
              <a:defRPr/>
            </a:pPr>
            <a:endParaRPr lang="en-GB" sz="2800" dirty="0">
              <a:ea typeface="+mn-ea"/>
            </a:endParaRPr>
          </a:p>
        </p:txBody>
      </p:sp>
      <p:sp>
        <p:nvSpPr>
          <p:cNvPr id="5134" name="Text Box 14">
            <a:extLst>
              <a:ext uri="{FF2B5EF4-FFF2-40B4-BE49-F238E27FC236}">
                <a16:creationId xmlns:a16="http://schemas.microsoft.com/office/drawing/2014/main" id="{27F2A4CC-5EB9-4246-A0CE-FADFDCC2E7F0}"/>
              </a:ext>
            </a:extLst>
          </p:cNvPr>
          <p:cNvSpPr txBox="1">
            <a:spLocks noChangeArrowheads="1"/>
          </p:cNvSpPr>
          <p:nvPr/>
        </p:nvSpPr>
        <p:spPr bwMode="auto">
          <a:xfrm>
            <a:off x="533400" y="3886200"/>
            <a:ext cx="81534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Clr>
                <a:srgbClr val="000066"/>
              </a:buClr>
              <a:buFont typeface="Wingdings" pitchFamily="2" charset="2"/>
              <a:buNone/>
            </a:pPr>
            <a:r>
              <a:rPr lang="en-GB" altLang="en-US" sz="2800">
                <a:solidFill>
                  <a:srgbClr val="000066"/>
                </a:solidFill>
                <a:latin typeface="Calibri" panose="020F0502020204030204" pitchFamily="34" charset="0"/>
                <a:cs typeface="Arial" panose="020B0604020202020204" pitchFamily="34" charset="0"/>
              </a:rPr>
              <a:t>p value &gt; 0.05 = H</a:t>
            </a:r>
            <a:r>
              <a:rPr lang="en-GB" altLang="en-US" sz="2800" baseline="-25000">
                <a:solidFill>
                  <a:srgbClr val="000066"/>
                </a:solidFill>
                <a:latin typeface="Calibri" panose="020F0502020204030204" pitchFamily="34" charset="0"/>
                <a:cs typeface="Arial" panose="020B0604020202020204" pitchFamily="34" charset="0"/>
              </a:rPr>
              <a:t>0</a:t>
            </a:r>
            <a:r>
              <a:rPr lang="en-GB" altLang="en-US" sz="2800">
                <a:solidFill>
                  <a:srgbClr val="000066"/>
                </a:solidFill>
                <a:latin typeface="Calibri" panose="020F0502020204030204" pitchFamily="34" charset="0"/>
                <a:cs typeface="Arial" panose="020B0604020202020204" pitchFamily="34" charset="0"/>
              </a:rPr>
              <a:t> not rejected (</a:t>
            </a:r>
            <a:r>
              <a:rPr lang="en-GB" altLang="en-US" sz="2800">
                <a:solidFill>
                  <a:srgbClr val="FF3300"/>
                </a:solidFill>
                <a:latin typeface="Calibri" panose="020F0502020204030204" pitchFamily="34" charset="0"/>
                <a:cs typeface="Arial" panose="020B0604020202020204" pitchFamily="34" charset="0"/>
              </a:rPr>
              <a:t>non significant</a:t>
            </a:r>
            <a:r>
              <a:rPr lang="en-GB" altLang="en-US" sz="2800">
                <a:solidFill>
                  <a:srgbClr val="000066"/>
                </a:solidFill>
                <a:latin typeface="Calibri" panose="020F0502020204030204" pitchFamily="34" charset="0"/>
                <a:cs typeface="Arial" panose="020B0604020202020204" pitchFamily="34" charset="0"/>
              </a:rPr>
              <a:t>)</a:t>
            </a:r>
          </a:p>
          <a:p>
            <a:pPr eaLnBrk="1" hangingPunct="1">
              <a:spcBef>
                <a:spcPct val="20000"/>
              </a:spcBef>
              <a:buClr>
                <a:srgbClr val="000066"/>
              </a:buClr>
              <a:buFont typeface="Wingdings" pitchFamily="2" charset="2"/>
              <a:buNone/>
            </a:pPr>
            <a:r>
              <a:rPr lang="en-GB" altLang="en-US" sz="2800">
                <a:solidFill>
                  <a:srgbClr val="000066"/>
                </a:solidFill>
                <a:latin typeface="Calibri" panose="020F0502020204030204" pitchFamily="34" charset="0"/>
                <a:cs typeface="Arial" panose="020B0604020202020204" pitchFamily="34" charset="0"/>
              </a:rPr>
              <a:t>p value ≤ 0.05 = H</a:t>
            </a:r>
            <a:r>
              <a:rPr lang="en-GB" altLang="en-US" sz="2800" baseline="-25000">
                <a:solidFill>
                  <a:srgbClr val="000066"/>
                </a:solidFill>
                <a:latin typeface="Calibri" panose="020F0502020204030204" pitchFamily="34" charset="0"/>
                <a:cs typeface="Arial" panose="020B0604020202020204" pitchFamily="34" charset="0"/>
              </a:rPr>
              <a:t>0</a:t>
            </a:r>
            <a:r>
              <a:rPr lang="en-GB" altLang="en-US" sz="2800">
                <a:solidFill>
                  <a:srgbClr val="000066"/>
                </a:solidFill>
                <a:latin typeface="Calibri" panose="020F0502020204030204" pitchFamily="34" charset="0"/>
                <a:cs typeface="Arial" panose="020B0604020202020204" pitchFamily="34" charset="0"/>
              </a:rPr>
              <a:t> rejected (</a:t>
            </a:r>
            <a:r>
              <a:rPr lang="en-GB" altLang="en-US" sz="2800">
                <a:solidFill>
                  <a:srgbClr val="FF3300"/>
                </a:solidFill>
                <a:latin typeface="Calibri" panose="020F0502020204030204" pitchFamily="34" charset="0"/>
                <a:cs typeface="Arial" panose="020B0604020202020204" pitchFamily="34" charset="0"/>
              </a:rPr>
              <a:t>significant</a:t>
            </a:r>
            <a:r>
              <a:rPr lang="en-GB" altLang="en-US" sz="2800">
                <a:solidFill>
                  <a:srgbClr val="000066"/>
                </a:solidFill>
                <a:latin typeface="Calibri" panose="020F0502020204030204" pitchFamily="34" charset="0"/>
                <a:cs typeface="Arial" panose="020B0604020202020204" pitchFamily="34" charset="0"/>
              </a:rPr>
              <a:t>)</a:t>
            </a:r>
            <a:endParaRPr lang="hu-HU" altLang="en-US" sz="2800">
              <a:solidFill>
                <a:srgbClr val="000066"/>
              </a:solidFill>
              <a:latin typeface="Calibri" panose="020F0502020204030204" pitchFamily="34" charset="0"/>
              <a:cs typeface="Arial" panose="020B0604020202020204" pitchFamily="34" charset="0"/>
            </a:endParaRPr>
          </a:p>
          <a:p>
            <a:pPr eaLnBrk="1" hangingPunct="1">
              <a:spcBef>
                <a:spcPct val="20000"/>
              </a:spcBef>
              <a:buClr>
                <a:srgbClr val="000066"/>
              </a:buClr>
              <a:buFont typeface="Wingdings" pitchFamily="2" charset="2"/>
              <a:buNone/>
            </a:pPr>
            <a:endParaRPr lang="hu-HU" altLang="en-US" sz="2800">
              <a:solidFill>
                <a:srgbClr val="000066"/>
              </a:solidFill>
              <a:latin typeface="Calibri" panose="020F0502020204030204" pitchFamily="34" charset="0"/>
              <a:cs typeface="Arial" panose="020B0604020202020204" pitchFamily="34" charset="0"/>
            </a:endParaRPr>
          </a:p>
          <a:p>
            <a:pPr eaLnBrk="1" hangingPunct="1">
              <a:spcBef>
                <a:spcPct val="20000"/>
              </a:spcBef>
              <a:buClr>
                <a:srgbClr val="000066"/>
              </a:buClr>
              <a:buFont typeface="Wingdings" pitchFamily="2" charset="2"/>
              <a:buNone/>
            </a:pPr>
            <a:endParaRPr lang="en-GB" altLang="en-US" sz="2800">
              <a:solidFill>
                <a:srgbClr val="000066"/>
              </a:solidFill>
              <a:latin typeface="Calibri" panose="020F0502020204030204" pitchFamily="34" charset="0"/>
              <a:cs typeface="Arial" panose="020B0604020202020204" pitchFamily="34" charset="0"/>
            </a:endParaRPr>
          </a:p>
          <a:p>
            <a:pPr eaLnBrk="1" hangingPunct="1">
              <a:spcBef>
                <a:spcPct val="50000"/>
              </a:spcBef>
            </a:pPr>
            <a:endParaRPr lang="es-ES" altLang="en-US">
              <a:latin typeface="Calibri" panose="020F0502020204030204" pitchFamily="34" charset="0"/>
              <a:cs typeface="Arial" panose="020B0604020202020204" pitchFamily="34" charset="0"/>
            </a:endParaRPr>
          </a:p>
        </p:txBody>
      </p:sp>
      <p:sp>
        <p:nvSpPr>
          <p:cNvPr id="9" name="Téglalap 8">
            <a:extLst>
              <a:ext uri="{FF2B5EF4-FFF2-40B4-BE49-F238E27FC236}">
                <a16:creationId xmlns:a16="http://schemas.microsoft.com/office/drawing/2014/main" id="{9F806FB4-2FB3-5348-A203-0E11BAB208D8}"/>
              </a:ext>
            </a:extLst>
          </p:cNvPr>
          <p:cNvSpPr>
            <a:spLocks noChangeArrowheads="1"/>
          </p:cNvSpPr>
          <p:nvPr/>
        </p:nvSpPr>
        <p:spPr bwMode="auto">
          <a:xfrm>
            <a:off x="571500" y="5072063"/>
            <a:ext cx="80724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0066"/>
                </a:solidFill>
                <a:latin typeface="Calibri" panose="020F0502020204030204" pitchFamily="34" charset="0"/>
              </a:rPr>
              <a:t>BUT:</a:t>
            </a:r>
          </a:p>
          <a:p>
            <a:pPr eaLnBrk="1" hangingPunct="1"/>
            <a:r>
              <a:rPr lang="en-US" altLang="en-US" dirty="0">
                <a:solidFill>
                  <a:srgbClr val="000066"/>
                </a:solidFill>
                <a:latin typeface="Calibri" panose="020F0502020204030204" pitchFamily="34" charset="0"/>
              </a:rPr>
              <a:t>  Better to give the  p-value rather than “significant“ </a:t>
            </a:r>
          </a:p>
          <a:p>
            <a:pPr eaLnBrk="1" hangingPunct="1"/>
            <a:r>
              <a:rPr lang="en-US" altLang="en-US" dirty="0">
                <a:solidFill>
                  <a:srgbClr val="000066"/>
                </a:solidFill>
                <a:latin typeface="Calibri" panose="020F0502020204030204" pitchFamily="34" charset="0"/>
              </a:rPr>
              <a:t>  vs. “non-significant“</a:t>
            </a:r>
            <a:r>
              <a:rPr lang="en-US" altLang="ja-JP" dirty="0">
                <a:solidFill>
                  <a:srgbClr val="000066"/>
                </a:solidFill>
                <a:latin typeface="Calibri" panose="020F0502020204030204" pitchFamily="34" charset="0"/>
              </a:rPr>
              <a:t>.</a:t>
            </a:r>
            <a:endParaRPr lang="en-US" altLang="en-US" dirty="0">
              <a:solidFill>
                <a:srgbClr val="000066"/>
              </a:solidFill>
              <a:latin typeface="Calibri" panose="020F0502020204030204" pitchFamily="34" charset="0"/>
            </a:endParaRPr>
          </a:p>
        </p:txBody>
      </p:sp>
      <p:sp>
        <p:nvSpPr>
          <p:cNvPr id="37897" name="Dia számának helye 9">
            <a:extLst>
              <a:ext uri="{FF2B5EF4-FFF2-40B4-BE49-F238E27FC236}">
                <a16:creationId xmlns:a16="http://schemas.microsoft.com/office/drawing/2014/main" id="{5360ED71-D048-A04D-AE86-54F0C9866272}"/>
              </a:ext>
            </a:extLst>
          </p:cNvPr>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C78DE7C-98F7-2C47-A745-C208DBC22B5C}" type="slidenum">
              <a:rPr lang="hu-HU" altLang="en-US">
                <a:solidFill>
                  <a:srgbClr val="898989"/>
                </a:solidFill>
                <a:latin typeface="Calibri" panose="020F0502020204030204" pitchFamily="34" charset="0"/>
                <a:cs typeface="Arial" panose="020B0604020202020204" pitchFamily="34" charset="0"/>
              </a:rPr>
              <a:pPr eaLnBrk="1" hangingPunct="1"/>
              <a:t>18</a:t>
            </a:fld>
            <a:endParaRPr lang="hu-HU" altLang="en-US">
              <a:solidFill>
                <a:srgbClr val="898989"/>
              </a:solidFill>
              <a:latin typeface="Calibri" panose="020F050202020403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Rectangle 1027">
            <a:extLst>
              <a:ext uri="{FF2B5EF4-FFF2-40B4-BE49-F238E27FC236}">
                <a16:creationId xmlns:a16="http://schemas.microsoft.com/office/drawing/2014/main" id="{31D414EB-A236-B746-98CD-F61F260900CC}"/>
              </a:ext>
            </a:extLst>
          </p:cNvPr>
          <p:cNvSpPr>
            <a:spLocks noGrp="1" noChangeArrowheads="1"/>
          </p:cNvSpPr>
          <p:nvPr>
            <p:ph type="body" idx="1"/>
          </p:nvPr>
        </p:nvSpPr>
        <p:spPr>
          <a:xfrm>
            <a:off x="381000" y="1600200"/>
            <a:ext cx="8763000" cy="2900363"/>
          </a:xfrm>
        </p:spPr>
        <p:txBody>
          <a:bodyPr/>
          <a:lstStyle/>
          <a:p>
            <a:pPr eaLnBrk="1" hangingPunct="1"/>
            <a:r>
              <a:rPr lang="nb-NO" altLang="en-US" sz="2000">
                <a:latin typeface="Calibri" panose="020F0502020204030204" pitchFamily="34" charset="0"/>
                <a:ea typeface="ＭＳ Ｐゴシック" panose="020B0600070205080204" pitchFamily="34" charset="-128"/>
              </a:rPr>
              <a:t>”The limit for statistical significance was set at p=0.05.”</a:t>
            </a:r>
          </a:p>
          <a:p>
            <a:pPr eaLnBrk="1" hangingPunct="1"/>
            <a:endParaRPr lang="nb-NO" altLang="en-US" sz="2000">
              <a:latin typeface="Calibri" panose="020F0502020204030204" pitchFamily="34" charset="0"/>
              <a:ea typeface="ＭＳ Ｐゴシック" panose="020B0600070205080204" pitchFamily="34" charset="-128"/>
            </a:endParaRPr>
          </a:p>
          <a:p>
            <a:pPr eaLnBrk="1" hangingPunct="1"/>
            <a:r>
              <a:rPr lang="nb-NO" altLang="en-US" sz="2000">
                <a:latin typeface="Calibri" panose="020F0502020204030204" pitchFamily="34" charset="0"/>
                <a:ea typeface="ＭＳ Ｐゴシック" panose="020B0600070205080204" pitchFamily="34" charset="-128"/>
              </a:rPr>
              <a:t>”There was a strong relationship (p&lt;0.001).”</a:t>
            </a:r>
          </a:p>
          <a:p>
            <a:pPr eaLnBrk="1" hangingPunct="1"/>
            <a:endParaRPr lang="nb-NO" altLang="en-US" sz="2000">
              <a:latin typeface="Calibri" panose="020F0502020204030204" pitchFamily="34" charset="0"/>
              <a:ea typeface="ＭＳ Ｐゴシック" panose="020B0600070205080204" pitchFamily="34" charset="-128"/>
            </a:endParaRPr>
          </a:p>
          <a:p>
            <a:pPr eaLnBrk="1" hangingPunct="1"/>
            <a:r>
              <a:rPr lang="nb-NO" altLang="en-US" sz="2000">
                <a:latin typeface="Calibri" panose="020F0502020204030204" pitchFamily="34" charset="0"/>
                <a:ea typeface="ＭＳ Ｐゴシック" panose="020B0600070205080204" pitchFamily="34" charset="-128"/>
              </a:rPr>
              <a:t>”…, but it did not reach statistical significance (ns).”</a:t>
            </a:r>
            <a:endParaRPr lang="hu-HU" altLang="ja-JP" sz="2000">
              <a:latin typeface="Calibri" panose="020F0502020204030204" pitchFamily="34" charset="0"/>
              <a:ea typeface="ＭＳ Ｐゴシック" panose="020B0600070205080204" pitchFamily="34" charset="-128"/>
            </a:endParaRPr>
          </a:p>
          <a:p>
            <a:pPr eaLnBrk="1" hangingPunct="1">
              <a:buFont typeface="Arial" panose="020B0604020202020204" pitchFamily="34" charset="0"/>
              <a:buNone/>
            </a:pPr>
            <a:endParaRPr lang="hu-HU" altLang="en-US" sz="2000">
              <a:latin typeface="Calibri" panose="020F0502020204030204" pitchFamily="34" charset="0"/>
              <a:ea typeface="ＭＳ Ｐゴシック" panose="020B0600070205080204" pitchFamily="34" charset="-128"/>
            </a:endParaRPr>
          </a:p>
          <a:p>
            <a:pPr eaLnBrk="1" hangingPunct="1"/>
            <a:r>
              <a:rPr lang="hu-HU" altLang="en-US" sz="2000">
                <a:latin typeface="Calibri" panose="020F0502020204030204" pitchFamily="34" charset="0"/>
                <a:ea typeface="ＭＳ Ｐゴシック" panose="020B0600070205080204" pitchFamily="34" charset="-128"/>
              </a:rPr>
              <a:t>„ The relationship was statistically significant (p=0.0361)</a:t>
            </a:r>
            <a:r>
              <a:rPr lang="ja-JP" altLang="hu-HU" sz="2000">
                <a:latin typeface="Calibri" panose="020F0502020204030204" pitchFamily="34" charset="0"/>
                <a:ea typeface="ＭＳ Ｐゴシック" panose="020B0600070205080204" pitchFamily="34" charset="-128"/>
              </a:rPr>
              <a:t>”</a:t>
            </a:r>
            <a:endParaRPr lang="nb-NO" altLang="ja-JP" sz="2000">
              <a:latin typeface="Calibri" panose="020F0502020204030204" pitchFamily="34" charset="0"/>
              <a:ea typeface="ＭＳ Ｐゴシック" panose="020B0600070205080204" pitchFamily="34" charset="-128"/>
            </a:endParaRPr>
          </a:p>
          <a:p>
            <a:pPr eaLnBrk="1" hangingPunct="1">
              <a:lnSpc>
                <a:spcPct val="70000"/>
              </a:lnSpc>
            </a:pPr>
            <a:endParaRPr lang="nb-NO" altLang="en-US" sz="800">
              <a:latin typeface="Calibri" panose="020F0502020204030204" pitchFamily="34" charset="0"/>
              <a:ea typeface="ＭＳ Ｐゴシック" panose="020B0600070205080204" pitchFamily="34" charset="-128"/>
            </a:endParaRPr>
          </a:p>
          <a:p>
            <a:pPr eaLnBrk="1" hangingPunct="1">
              <a:lnSpc>
                <a:spcPct val="70000"/>
              </a:lnSpc>
              <a:buFont typeface="Wingdings" pitchFamily="2" charset="2"/>
              <a:buNone/>
            </a:pPr>
            <a:r>
              <a:rPr lang="nb-NO" altLang="en-US" sz="800">
                <a:latin typeface="Calibri" panose="020F0502020204030204" pitchFamily="34" charset="0"/>
                <a:ea typeface="ＭＳ Ｐゴシック" panose="020B0600070205080204" pitchFamily="34" charset="-128"/>
              </a:rPr>
              <a:t>	</a:t>
            </a:r>
            <a:endParaRPr lang="es-ES" altLang="en-US" sz="900" i="1">
              <a:solidFill>
                <a:srgbClr val="333399"/>
              </a:solidFill>
              <a:latin typeface="Calibri" panose="020F0502020204030204" pitchFamily="34" charset="0"/>
              <a:ea typeface="ＭＳ Ｐゴシック" panose="020B0600070205080204" pitchFamily="34" charset="-128"/>
            </a:endParaRPr>
          </a:p>
        </p:txBody>
      </p:sp>
      <p:sp>
        <p:nvSpPr>
          <p:cNvPr id="39938" name="Rectangle 1028">
            <a:extLst>
              <a:ext uri="{FF2B5EF4-FFF2-40B4-BE49-F238E27FC236}">
                <a16:creationId xmlns:a16="http://schemas.microsoft.com/office/drawing/2014/main" id="{B228812C-C3FE-E34B-9663-816B2937FB67}"/>
              </a:ext>
            </a:extLst>
          </p:cNvPr>
          <p:cNvSpPr>
            <a:spLocks noChangeArrowheads="1"/>
          </p:cNvSpPr>
          <p:nvPr/>
        </p:nvSpPr>
        <p:spPr bwMode="auto">
          <a:xfrm>
            <a:off x="1714500" y="428625"/>
            <a:ext cx="61293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hu-HU" altLang="en-US" sz="4000">
                <a:latin typeface="Calibri" panose="020F0502020204030204" pitchFamily="34" charset="0"/>
              </a:rPr>
              <a:t>E</a:t>
            </a:r>
            <a:r>
              <a:rPr lang="en-GB" altLang="en-US" sz="4000">
                <a:latin typeface="Calibri" panose="020F0502020204030204" pitchFamily="34" charset="0"/>
              </a:rPr>
              <a:t>xamples</a:t>
            </a:r>
            <a:r>
              <a:rPr lang="hu-HU" altLang="en-US" sz="4000">
                <a:latin typeface="Calibri" panose="020F0502020204030204" pitchFamily="34" charset="0"/>
              </a:rPr>
              <a:t> from the literature</a:t>
            </a:r>
            <a:endParaRPr lang="es-ES" altLang="en-US" sz="4000">
              <a:latin typeface="Calibri" panose="020F0502020204030204" pitchFamily="34" charset="0"/>
            </a:endParaRPr>
          </a:p>
        </p:txBody>
      </p:sp>
      <p:sp>
        <p:nvSpPr>
          <p:cNvPr id="39939" name="Text Box 1031">
            <a:extLst>
              <a:ext uri="{FF2B5EF4-FFF2-40B4-BE49-F238E27FC236}">
                <a16:creationId xmlns:a16="http://schemas.microsoft.com/office/drawing/2014/main" id="{F87B5726-9ED2-4B47-8E15-AFACC1F8AB5B}"/>
              </a:ext>
            </a:extLst>
          </p:cNvPr>
          <p:cNvSpPr txBox="1">
            <a:spLocks noChangeArrowheads="1"/>
          </p:cNvSpPr>
          <p:nvPr/>
        </p:nvSpPr>
        <p:spPr bwMode="auto">
          <a:xfrm>
            <a:off x="500063" y="4179888"/>
            <a:ext cx="7620000" cy="329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buClr>
                <a:srgbClr val="000066"/>
              </a:buClr>
              <a:buFont typeface="Wingdings" pitchFamily="2" charset="2"/>
              <a:buNone/>
            </a:pPr>
            <a:r>
              <a:rPr lang="nb-NO" altLang="en-US" sz="3200" dirty="0">
                <a:solidFill>
                  <a:srgbClr val="000066"/>
                </a:solidFill>
                <a:latin typeface="Calibri" panose="020F0502020204030204" pitchFamily="34" charset="0"/>
                <a:cs typeface="Arial" panose="020B0604020202020204" pitchFamily="34" charset="0"/>
              </a:rPr>
              <a:t>p=0.05   </a:t>
            </a:r>
            <a:r>
              <a:rPr lang="nb-NO" altLang="en-US" sz="3200" dirty="0">
                <a:solidFill>
                  <a:srgbClr val="000066"/>
                </a:solidFill>
                <a:latin typeface="Calibri" panose="020F0502020204030204" pitchFamily="34" charset="0"/>
                <a:cs typeface="Arial" panose="020B0604020202020204" pitchFamily="34" charset="0"/>
                <a:sym typeface="Wingdings" pitchFamily="2" charset="2"/>
              </a:rPr>
              <a:t></a:t>
            </a:r>
            <a:r>
              <a:rPr lang="nb-NO" altLang="en-US" dirty="0">
                <a:solidFill>
                  <a:srgbClr val="000066"/>
                </a:solidFill>
                <a:latin typeface="Calibri" panose="020F0502020204030204" pitchFamily="34" charset="0"/>
                <a:cs typeface="Arial" panose="020B0604020202020204" pitchFamily="34" charset="0"/>
                <a:sym typeface="Wingdings" pitchFamily="2" charset="2"/>
              </a:rPr>
              <a:t> 	</a:t>
            </a:r>
            <a:r>
              <a:rPr lang="nb-NO" altLang="en-US" sz="2600" dirty="0" err="1">
                <a:solidFill>
                  <a:srgbClr val="000066"/>
                </a:solidFill>
                <a:latin typeface="Calibri" panose="020F0502020204030204" pitchFamily="34" charset="0"/>
                <a:cs typeface="Arial" panose="020B0604020202020204" pitchFamily="34" charset="0"/>
                <a:sym typeface="Wingdings" pitchFamily="2" charset="2"/>
              </a:rPr>
              <a:t>Agreed</a:t>
            </a:r>
            <a:r>
              <a:rPr lang="nb-NO" altLang="en-US" sz="2600" dirty="0">
                <a:solidFill>
                  <a:srgbClr val="000066"/>
                </a:solidFill>
                <a:latin typeface="Calibri" panose="020F0502020204030204" pitchFamily="34" charset="0"/>
                <a:cs typeface="Arial" panose="020B0604020202020204" pitchFamily="34" charset="0"/>
                <a:sym typeface="Wingdings" pitchFamily="2" charset="2"/>
              </a:rPr>
              <a:t> </a:t>
            </a:r>
            <a:r>
              <a:rPr lang="nb-NO" altLang="en-US" sz="2600" dirty="0" err="1">
                <a:solidFill>
                  <a:srgbClr val="000066"/>
                </a:solidFill>
                <a:latin typeface="Calibri" panose="020F0502020204030204" pitchFamily="34" charset="0"/>
                <a:cs typeface="Arial" panose="020B0604020202020204" pitchFamily="34" charset="0"/>
                <a:sym typeface="Wingdings" pitchFamily="2" charset="2"/>
              </a:rPr>
              <a:t>convention</a:t>
            </a:r>
            <a:endParaRPr lang="nb-NO" altLang="en-US" sz="2600" dirty="0">
              <a:solidFill>
                <a:srgbClr val="000066"/>
              </a:solidFill>
              <a:latin typeface="Calibri" panose="020F0502020204030204" pitchFamily="34" charset="0"/>
              <a:cs typeface="Arial" panose="020B0604020202020204" pitchFamily="34" charset="0"/>
              <a:sym typeface="Wingdings" pitchFamily="2" charset="2"/>
            </a:endParaRPr>
          </a:p>
          <a:p>
            <a:pPr eaLnBrk="1" hangingPunct="1">
              <a:spcBef>
                <a:spcPct val="20000"/>
              </a:spcBef>
              <a:buClr>
                <a:srgbClr val="000066"/>
              </a:buClr>
              <a:buFont typeface="Wingdings" pitchFamily="2" charset="2"/>
              <a:buNone/>
            </a:pPr>
            <a:r>
              <a:rPr lang="nb-NO" altLang="en-US" sz="2600" dirty="0">
                <a:solidFill>
                  <a:srgbClr val="000066"/>
                </a:solidFill>
                <a:latin typeface="Calibri" panose="020F0502020204030204" pitchFamily="34" charset="0"/>
                <a:cs typeface="Arial" panose="020B0604020202020204" pitchFamily="34" charset="0"/>
                <a:sym typeface="Wingdings" pitchFamily="2" charset="2"/>
              </a:rPr>
              <a:t>			Not an </a:t>
            </a:r>
            <a:r>
              <a:rPr lang="nb-NO" altLang="en-US" sz="2600" dirty="0" err="1">
                <a:solidFill>
                  <a:srgbClr val="000066"/>
                </a:solidFill>
                <a:latin typeface="Calibri" panose="020F0502020204030204" pitchFamily="34" charset="0"/>
                <a:cs typeface="Arial" panose="020B0604020202020204" pitchFamily="34" charset="0"/>
                <a:sym typeface="Wingdings" pitchFamily="2" charset="2"/>
              </a:rPr>
              <a:t>absolute</a:t>
            </a:r>
            <a:r>
              <a:rPr lang="nb-NO" altLang="en-US" sz="2600" dirty="0">
                <a:solidFill>
                  <a:srgbClr val="000066"/>
                </a:solidFill>
                <a:latin typeface="Calibri" panose="020F0502020204030204" pitchFamily="34" charset="0"/>
                <a:cs typeface="Arial" panose="020B0604020202020204" pitchFamily="34" charset="0"/>
                <a:sym typeface="Wingdings" pitchFamily="2" charset="2"/>
              </a:rPr>
              <a:t> </a:t>
            </a:r>
            <a:r>
              <a:rPr lang="nb-NO" altLang="en-US" sz="2600" dirty="0" err="1">
                <a:solidFill>
                  <a:srgbClr val="000066"/>
                </a:solidFill>
                <a:latin typeface="Calibri" panose="020F0502020204030204" pitchFamily="34" charset="0"/>
                <a:cs typeface="Arial" panose="020B0604020202020204" pitchFamily="34" charset="0"/>
                <a:sym typeface="Wingdings" pitchFamily="2" charset="2"/>
              </a:rPr>
              <a:t>truth</a:t>
            </a:r>
            <a:endParaRPr lang="nb-NO" altLang="en-US" sz="2600" dirty="0">
              <a:solidFill>
                <a:srgbClr val="000066"/>
              </a:solidFill>
              <a:latin typeface="Calibri" panose="020F0502020204030204" pitchFamily="34" charset="0"/>
              <a:cs typeface="Arial" panose="020B0604020202020204" pitchFamily="34" charset="0"/>
              <a:sym typeface="Wingdings" pitchFamily="2" charset="2"/>
            </a:endParaRPr>
          </a:p>
          <a:p>
            <a:pPr eaLnBrk="1" hangingPunct="1">
              <a:spcBef>
                <a:spcPct val="20000"/>
              </a:spcBef>
              <a:buClr>
                <a:srgbClr val="000066"/>
              </a:buClr>
              <a:buFont typeface="Wingdings" pitchFamily="2" charset="2"/>
              <a:buNone/>
            </a:pPr>
            <a:endParaRPr lang="nb-NO" altLang="en-US" sz="1400" dirty="0">
              <a:solidFill>
                <a:srgbClr val="000066"/>
              </a:solidFill>
              <a:latin typeface="Calibri" panose="020F0502020204030204" pitchFamily="34" charset="0"/>
              <a:cs typeface="Arial" panose="020B0604020202020204" pitchFamily="34" charset="0"/>
              <a:sym typeface="Wingdings" pitchFamily="2" charset="2"/>
            </a:endParaRPr>
          </a:p>
          <a:p>
            <a:pPr eaLnBrk="1" hangingPunct="1">
              <a:spcBef>
                <a:spcPct val="20000"/>
              </a:spcBef>
              <a:buClr>
                <a:srgbClr val="000066"/>
              </a:buClr>
              <a:buFont typeface="Wingdings" pitchFamily="2" charset="2"/>
              <a:buNone/>
            </a:pPr>
            <a:r>
              <a:rPr lang="nb-NO" altLang="en-US" sz="2800" i="1" dirty="0">
                <a:solidFill>
                  <a:srgbClr val="002060"/>
                </a:solidFill>
                <a:latin typeface="Calibri" panose="020F0502020204030204" pitchFamily="34" charset="0"/>
                <a:cs typeface="Arial" panose="020B0604020202020204" pitchFamily="34" charset="0"/>
                <a:sym typeface="Wingdings" pitchFamily="2" charset="2"/>
              </a:rPr>
              <a:t>”</a:t>
            </a:r>
            <a:r>
              <a:rPr lang="nb-NO" altLang="en-US" sz="2800" i="1" dirty="0" err="1">
                <a:solidFill>
                  <a:srgbClr val="002060"/>
                </a:solidFill>
                <a:latin typeface="Calibri" panose="020F0502020204030204" pitchFamily="34" charset="0"/>
                <a:cs typeface="Arial" panose="020B0604020202020204" pitchFamily="34" charset="0"/>
                <a:sym typeface="Wingdings" pitchFamily="2" charset="2"/>
              </a:rPr>
              <a:t>Surely</a:t>
            </a:r>
            <a:r>
              <a:rPr lang="nb-NO" altLang="en-US" sz="2800" i="1" dirty="0">
                <a:solidFill>
                  <a:srgbClr val="002060"/>
                </a:solidFill>
                <a:latin typeface="Calibri" panose="020F0502020204030204" pitchFamily="34" charset="0"/>
                <a:cs typeface="Arial" panose="020B0604020202020204" pitchFamily="34" charset="0"/>
                <a:sym typeface="Wingdings" pitchFamily="2" charset="2"/>
              </a:rPr>
              <a:t>, God loves </a:t>
            </a:r>
            <a:r>
              <a:rPr lang="nb-NO" altLang="en-US" sz="2800" i="1" dirty="0" err="1">
                <a:solidFill>
                  <a:srgbClr val="002060"/>
                </a:solidFill>
                <a:latin typeface="Calibri" panose="020F0502020204030204" pitchFamily="34" charset="0"/>
                <a:cs typeface="Arial" panose="020B0604020202020204" pitchFamily="34" charset="0"/>
                <a:sym typeface="Wingdings" pitchFamily="2" charset="2"/>
              </a:rPr>
              <a:t>the</a:t>
            </a:r>
            <a:r>
              <a:rPr lang="nb-NO" altLang="en-US" sz="2800" i="1" dirty="0">
                <a:solidFill>
                  <a:srgbClr val="002060"/>
                </a:solidFill>
                <a:latin typeface="Calibri" panose="020F0502020204030204" pitchFamily="34" charset="0"/>
                <a:cs typeface="Arial" panose="020B0604020202020204" pitchFamily="34" charset="0"/>
                <a:sym typeface="Wingdings" pitchFamily="2" charset="2"/>
              </a:rPr>
              <a:t> 0.06 </a:t>
            </a:r>
            <a:r>
              <a:rPr lang="nb-NO" altLang="en-US" sz="2800" b="1" i="1" dirty="0" err="1">
                <a:solidFill>
                  <a:srgbClr val="002060"/>
                </a:solidFill>
                <a:latin typeface="Calibri" panose="020F0502020204030204" pitchFamily="34" charset="0"/>
                <a:cs typeface="Arial" panose="020B0604020202020204" pitchFamily="34" charset="0"/>
                <a:sym typeface="Wingdings" pitchFamily="2" charset="2"/>
              </a:rPr>
              <a:t>nearly</a:t>
            </a:r>
            <a:r>
              <a:rPr lang="nb-NO" altLang="en-US" sz="2800" i="1" dirty="0">
                <a:solidFill>
                  <a:srgbClr val="002060"/>
                </a:solidFill>
                <a:latin typeface="Calibri" panose="020F0502020204030204" pitchFamily="34" charset="0"/>
                <a:cs typeface="Arial" panose="020B0604020202020204" pitchFamily="34" charset="0"/>
                <a:sym typeface="Wingdings" pitchFamily="2" charset="2"/>
              </a:rPr>
              <a:t> as </a:t>
            </a:r>
            <a:r>
              <a:rPr lang="nb-NO" altLang="en-US" sz="2800" i="1" dirty="0" err="1">
                <a:solidFill>
                  <a:srgbClr val="002060"/>
                </a:solidFill>
                <a:latin typeface="Calibri" panose="020F0502020204030204" pitchFamily="34" charset="0"/>
                <a:cs typeface="Arial" panose="020B0604020202020204" pitchFamily="34" charset="0"/>
                <a:sym typeface="Wingdings" pitchFamily="2" charset="2"/>
              </a:rPr>
              <a:t>much</a:t>
            </a:r>
            <a:r>
              <a:rPr lang="nb-NO" altLang="en-US" sz="2800" i="1" dirty="0">
                <a:solidFill>
                  <a:srgbClr val="002060"/>
                </a:solidFill>
                <a:latin typeface="Calibri" panose="020F0502020204030204" pitchFamily="34" charset="0"/>
                <a:cs typeface="Arial" panose="020B0604020202020204" pitchFamily="34" charset="0"/>
                <a:sym typeface="Wingdings" pitchFamily="2" charset="2"/>
              </a:rPr>
              <a:t> </a:t>
            </a:r>
          </a:p>
          <a:p>
            <a:pPr eaLnBrk="1" hangingPunct="1">
              <a:spcBef>
                <a:spcPct val="20000"/>
              </a:spcBef>
              <a:buClr>
                <a:srgbClr val="000066"/>
              </a:buClr>
            </a:pPr>
            <a:r>
              <a:rPr lang="nb-NO" altLang="en-US" sz="2800" i="1" dirty="0">
                <a:solidFill>
                  <a:srgbClr val="002060"/>
                </a:solidFill>
                <a:latin typeface="Calibri" panose="020F0502020204030204" pitchFamily="34" charset="0"/>
                <a:cs typeface="Arial" panose="020B0604020202020204" pitchFamily="34" charset="0"/>
                <a:sym typeface="Wingdings" pitchFamily="2" charset="2"/>
              </a:rPr>
              <a:t>as </a:t>
            </a:r>
            <a:r>
              <a:rPr lang="nb-NO" altLang="en-US" sz="2800" i="1" dirty="0" err="1">
                <a:solidFill>
                  <a:srgbClr val="002060"/>
                </a:solidFill>
                <a:latin typeface="Calibri" panose="020F0502020204030204" pitchFamily="34" charset="0"/>
                <a:cs typeface="Arial" panose="020B0604020202020204" pitchFamily="34" charset="0"/>
                <a:sym typeface="Wingdings" pitchFamily="2" charset="2"/>
              </a:rPr>
              <a:t>the</a:t>
            </a:r>
            <a:r>
              <a:rPr lang="nb-NO" altLang="en-US" sz="2800" i="1" dirty="0">
                <a:solidFill>
                  <a:srgbClr val="002060"/>
                </a:solidFill>
                <a:latin typeface="Calibri" panose="020F0502020204030204" pitchFamily="34" charset="0"/>
                <a:cs typeface="Arial" panose="020B0604020202020204" pitchFamily="34" charset="0"/>
                <a:sym typeface="Wingdings" pitchFamily="2" charset="2"/>
              </a:rPr>
              <a:t> 0.05”</a:t>
            </a:r>
            <a:r>
              <a:rPr lang="hu-HU" altLang="ja-JP" sz="2800" i="1" dirty="0">
                <a:solidFill>
                  <a:srgbClr val="002060"/>
                </a:solidFill>
                <a:latin typeface="Calibri" panose="020F0502020204030204" pitchFamily="34" charset="0"/>
                <a:cs typeface="Arial" panose="020B0604020202020204" pitchFamily="34" charset="0"/>
                <a:sym typeface="Wingdings" pitchFamily="2" charset="2"/>
              </a:rPr>
              <a:t> (</a:t>
            </a:r>
            <a:r>
              <a:rPr lang="nb-NO" altLang="ja-JP" sz="2800" i="1" dirty="0" err="1">
                <a:solidFill>
                  <a:srgbClr val="002060"/>
                </a:solidFill>
                <a:latin typeface="Calibri" panose="020F0502020204030204" pitchFamily="34" charset="0"/>
                <a:cs typeface="Arial" panose="020B0604020202020204" pitchFamily="34" charset="0"/>
                <a:sym typeface="Wingdings" pitchFamily="2" charset="2"/>
              </a:rPr>
              <a:t>Rosnow</a:t>
            </a:r>
            <a:r>
              <a:rPr lang="nb-NO" altLang="ja-JP" sz="2800" i="1" dirty="0">
                <a:solidFill>
                  <a:srgbClr val="002060"/>
                </a:solidFill>
                <a:latin typeface="Calibri" panose="020F0502020204030204" pitchFamily="34" charset="0"/>
                <a:cs typeface="Arial" panose="020B0604020202020204" pitchFamily="34" charset="0"/>
                <a:sym typeface="Wingdings" pitchFamily="2" charset="2"/>
              </a:rPr>
              <a:t> and Rosenthal, 1991</a:t>
            </a:r>
            <a:r>
              <a:rPr lang="hu-HU" altLang="ja-JP" sz="2800" i="1" dirty="0">
                <a:solidFill>
                  <a:srgbClr val="002060"/>
                </a:solidFill>
                <a:latin typeface="Calibri" panose="020F0502020204030204" pitchFamily="34" charset="0"/>
                <a:cs typeface="Arial" panose="020B0604020202020204" pitchFamily="34" charset="0"/>
                <a:sym typeface="Wingdings" pitchFamily="2" charset="2"/>
              </a:rPr>
              <a:t>)</a:t>
            </a:r>
            <a:endParaRPr lang="es-ES" altLang="ja-JP" sz="2800" i="1" dirty="0">
              <a:solidFill>
                <a:srgbClr val="002060"/>
              </a:solidFill>
              <a:latin typeface="Calibri" panose="020F0502020204030204" pitchFamily="34" charset="0"/>
              <a:cs typeface="Arial" panose="020B0604020202020204" pitchFamily="34" charset="0"/>
              <a:sym typeface="Wingdings" pitchFamily="2" charset="2"/>
            </a:endParaRPr>
          </a:p>
          <a:p>
            <a:pPr eaLnBrk="1" hangingPunct="1">
              <a:spcBef>
                <a:spcPct val="20000"/>
              </a:spcBef>
              <a:buClr>
                <a:srgbClr val="000066"/>
              </a:buClr>
              <a:buFont typeface="Wingdings" pitchFamily="2" charset="2"/>
              <a:buNone/>
            </a:pPr>
            <a:endParaRPr lang="es-ES" altLang="en-US" sz="2800" i="1" dirty="0">
              <a:solidFill>
                <a:srgbClr val="333399"/>
              </a:solidFill>
              <a:latin typeface="Calibri" panose="020F0502020204030204" pitchFamily="34" charset="0"/>
              <a:cs typeface="Arial" panose="020B0604020202020204" pitchFamily="34" charset="0"/>
            </a:endParaRPr>
          </a:p>
          <a:p>
            <a:pPr eaLnBrk="1" hangingPunct="1">
              <a:spcBef>
                <a:spcPct val="50000"/>
              </a:spcBef>
            </a:pPr>
            <a:endParaRPr lang="es-ES" altLang="en-US" dirty="0">
              <a:latin typeface="Calibri" panose="020F0502020204030204" pitchFamily="34" charset="0"/>
              <a:cs typeface="Arial" panose="020B0604020202020204" pitchFamily="34" charset="0"/>
            </a:endParaRPr>
          </a:p>
        </p:txBody>
      </p:sp>
      <p:sp>
        <p:nvSpPr>
          <p:cNvPr id="39940" name="Dia számának helye 4">
            <a:extLst>
              <a:ext uri="{FF2B5EF4-FFF2-40B4-BE49-F238E27FC236}">
                <a16:creationId xmlns:a16="http://schemas.microsoft.com/office/drawing/2014/main" id="{FECB5C77-BBB9-A347-9E6D-FCAC031FA0B8}"/>
              </a:ext>
            </a:extLst>
          </p:cNvPr>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5EC0CCA-8313-2C49-B311-07D3AB5E0247}" type="slidenum">
              <a:rPr lang="hu-HU" altLang="en-US">
                <a:solidFill>
                  <a:srgbClr val="898989"/>
                </a:solidFill>
                <a:latin typeface="Calibri" panose="020F0502020204030204" pitchFamily="34" charset="0"/>
                <a:cs typeface="Arial" panose="020B0604020202020204" pitchFamily="34" charset="0"/>
              </a:rPr>
              <a:pPr eaLnBrk="1" hangingPunct="1"/>
              <a:t>19</a:t>
            </a:fld>
            <a:endParaRPr lang="hu-HU" altLang="en-US">
              <a:solidFill>
                <a:srgbClr val="898989"/>
              </a:solidFill>
              <a:latin typeface="Calibri" panose="020F050202020403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175592F-7EA7-C748-882E-57AFAD129F05}"/>
              </a:ext>
            </a:extLst>
          </p:cNvPr>
          <p:cNvGrpSpPr>
            <a:grpSpLocks/>
          </p:cNvGrpSpPr>
          <p:nvPr/>
        </p:nvGrpSpPr>
        <p:grpSpPr bwMode="auto">
          <a:xfrm>
            <a:off x="838200" y="533400"/>
            <a:ext cx="7391400" cy="5684837"/>
            <a:chOff x="838200" y="533446"/>
            <a:chExt cx="7391400" cy="5684414"/>
          </a:xfrm>
        </p:grpSpPr>
        <p:grpSp>
          <p:nvGrpSpPr>
            <p:cNvPr id="19476" name="Group 19">
              <a:extLst>
                <a:ext uri="{FF2B5EF4-FFF2-40B4-BE49-F238E27FC236}">
                  <a16:creationId xmlns:a16="http://schemas.microsoft.com/office/drawing/2014/main" id="{F56DCCD2-1269-684D-A8EA-4F162B08EAD5}"/>
                </a:ext>
              </a:extLst>
            </p:cNvPr>
            <p:cNvGrpSpPr>
              <a:grpSpLocks/>
            </p:cNvGrpSpPr>
            <p:nvPr/>
          </p:nvGrpSpPr>
          <p:grpSpPr bwMode="auto">
            <a:xfrm>
              <a:off x="3124200" y="533446"/>
              <a:ext cx="1828800" cy="3200162"/>
              <a:chOff x="3124200" y="533446"/>
              <a:chExt cx="1828800" cy="3200162"/>
            </a:xfrm>
          </p:grpSpPr>
          <p:cxnSp>
            <p:nvCxnSpPr>
              <p:cNvPr id="14" name="Straight Arrow Connector 13">
                <a:extLst>
                  <a:ext uri="{FF2B5EF4-FFF2-40B4-BE49-F238E27FC236}">
                    <a16:creationId xmlns:a16="http://schemas.microsoft.com/office/drawing/2014/main" id="{1A8403F4-BAA4-834E-B973-7CA81F1DBFB5}"/>
                  </a:ext>
                </a:extLst>
              </p:cNvPr>
              <p:cNvCxnSpPr>
                <a:cxnSpLocks noChangeShapeType="1"/>
              </p:cNvCxnSpPr>
              <p:nvPr/>
            </p:nvCxnSpPr>
            <p:spPr bwMode="auto">
              <a:xfrm>
                <a:off x="3124200" y="533446"/>
                <a:ext cx="0" cy="3200162"/>
              </a:xfrm>
              <a:prstGeom prst="straightConnector1">
                <a:avLst/>
              </a:prstGeom>
              <a:noFill/>
              <a:ln w="25400">
                <a:solidFill>
                  <a:schemeClr val="accent1"/>
                </a:solidFill>
                <a:round/>
                <a:headEnd type="arrow" w="med" len="med"/>
                <a:tailEnd type="arrow" w="med" len="med"/>
              </a:ln>
              <a:effectLst>
                <a:outerShdw blurRad="50800" dist="250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15" name="Straight Arrow Connector 14">
                <a:extLst>
                  <a:ext uri="{FF2B5EF4-FFF2-40B4-BE49-F238E27FC236}">
                    <a16:creationId xmlns:a16="http://schemas.microsoft.com/office/drawing/2014/main" id="{4755907B-8A10-6344-A4FE-C62AAF34D398}"/>
                  </a:ext>
                </a:extLst>
              </p:cNvPr>
              <p:cNvCxnSpPr>
                <a:cxnSpLocks noChangeShapeType="1"/>
              </p:cNvCxnSpPr>
              <p:nvPr/>
            </p:nvCxnSpPr>
            <p:spPr bwMode="auto">
              <a:xfrm>
                <a:off x="4953000" y="1295389"/>
                <a:ext cx="0" cy="1752470"/>
              </a:xfrm>
              <a:prstGeom prst="straightConnector1">
                <a:avLst/>
              </a:prstGeom>
              <a:noFill/>
              <a:ln w="25400">
                <a:solidFill>
                  <a:schemeClr val="accent1"/>
                </a:solidFill>
                <a:round/>
                <a:headEnd type="arrow" w="med" len="med"/>
                <a:tailEnd type="arrow" w="med" len="med"/>
              </a:ln>
              <a:effectLst>
                <a:outerShdw blurRad="50800" dist="25000" dir="5400000" rotWithShape="0">
                  <a:srgbClr val="808080">
                    <a:alpha val="39999"/>
                  </a:srgbClr>
                </a:outerShdw>
              </a:effectLst>
              <a:extLst>
                <a:ext uri="{909E8E84-426E-40DD-AFC4-6F175D3DCCD1}">
                  <a14:hiddenFill xmlns:a14="http://schemas.microsoft.com/office/drawing/2010/main">
                    <a:noFill/>
                  </a14:hiddenFill>
                </a:ext>
              </a:extLst>
            </p:spPr>
          </p:cxnSp>
        </p:grpSp>
        <p:sp>
          <p:nvSpPr>
            <p:cNvPr id="19477" name="Rectangle 3">
              <a:extLst>
                <a:ext uri="{FF2B5EF4-FFF2-40B4-BE49-F238E27FC236}">
                  <a16:creationId xmlns:a16="http://schemas.microsoft.com/office/drawing/2014/main" id="{F02D1FBB-B6B5-574A-96C0-053BD1D84AE5}"/>
                </a:ext>
              </a:extLst>
            </p:cNvPr>
            <p:cNvSpPr>
              <a:spLocks noChangeArrowheads="1"/>
            </p:cNvSpPr>
            <p:nvPr/>
          </p:nvSpPr>
          <p:spPr bwMode="auto">
            <a:xfrm>
              <a:off x="838200" y="4648200"/>
              <a:ext cx="7391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Parameter estimates or algorithm comparisons without realistic error bars are nearly useless.  As a reviewer call people on it.. as an author expect reviewers to call you on it. </a:t>
              </a:r>
            </a:p>
          </p:txBody>
        </p:sp>
      </p:grpSp>
      <p:cxnSp>
        <p:nvCxnSpPr>
          <p:cNvPr id="5" name="Straight Arrow Connector 4">
            <a:extLst>
              <a:ext uri="{FF2B5EF4-FFF2-40B4-BE49-F238E27FC236}">
                <a16:creationId xmlns:a16="http://schemas.microsoft.com/office/drawing/2014/main" id="{8FB6D820-9DB5-834F-9B8E-0BA2D8FE44EF}"/>
              </a:ext>
            </a:extLst>
          </p:cNvPr>
          <p:cNvCxnSpPr>
            <a:cxnSpLocks noChangeShapeType="1"/>
          </p:cNvCxnSpPr>
          <p:nvPr/>
        </p:nvCxnSpPr>
        <p:spPr bwMode="auto">
          <a:xfrm>
            <a:off x="0" y="-762000"/>
            <a:ext cx="4572000" cy="0"/>
          </a:xfrm>
          <a:prstGeom prst="straightConnector1">
            <a:avLst/>
          </a:prstGeom>
          <a:noFill/>
          <a:ln w="25400">
            <a:solidFill>
              <a:schemeClr val="accent1"/>
            </a:solidFill>
            <a:round/>
            <a:headEnd/>
            <a:tailEnd type="arrow" w="med" len="med"/>
          </a:ln>
          <a:effectLst>
            <a:outerShdw blurRad="50800" dist="250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6" name="Straight Arrow Connector 5">
            <a:extLst>
              <a:ext uri="{FF2B5EF4-FFF2-40B4-BE49-F238E27FC236}">
                <a16:creationId xmlns:a16="http://schemas.microsoft.com/office/drawing/2014/main" id="{C889BE6E-2DFA-7E4E-BA94-0AFE87CBD22F}"/>
              </a:ext>
            </a:extLst>
          </p:cNvPr>
          <p:cNvCxnSpPr>
            <a:cxnSpLocks noChangeShapeType="1"/>
          </p:cNvCxnSpPr>
          <p:nvPr/>
        </p:nvCxnSpPr>
        <p:spPr bwMode="auto">
          <a:xfrm>
            <a:off x="1981200" y="3733800"/>
            <a:ext cx="4572000" cy="0"/>
          </a:xfrm>
          <a:prstGeom prst="straightConnector1">
            <a:avLst/>
          </a:prstGeom>
          <a:noFill/>
          <a:ln w="25400">
            <a:solidFill>
              <a:schemeClr val="accent1"/>
            </a:solidFill>
            <a:round/>
            <a:headEnd/>
            <a:tailEnd type="arrow" w="med" len="med"/>
          </a:ln>
          <a:effectLst>
            <a:outerShdw blurRad="50800" dist="25000" dir="5400000" rotWithShape="0">
              <a:srgbClr val="808080">
                <a:alpha val="39999"/>
              </a:srgbClr>
            </a:outerShdw>
          </a:effectLst>
          <a:extLst>
            <a:ext uri="{909E8E84-426E-40DD-AFC4-6F175D3DCCD1}">
              <a14:hiddenFill xmlns:a14="http://schemas.microsoft.com/office/drawing/2010/main">
                <a:noFill/>
              </a14:hiddenFill>
            </a:ext>
          </a:extLst>
        </p:spPr>
      </p:cxnSp>
      <p:cxnSp>
        <p:nvCxnSpPr>
          <p:cNvPr id="7" name="Straight Arrow Connector 6">
            <a:extLst>
              <a:ext uri="{FF2B5EF4-FFF2-40B4-BE49-F238E27FC236}">
                <a16:creationId xmlns:a16="http://schemas.microsoft.com/office/drawing/2014/main" id="{81557DCD-AB94-6F4A-BA54-CF78E08B5052}"/>
              </a:ext>
            </a:extLst>
          </p:cNvPr>
          <p:cNvCxnSpPr>
            <a:cxnSpLocks noChangeShapeType="1"/>
          </p:cNvCxnSpPr>
          <p:nvPr/>
        </p:nvCxnSpPr>
        <p:spPr bwMode="auto">
          <a:xfrm flipV="1">
            <a:off x="1981200" y="1143000"/>
            <a:ext cx="0" cy="2590800"/>
          </a:xfrm>
          <a:prstGeom prst="straightConnector1">
            <a:avLst/>
          </a:prstGeom>
          <a:noFill/>
          <a:ln w="25400">
            <a:solidFill>
              <a:schemeClr val="accent1"/>
            </a:solidFill>
            <a:round/>
            <a:headEnd/>
            <a:tailEnd type="arrow" w="med" len="med"/>
          </a:ln>
          <a:effectLst>
            <a:outerShdw blurRad="50800" dist="25000" dir="5400000" rotWithShape="0">
              <a:srgbClr val="808080">
                <a:alpha val="39999"/>
              </a:srgbClr>
            </a:outerShdw>
          </a:effectLst>
          <a:extLst>
            <a:ext uri="{909E8E84-426E-40DD-AFC4-6F175D3DCCD1}">
              <a14:hiddenFill xmlns:a14="http://schemas.microsoft.com/office/drawing/2010/main">
                <a:noFill/>
              </a14:hiddenFill>
            </a:ext>
          </a:extLst>
        </p:spPr>
      </p:cxnSp>
      <p:sp>
        <p:nvSpPr>
          <p:cNvPr id="10" name="Isosceles Triangle 9">
            <a:extLst>
              <a:ext uri="{FF2B5EF4-FFF2-40B4-BE49-F238E27FC236}">
                <a16:creationId xmlns:a16="http://schemas.microsoft.com/office/drawing/2014/main" id="{7606B574-0CAF-A842-897B-CAA1DF8FC4C7}"/>
              </a:ext>
            </a:extLst>
          </p:cNvPr>
          <p:cNvSpPr/>
          <p:nvPr/>
        </p:nvSpPr>
        <p:spPr>
          <a:xfrm>
            <a:off x="2971800" y="2133600"/>
            <a:ext cx="304800" cy="228600"/>
          </a:xfrm>
          <a:prstGeom prst="triangl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Oval 10">
            <a:extLst>
              <a:ext uri="{FF2B5EF4-FFF2-40B4-BE49-F238E27FC236}">
                <a16:creationId xmlns:a16="http://schemas.microsoft.com/office/drawing/2014/main" id="{CB49E770-067E-3C44-9A5B-E008FA399DB1}"/>
              </a:ext>
            </a:extLst>
          </p:cNvPr>
          <p:cNvSpPr/>
          <p:nvPr/>
        </p:nvSpPr>
        <p:spPr>
          <a:xfrm>
            <a:off x="4800600" y="2362200"/>
            <a:ext cx="304800" cy="3048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467" name="TextBox 11">
            <a:extLst>
              <a:ext uri="{FF2B5EF4-FFF2-40B4-BE49-F238E27FC236}">
                <a16:creationId xmlns:a16="http://schemas.microsoft.com/office/drawing/2014/main" id="{97C5E8A0-93D1-8D41-A09E-043202BD400B}"/>
              </a:ext>
            </a:extLst>
          </p:cNvPr>
          <p:cNvSpPr txBox="1">
            <a:spLocks noChangeArrowheads="1"/>
          </p:cNvSpPr>
          <p:nvPr/>
        </p:nvSpPr>
        <p:spPr bwMode="auto">
          <a:xfrm rot="-5400000">
            <a:off x="705644" y="2418556"/>
            <a:ext cx="1946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Performance</a:t>
            </a:r>
          </a:p>
        </p:txBody>
      </p:sp>
      <p:sp>
        <p:nvSpPr>
          <p:cNvPr id="22" name="Left Arrow 21">
            <a:extLst>
              <a:ext uri="{FF2B5EF4-FFF2-40B4-BE49-F238E27FC236}">
                <a16:creationId xmlns:a16="http://schemas.microsoft.com/office/drawing/2014/main" id="{BC9D422F-9BB2-AF4F-BC86-FFC8085DA568}"/>
              </a:ext>
            </a:extLst>
          </p:cNvPr>
          <p:cNvSpPr/>
          <p:nvPr/>
        </p:nvSpPr>
        <p:spPr>
          <a:xfrm>
            <a:off x="5414108" y="2205037"/>
            <a:ext cx="304800" cy="76200"/>
          </a:xfrm>
          <a:prstGeom prst="lef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dirty="0"/>
          </a:p>
          <a:p>
            <a:pPr algn="ctr">
              <a:defRPr/>
            </a:pPr>
            <a:endParaRPr lang="en-US" dirty="0"/>
          </a:p>
        </p:txBody>
      </p:sp>
      <p:sp>
        <p:nvSpPr>
          <p:cNvPr id="23" name="Left Arrow 22">
            <a:extLst>
              <a:ext uri="{FF2B5EF4-FFF2-40B4-BE49-F238E27FC236}">
                <a16:creationId xmlns:a16="http://schemas.microsoft.com/office/drawing/2014/main" id="{59EF8EE8-1B50-8A4C-B287-8E0AB488C314}"/>
              </a:ext>
            </a:extLst>
          </p:cNvPr>
          <p:cNvSpPr/>
          <p:nvPr/>
        </p:nvSpPr>
        <p:spPr>
          <a:xfrm>
            <a:off x="3352802" y="2781041"/>
            <a:ext cx="304800" cy="76200"/>
          </a:xfrm>
          <a:prstGeom prst="leftArrow">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en-US" dirty="0"/>
          </a:p>
          <a:p>
            <a:pPr algn="ctr">
              <a:defRPr/>
            </a:pPr>
            <a:endParaRPr lang="en-US" dirty="0"/>
          </a:p>
        </p:txBody>
      </p:sp>
      <p:sp>
        <p:nvSpPr>
          <p:cNvPr id="19474" name="TextBox 23">
            <a:extLst>
              <a:ext uri="{FF2B5EF4-FFF2-40B4-BE49-F238E27FC236}">
                <a16:creationId xmlns:a16="http://schemas.microsoft.com/office/drawing/2014/main" id="{1C6F2245-31E6-0445-8EB1-B158A2D7EA30}"/>
              </a:ext>
            </a:extLst>
          </p:cNvPr>
          <p:cNvSpPr txBox="1">
            <a:spLocks noChangeArrowheads="1"/>
          </p:cNvSpPr>
          <p:nvPr/>
        </p:nvSpPr>
        <p:spPr bwMode="auto">
          <a:xfrm>
            <a:off x="5871308" y="1976437"/>
            <a:ext cx="119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Median</a:t>
            </a:r>
          </a:p>
        </p:txBody>
      </p:sp>
      <p:sp>
        <p:nvSpPr>
          <p:cNvPr id="19475" name="TextBox 24">
            <a:extLst>
              <a:ext uri="{FF2B5EF4-FFF2-40B4-BE49-F238E27FC236}">
                <a16:creationId xmlns:a16="http://schemas.microsoft.com/office/drawing/2014/main" id="{6B55A447-CA10-0B4A-934A-BA4AC5ECF8C3}"/>
              </a:ext>
            </a:extLst>
          </p:cNvPr>
          <p:cNvSpPr txBox="1">
            <a:spLocks noChangeArrowheads="1"/>
          </p:cNvSpPr>
          <p:nvPr/>
        </p:nvSpPr>
        <p:spPr bwMode="auto">
          <a:xfrm>
            <a:off x="3617912" y="2187574"/>
            <a:ext cx="955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Mean</a:t>
            </a:r>
          </a:p>
        </p:txBody>
      </p:sp>
      <p:sp>
        <p:nvSpPr>
          <p:cNvPr id="24" name="TextBox 24">
            <a:extLst>
              <a:ext uri="{FF2B5EF4-FFF2-40B4-BE49-F238E27FC236}">
                <a16:creationId xmlns:a16="http://schemas.microsoft.com/office/drawing/2014/main" id="{FD335536-E43F-BC4C-B3A3-03432E4E0508}"/>
              </a:ext>
            </a:extLst>
          </p:cNvPr>
          <p:cNvSpPr txBox="1">
            <a:spLocks noChangeArrowheads="1"/>
          </p:cNvSpPr>
          <p:nvPr/>
        </p:nvSpPr>
        <p:spPr bwMode="auto">
          <a:xfrm>
            <a:off x="2701891" y="3854700"/>
            <a:ext cx="8867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err="1"/>
              <a:t>Alg</a:t>
            </a:r>
            <a:r>
              <a:rPr lang="en-US" altLang="en-US" dirty="0"/>
              <a:t> 1</a:t>
            </a:r>
          </a:p>
        </p:txBody>
      </p:sp>
      <p:sp>
        <p:nvSpPr>
          <p:cNvPr id="25" name="TextBox 24">
            <a:extLst>
              <a:ext uri="{FF2B5EF4-FFF2-40B4-BE49-F238E27FC236}">
                <a16:creationId xmlns:a16="http://schemas.microsoft.com/office/drawing/2014/main" id="{F3E26E25-E95F-7842-AFE8-BD102311637E}"/>
              </a:ext>
            </a:extLst>
          </p:cNvPr>
          <p:cNvSpPr txBox="1">
            <a:spLocks noChangeArrowheads="1"/>
          </p:cNvSpPr>
          <p:nvPr/>
        </p:nvSpPr>
        <p:spPr bwMode="auto">
          <a:xfrm>
            <a:off x="4572000" y="3789915"/>
            <a:ext cx="8867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err="1"/>
              <a:t>Alg</a:t>
            </a:r>
            <a:r>
              <a:rPr lang="en-US" altLang="en-US" dirty="0"/>
              <a:t> 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474"/>
                                        </p:tgtEl>
                                        <p:attrNameLst>
                                          <p:attrName>style.visibility</p:attrName>
                                        </p:attrNameLst>
                                      </p:cBhvr>
                                      <p:to>
                                        <p:strVal val="visible"/>
                                      </p:to>
                                    </p:set>
                                    <p:anim calcmode="lin" valueType="num">
                                      <p:cBhvr additive="base">
                                        <p:cTn id="21" dur="500" fill="hold"/>
                                        <p:tgtEl>
                                          <p:spTgt spid="19474"/>
                                        </p:tgtEl>
                                        <p:attrNameLst>
                                          <p:attrName>ppt_x</p:attrName>
                                        </p:attrNameLst>
                                      </p:cBhvr>
                                      <p:tavLst>
                                        <p:tav tm="0">
                                          <p:val>
                                            <p:strVal val="#ppt_x"/>
                                          </p:val>
                                        </p:tav>
                                        <p:tav tm="100000">
                                          <p:val>
                                            <p:strVal val="#ppt_x"/>
                                          </p:val>
                                        </p:tav>
                                      </p:tavLst>
                                    </p:anim>
                                    <p:anim calcmode="lin" valueType="num">
                                      <p:cBhvr additive="base">
                                        <p:cTn id="22" dur="500" fill="hold"/>
                                        <p:tgtEl>
                                          <p:spTgt spid="194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9474"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9" name="Text Box 5">
            <a:extLst>
              <a:ext uri="{FF2B5EF4-FFF2-40B4-BE49-F238E27FC236}">
                <a16:creationId xmlns:a16="http://schemas.microsoft.com/office/drawing/2014/main" id="{73E26D5B-AB0E-464F-9104-5C45F180EB5B}"/>
              </a:ext>
            </a:extLst>
          </p:cNvPr>
          <p:cNvSpPr txBox="1">
            <a:spLocks noChangeArrowheads="1"/>
          </p:cNvSpPr>
          <p:nvPr/>
        </p:nvSpPr>
        <p:spPr bwMode="auto">
          <a:xfrm>
            <a:off x="684213" y="5229225"/>
            <a:ext cx="8199437" cy="1081088"/>
          </a:xfrm>
          <a:prstGeom prst="rect">
            <a:avLst/>
          </a:prstGeom>
          <a:noFill/>
          <a:ln>
            <a:noFill/>
          </a:ln>
          <a:effectLst>
            <a:outerShdw blurRad="63500" dist="38099" dir="2700000" algn="ctr" rotWithShape="0">
              <a:srgbClr val="000000">
                <a:alpha val="74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1"/>
          <a:lstStyle/>
          <a:p>
            <a:pPr defTabSz="844550" eaLnBrk="0" fontAlgn="auto" hangingPunct="0">
              <a:spcBef>
                <a:spcPts val="0"/>
              </a:spcBef>
              <a:spcAft>
                <a:spcPts val="0"/>
              </a:spcAft>
              <a:defRPr/>
            </a:pPr>
            <a:endParaRPr lang="it-IT" sz="3300" b="1">
              <a:solidFill>
                <a:srgbClr val="FFFF00"/>
              </a:solidFill>
              <a:latin typeface="+mn-lt"/>
              <a:ea typeface="+mn-ea"/>
            </a:endParaRPr>
          </a:p>
        </p:txBody>
      </p:sp>
      <p:sp>
        <p:nvSpPr>
          <p:cNvPr id="14339" name="Rectangle 6">
            <a:extLst>
              <a:ext uri="{FF2B5EF4-FFF2-40B4-BE49-F238E27FC236}">
                <a16:creationId xmlns:a16="http://schemas.microsoft.com/office/drawing/2014/main" id="{7A31136F-97BF-E540-8B04-EE5E773CCEF7}"/>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pPr eaLnBrk="1" hangingPunct="1"/>
            <a:r>
              <a:rPr lang="en-GB" altLang="en-US" i="1" cap="none">
                <a:effectLst>
                  <a:outerShdw blurRad="38100" dist="38100" dir="2700000" algn="tl">
                    <a:srgbClr val="C0C0C0"/>
                  </a:outerShdw>
                </a:effectLst>
                <a:latin typeface="Calibri" panose="020F0502020204030204" pitchFamily="34" charset="0"/>
                <a:ea typeface="ＭＳ Ｐゴシック" panose="020B0600070205080204" pitchFamily="34" charset="-128"/>
              </a:rPr>
              <a:t>p</a:t>
            </a:r>
            <a:r>
              <a:rPr lang="en-GB" altLang="en-US" cap="none">
                <a:effectLst>
                  <a:outerShdw blurRad="38100" dist="38100" dir="2700000" algn="tl">
                    <a:srgbClr val="C0C0C0"/>
                  </a:outerShdw>
                </a:effectLst>
                <a:latin typeface="Calibri" panose="020F0502020204030204" pitchFamily="34" charset="0"/>
                <a:ea typeface="ＭＳ Ｐゴシック" panose="020B0600070205080204" pitchFamily="34" charset="-128"/>
              </a:rPr>
              <a:t> = 0.05 and its errors</a:t>
            </a:r>
          </a:p>
        </p:txBody>
      </p:sp>
      <p:sp>
        <p:nvSpPr>
          <p:cNvPr id="41987" name="Rectangle 7">
            <a:extLst>
              <a:ext uri="{FF2B5EF4-FFF2-40B4-BE49-F238E27FC236}">
                <a16:creationId xmlns:a16="http://schemas.microsoft.com/office/drawing/2014/main" id="{183F9F7E-BAEE-274A-8921-0FC972D82DC3}"/>
              </a:ext>
            </a:extLst>
          </p:cNvPr>
          <p:cNvSpPr>
            <a:spLocks noGrp="1" noChangeArrowheads="1"/>
          </p:cNvSpPr>
          <p:nvPr>
            <p:ph type="body" idx="1"/>
          </p:nvPr>
        </p:nvSpPr>
        <p:spPr>
          <a:xfrm>
            <a:off x="468313" y="1773238"/>
            <a:ext cx="8135937" cy="2189162"/>
          </a:xfrm>
        </p:spPr>
        <p:txBody>
          <a:bodyPr/>
          <a:lstStyle/>
          <a:p>
            <a:pPr eaLnBrk="1" hangingPunct="1">
              <a:lnSpc>
                <a:spcPct val="80000"/>
              </a:lnSpc>
            </a:pPr>
            <a:r>
              <a:rPr lang="en-GB" altLang="en-US" sz="2600">
                <a:latin typeface="Calibri" panose="020F0502020204030204" pitchFamily="34" charset="0"/>
                <a:ea typeface="ＭＳ Ｐゴシック" panose="020B0600070205080204" pitchFamily="34" charset="-128"/>
              </a:rPr>
              <a:t>Level of significance, usually p = 0.05</a:t>
            </a:r>
          </a:p>
          <a:p>
            <a:pPr eaLnBrk="1" hangingPunct="1">
              <a:lnSpc>
                <a:spcPct val="80000"/>
              </a:lnSpc>
            </a:pPr>
            <a:endParaRPr lang="en-GB" altLang="en-US" sz="1600">
              <a:latin typeface="Calibri" panose="020F0502020204030204" pitchFamily="34" charset="0"/>
              <a:ea typeface="ＭＳ Ｐゴシック" panose="020B0600070205080204" pitchFamily="34" charset="-128"/>
            </a:endParaRPr>
          </a:p>
          <a:p>
            <a:pPr eaLnBrk="1" hangingPunct="1">
              <a:lnSpc>
                <a:spcPct val="80000"/>
              </a:lnSpc>
            </a:pPr>
            <a:r>
              <a:rPr lang="en-GB" altLang="en-US" sz="2600" i="1">
                <a:latin typeface="Calibri" panose="020F0502020204030204" pitchFamily="34" charset="0"/>
                <a:ea typeface="ＭＳ Ｐゴシック" panose="020B0600070205080204" pitchFamily="34" charset="-128"/>
              </a:rPr>
              <a:t>p</a:t>
            </a:r>
            <a:r>
              <a:rPr lang="en-GB" altLang="en-US" sz="2600">
                <a:latin typeface="Calibri" panose="020F0502020204030204" pitchFamily="34" charset="0"/>
                <a:ea typeface="ＭＳ Ｐゴシック" panose="020B0600070205080204" pitchFamily="34" charset="-128"/>
              </a:rPr>
              <a:t> value used for decision making</a:t>
            </a:r>
          </a:p>
          <a:p>
            <a:pPr eaLnBrk="1" hangingPunct="1">
              <a:lnSpc>
                <a:spcPct val="80000"/>
              </a:lnSpc>
            </a:pPr>
            <a:endParaRPr lang="en-GB" altLang="en-US" sz="2600">
              <a:latin typeface="Calibri" panose="020F0502020204030204" pitchFamily="34" charset="0"/>
              <a:ea typeface="ＭＳ Ｐゴシック" panose="020B0600070205080204" pitchFamily="34" charset="-128"/>
            </a:endParaRPr>
          </a:p>
          <a:p>
            <a:pPr eaLnBrk="1" hangingPunct="1">
              <a:lnSpc>
                <a:spcPct val="80000"/>
              </a:lnSpc>
              <a:buFont typeface="Wingdings" pitchFamily="2" charset="2"/>
              <a:buNone/>
            </a:pPr>
            <a:r>
              <a:rPr lang="en-GB" altLang="en-US" sz="2600">
                <a:solidFill>
                  <a:srgbClr val="C00000"/>
                </a:solidFill>
                <a:latin typeface="Calibri" panose="020F0502020204030204" pitchFamily="34" charset="0"/>
                <a:ea typeface="ＭＳ Ｐゴシック" panose="020B0600070205080204" pitchFamily="34" charset="-128"/>
              </a:rPr>
              <a:t>          </a:t>
            </a:r>
            <a:r>
              <a:rPr lang="en-GB" altLang="en-US" sz="2600" b="1">
                <a:solidFill>
                  <a:srgbClr val="C00000"/>
                </a:solidFill>
                <a:latin typeface="Calibri" panose="020F0502020204030204" pitchFamily="34" charset="0"/>
                <a:ea typeface="ＭＳ Ｐゴシック" panose="020B0600070205080204" pitchFamily="34" charset="-128"/>
              </a:rPr>
              <a:t>But still 2 possible errors:</a:t>
            </a:r>
          </a:p>
          <a:p>
            <a:pPr eaLnBrk="1" hangingPunct="1">
              <a:lnSpc>
                <a:spcPct val="80000"/>
              </a:lnSpc>
              <a:buFont typeface="Wingdings" pitchFamily="2" charset="2"/>
              <a:buNone/>
            </a:pPr>
            <a:endParaRPr lang="en-GB" altLang="en-US" sz="2600">
              <a:latin typeface="Calibri" panose="020F0502020204030204" pitchFamily="34" charset="0"/>
              <a:ea typeface="ＭＳ Ｐゴシック" panose="020B0600070205080204" pitchFamily="34" charset="-128"/>
            </a:endParaRPr>
          </a:p>
        </p:txBody>
      </p:sp>
      <p:sp>
        <p:nvSpPr>
          <p:cNvPr id="41988" name="Text Box 11">
            <a:extLst>
              <a:ext uri="{FF2B5EF4-FFF2-40B4-BE49-F238E27FC236}">
                <a16:creationId xmlns:a16="http://schemas.microsoft.com/office/drawing/2014/main" id="{192C9EF4-7259-404C-9FC8-6CF666FCBBE1}"/>
              </a:ext>
            </a:extLst>
          </p:cNvPr>
          <p:cNvSpPr txBox="1">
            <a:spLocks noChangeArrowheads="1"/>
          </p:cNvSpPr>
          <p:nvPr/>
        </p:nvSpPr>
        <p:spPr bwMode="auto">
          <a:xfrm>
            <a:off x="1214438" y="3783013"/>
            <a:ext cx="8001000" cy="275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0000"/>
              </a:lnSpc>
              <a:buClr>
                <a:srgbClr val="000066"/>
              </a:buClr>
            </a:pPr>
            <a:r>
              <a:rPr lang="en-GB" altLang="en-US" sz="2600">
                <a:solidFill>
                  <a:srgbClr val="000066"/>
                </a:solidFill>
                <a:latin typeface="Calibri" panose="020F0502020204030204" pitchFamily="34" charset="0"/>
                <a:cs typeface="Arial" panose="020B0604020202020204" pitchFamily="34" charset="0"/>
              </a:rPr>
              <a:t>H</a:t>
            </a:r>
            <a:r>
              <a:rPr lang="en-GB" altLang="en-US" sz="2600" baseline="-25000">
                <a:solidFill>
                  <a:srgbClr val="000066"/>
                </a:solidFill>
                <a:latin typeface="Calibri" panose="020F0502020204030204" pitchFamily="34" charset="0"/>
                <a:cs typeface="Arial" panose="020B0604020202020204" pitchFamily="34" charset="0"/>
              </a:rPr>
              <a:t>0</a:t>
            </a:r>
            <a:r>
              <a:rPr lang="en-GB" altLang="en-US" sz="2600">
                <a:solidFill>
                  <a:srgbClr val="000066"/>
                </a:solidFill>
                <a:latin typeface="Calibri" panose="020F0502020204030204" pitchFamily="34" charset="0"/>
                <a:cs typeface="Arial" panose="020B0604020202020204" pitchFamily="34" charset="0"/>
              </a:rPr>
              <a:t> </a:t>
            </a:r>
            <a:r>
              <a:rPr lang="hu-HU" altLang="en-US" sz="2600">
                <a:solidFill>
                  <a:srgbClr val="000066"/>
                </a:solidFill>
                <a:latin typeface="Calibri" panose="020F0502020204030204" pitchFamily="34" charset="0"/>
                <a:cs typeface="Arial" panose="020B0604020202020204" pitchFamily="34" charset="0"/>
              </a:rPr>
              <a:t>should not be rejected</a:t>
            </a:r>
            <a:r>
              <a:rPr lang="en-GB" altLang="en-US" sz="2600">
                <a:solidFill>
                  <a:srgbClr val="000066"/>
                </a:solidFill>
                <a:latin typeface="Calibri" panose="020F0502020204030204" pitchFamily="34" charset="0"/>
                <a:cs typeface="Arial" panose="020B0604020202020204" pitchFamily="34" charset="0"/>
              </a:rPr>
              <a:t>, but it was rejected :</a:t>
            </a:r>
            <a:endParaRPr lang="hu-HU" altLang="en-US" sz="2600">
              <a:solidFill>
                <a:srgbClr val="000066"/>
              </a:solidFill>
              <a:latin typeface="Calibri" panose="020F0502020204030204" pitchFamily="34" charset="0"/>
              <a:cs typeface="Arial" panose="020B0604020202020204" pitchFamily="34" charset="0"/>
            </a:endParaRPr>
          </a:p>
          <a:p>
            <a:pPr eaLnBrk="1" hangingPunct="1">
              <a:lnSpc>
                <a:spcPct val="80000"/>
              </a:lnSpc>
              <a:buClr>
                <a:srgbClr val="000066"/>
              </a:buClr>
            </a:pPr>
            <a:br>
              <a:rPr lang="en-GB" altLang="en-US" sz="2600">
                <a:solidFill>
                  <a:srgbClr val="000066"/>
                </a:solidFill>
                <a:latin typeface="Calibri" panose="020F0502020204030204" pitchFamily="34" charset="0"/>
                <a:cs typeface="Arial" panose="020B0604020202020204" pitchFamily="34" charset="0"/>
              </a:rPr>
            </a:br>
            <a:r>
              <a:rPr lang="en-GB" altLang="en-US" sz="2600">
                <a:solidFill>
                  <a:srgbClr val="000066"/>
                </a:solidFill>
                <a:latin typeface="Calibri" panose="020F0502020204030204" pitchFamily="34" charset="0"/>
                <a:cs typeface="Arial" panose="020B0604020202020204" pitchFamily="34" charset="0"/>
              </a:rPr>
              <a:t>	</a:t>
            </a:r>
            <a:r>
              <a:rPr lang="en-GB" altLang="en-US" sz="2600">
                <a:solidFill>
                  <a:srgbClr val="000066"/>
                </a:solidFill>
                <a:latin typeface="Calibri" panose="020F0502020204030204" pitchFamily="34" charset="0"/>
                <a:cs typeface="Arial" panose="020B0604020202020204" pitchFamily="34" charset="0"/>
                <a:sym typeface="Wingdings" pitchFamily="2" charset="2"/>
              </a:rPr>
              <a:t></a:t>
            </a:r>
            <a:r>
              <a:rPr lang="en-GB" altLang="en-US" sz="2600">
                <a:solidFill>
                  <a:srgbClr val="000066"/>
                </a:solidFill>
                <a:latin typeface="Calibri" panose="020F0502020204030204" pitchFamily="34" charset="0"/>
                <a:cs typeface="Arial" panose="020B0604020202020204" pitchFamily="34" charset="0"/>
              </a:rPr>
              <a:t>Type I or alpha error</a:t>
            </a:r>
          </a:p>
          <a:p>
            <a:pPr eaLnBrk="1" hangingPunct="1">
              <a:lnSpc>
                <a:spcPct val="80000"/>
              </a:lnSpc>
              <a:spcBef>
                <a:spcPct val="20000"/>
              </a:spcBef>
              <a:buClr>
                <a:srgbClr val="000066"/>
              </a:buClr>
              <a:buFont typeface="Wingdings" pitchFamily="2" charset="2"/>
              <a:buChar char="Ø"/>
            </a:pPr>
            <a:endParaRPr lang="en-GB" altLang="en-US" sz="1600">
              <a:solidFill>
                <a:srgbClr val="000066"/>
              </a:solidFill>
              <a:latin typeface="Calibri" panose="020F0502020204030204" pitchFamily="34" charset="0"/>
              <a:cs typeface="Arial" panose="020B0604020202020204" pitchFamily="34" charset="0"/>
            </a:endParaRPr>
          </a:p>
          <a:p>
            <a:pPr eaLnBrk="1" hangingPunct="1">
              <a:lnSpc>
                <a:spcPct val="80000"/>
              </a:lnSpc>
              <a:spcBef>
                <a:spcPct val="50000"/>
              </a:spcBef>
              <a:buClr>
                <a:srgbClr val="000066"/>
              </a:buClr>
            </a:pPr>
            <a:r>
              <a:rPr lang="hu-HU" altLang="en-US" sz="2600">
                <a:solidFill>
                  <a:srgbClr val="000066"/>
                </a:solidFill>
                <a:latin typeface="Calibri" panose="020F0502020204030204" pitchFamily="34" charset="0"/>
                <a:cs typeface="Arial" panose="020B0604020202020204" pitchFamily="34" charset="0"/>
              </a:rPr>
              <a:t> </a:t>
            </a:r>
            <a:r>
              <a:rPr lang="en-GB" altLang="en-US" sz="2600">
                <a:solidFill>
                  <a:srgbClr val="000066"/>
                </a:solidFill>
                <a:latin typeface="Calibri" panose="020F0502020204030204" pitchFamily="34" charset="0"/>
                <a:cs typeface="Arial" panose="020B0604020202020204" pitchFamily="34" charset="0"/>
              </a:rPr>
              <a:t>H</a:t>
            </a:r>
            <a:r>
              <a:rPr lang="en-GB" altLang="en-US" sz="2600" baseline="-25000">
                <a:solidFill>
                  <a:srgbClr val="000066"/>
                </a:solidFill>
                <a:latin typeface="Calibri" panose="020F0502020204030204" pitchFamily="34" charset="0"/>
                <a:cs typeface="Arial" panose="020B0604020202020204" pitchFamily="34" charset="0"/>
              </a:rPr>
              <a:t>0</a:t>
            </a:r>
            <a:r>
              <a:rPr lang="en-GB" altLang="en-US" sz="2600">
                <a:solidFill>
                  <a:srgbClr val="000066"/>
                </a:solidFill>
                <a:latin typeface="Calibri" panose="020F0502020204030204" pitchFamily="34" charset="0"/>
                <a:cs typeface="Arial" panose="020B0604020202020204" pitchFamily="34" charset="0"/>
              </a:rPr>
              <a:t> </a:t>
            </a:r>
            <a:r>
              <a:rPr lang="hu-HU" altLang="en-US" sz="2600">
                <a:solidFill>
                  <a:srgbClr val="000066"/>
                </a:solidFill>
                <a:latin typeface="Calibri" panose="020F0502020204030204" pitchFamily="34" charset="0"/>
                <a:cs typeface="Arial" panose="020B0604020202020204" pitchFamily="34" charset="0"/>
              </a:rPr>
              <a:t>should be </a:t>
            </a:r>
            <a:r>
              <a:rPr lang="en-GB" altLang="en-US" sz="2600">
                <a:solidFill>
                  <a:srgbClr val="000066"/>
                </a:solidFill>
                <a:latin typeface="Calibri" panose="020F0502020204030204" pitchFamily="34" charset="0"/>
                <a:cs typeface="Arial" panose="020B0604020202020204" pitchFamily="34" charset="0"/>
              </a:rPr>
              <a:t>rejected</a:t>
            </a:r>
            <a:r>
              <a:rPr lang="hu-HU" altLang="en-US" sz="2600">
                <a:solidFill>
                  <a:srgbClr val="000066"/>
                </a:solidFill>
                <a:latin typeface="Calibri" panose="020F0502020204030204" pitchFamily="34" charset="0"/>
                <a:cs typeface="Arial" panose="020B0604020202020204" pitchFamily="34" charset="0"/>
              </a:rPr>
              <a:t>, but it was not rejected</a:t>
            </a:r>
            <a:r>
              <a:rPr lang="en-GB" altLang="en-US" sz="2600">
                <a:solidFill>
                  <a:srgbClr val="000066"/>
                </a:solidFill>
                <a:latin typeface="Calibri" panose="020F0502020204030204" pitchFamily="34" charset="0"/>
                <a:cs typeface="Arial" panose="020B0604020202020204" pitchFamily="34" charset="0"/>
              </a:rPr>
              <a:t> :</a:t>
            </a:r>
          </a:p>
          <a:p>
            <a:pPr eaLnBrk="1" hangingPunct="1">
              <a:lnSpc>
                <a:spcPct val="80000"/>
              </a:lnSpc>
              <a:spcBef>
                <a:spcPct val="50000"/>
              </a:spcBef>
              <a:buClr>
                <a:srgbClr val="000066"/>
              </a:buClr>
              <a:buFont typeface="Wingdings" pitchFamily="2" charset="2"/>
              <a:buNone/>
            </a:pPr>
            <a:r>
              <a:rPr lang="en-GB" altLang="en-US" sz="2600">
                <a:solidFill>
                  <a:srgbClr val="000066"/>
                </a:solidFill>
                <a:latin typeface="Calibri" panose="020F0502020204030204" pitchFamily="34" charset="0"/>
                <a:cs typeface="Arial" panose="020B0604020202020204" pitchFamily="34" charset="0"/>
              </a:rPr>
              <a:t>	</a:t>
            </a:r>
            <a:r>
              <a:rPr lang="en-GB" altLang="en-US" sz="2600">
                <a:solidFill>
                  <a:srgbClr val="000066"/>
                </a:solidFill>
                <a:latin typeface="Calibri" panose="020F0502020204030204" pitchFamily="34" charset="0"/>
                <a:cs typeface="Arial" panose="020B0604020202020204" pitchFamily="34" charset="0"/>
                <a:sym typeface="Wingdings" pitchFamily="2" charset="2"/>
              </a:rPr>
              <a:t></a:t>
            </a:r>
            <a:r>
              <a:rPr lang="en-GB" altLang="en-US" sz="2600">
                <a:solidFill>
                  <a:srgbClr val="000066"/>
                </a:solidFill>
                <a:latin typeface="Calibri" panose="020F0502020204030204" pitchFamily="34" charset="0"/>
                <a:cs typeface="Arial" panose="020B0604020202020204" pitchFamily="34" charset="0"/>
              </a:rPr>
              <a:t>Type II or beta error</a:t>
            </a:r>
          </a:p>
          <a:p>
            <a:pPr eaLnBrk="1" hangingPunct="1">
              <a:spcBef>
                <a:spcPct val="50000"/>
              </a:spcBef>
            </a:pPr>
            <a:endParaRPr lang="es-ES" altLang="en-US">
              <a:latin typeface="Calibri" panose="020F0502020204030204" pitchFamily="34" charset="0"/>
              <a:cs typeface="Arial" panose="020B0604020202020204" pitchFamily="34" charset="0"/>
            </a:endParaRPr>
          </a:p>
        </p:txBody>
      </p:sp>
      <p:sp>
        <p:nvSpPr>
          <p:cNvPr id="41989" name="Dia számának helye 5">
            <a:extLst>
              <a:ext uri="{FF2B5EF4-FFF2-40B4-BE49-F238E27FC236}">
                <a16:creationId xmlns:a16="http://schemas.microsoft.com/office/drawing/2014/main" id="{854FBF9D-89BF-8C45-83F0-83D62C908F1A}"/>
              </a:ext>
            </a:extLst>
          </p:cNvPr>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ACB76A1-D928-154D-AFF6-B3FE1BF6920E}" type="slidenum">
              <a:rPr lang="hu-HU" altLang="en-US">
                <a:solidFill>
                  <a:srgbClr val="898989"/>
                </a:solidFill>
                <a:latin typeface="Calibri" panose="020F0502020204030204" pitchFamily="34" charset="0"/>
                <a:cs typeface="Arial" panose="020B0604020202020204" pitchFamily="34" charset="0"/>
              </a:rPr>
              <a:pPr eaLnBrk="1" hangingPunct="1"/>
              <a:t>20</a:t>
            </a:fld>
            <a:endParaRPr lang="hu-HU" altLang="en-US">
              <a:solidFill>
                <a:srgbClr val="898989"/>
              </a:solidFill>
              <a:latin typeface="Calibri" panose="020F050202020403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1026">
            <a:extLst>
              <a:ext uri="{FF2B5EF4-FFF2-40B4-BE49-F238E27FC236}">
                <a16:creationId xmlns:a16="http://schemas.microsoft.com/office/drawing/2014/main" id="{457B984A-C4A8-EE4E-B4EA-AC10C03DB7E7}"/>
              </a:ext>
            </a:extLst>
          </p:cNvPr>
          <p:cNvSpPr txBox="1">
            <a:spLocks noChangeArrowheads="1"/>
          </p:cNvSpPr>
          <p:nvPr/>
        </p:nvSpPr>
        <p:spPr bwMode="auto">
          <a:xfrm>
            <a:off x="1116013" y="5494338"/>
            <a:ext cx="73152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84455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8445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84455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84455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84455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84455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buClr>
                <a:srgbClr val="FF0000"/>
              </a:buClr>
              <a:buSzPct val="140000"/>
              <a:buFontTx/>
              <a:buChar char="•"/>
            </a:pPr>
            <a:r>
              <a:rPr lang="en-US" altLang="en-US" sz="2200" b="1">
                <a:solidFill>
                  <a:srgbClr val="000080"/>
                </a:solidFill>
                <a:latin typeface="Calibri" panose="020F0502020204030204" pitchFamily="34" charset="0"/>
                <a:cs typeface="Arial" panose="020B0604020202020204" pitchFamily="34" charset="0"/>
              </a:rPr>
              <a:t> H</a:t>
            </a:r>
            <a:r>
              <a:rPr lang="en-US" altLang="en-US" b="1" baseline="-25000">
                <a:solidFill>
                  <a:srgbClr val="000080"/>
                </a:solidFill>
                <a:latin typeface="Calibri" panose="020F0502020204030204" pitchFamily="34" charset="0"/>
                <a:cs typeface="Arial" panose="020B0604020202020204" pitchFamily="34" charset="0"/>
              </a:rPr>
              <a:t>0</a:t>
            </a:r>
            <a:r>
              <a:rPr lang="en-US" altLang="en-US" sz="2200" b="1">
                <a:solidFill>
                  <a:srgbClr val="000080"/>
                </a:solidFill>
                <a:latin typeface="Calibri" panose="020F0502020204030204" pitchFamily="34" charset="0"/>
                <a:cs typeface="Arial" panose="020B0604020202020204" pitchFamily="34" charset="0"/>
              </a:rPr>
              <a:t> is “true” but rejected: Type I or </a:t>
            </a:r>
            <a:r>
              <a:rPr lang="en-US" altLang="en-US" sz="2200" b="1" i="1">
                <a:solidFill>
                  <a:srgbClr val="000080"/>
                </a:solidFill>
                <a:latin typeface="Calibri" panose="020F0502020204030204" pitchFamily="34" charset="0"/>
                <a:cs typeface="Arial" panose="020B0604020202020204" pitchFamily="34" charset="0"/>
                <a:sym typeface="Symbol" pitchFamily="2" charset="2"/>
              </a:rPr>
              <a:t></a:t>
            </a:r>
            <a:r>
              <a:rPr lang="en-US" altLang="en-US" sz="2200" b="1">
                <a:solidFill>
                  <a:srgbClr val="000080"/>
                </a:solidFill>
                <a:latin typeface="Calibri" panose="020F0502020204030204" pitchFamily="34" charset="0"/>
                <a:cs typeface="Arial" panose="020B0604020202020204" pitchFamily="34" charset="0"/>
                <a:sym typeface="Symbol" pitchFamily="2" charset="2"/>
              </a:rPr>
              <a:t> </a:t>
            </a:r>
            <a:r>
              <a:rPr lang="en-US" altLang="en-US" sz="2200" b="1">
                <a:solidFill>
                  <a:srgbClr val="000080"/>
                </a:solidFill>
                <a:latin typeface="Calibri" panose="020F0502020204030204" pitchFamily="34" charset="0"/>
                <a:cs typeface="Arial" panose="020B0604020202020204" pitchFamily="34" charset="0"/>
              </a:rPr>
              <a:t>error</a:t>
            </a:r>
          </a:p>
          <a:p>
            <a:pPr>
              <a:buClr>
                <a:srgbClr val="FF0000"/>
              </a:buClr>
              <a:buSzPct val="140000"/>
              <a:buFontTx/>
              <a:buChar char="•"/>
            </a:pPr>
            <a:r>
              <a:rPr lang="en-US" altLang="en-US" sz="2200" b="1">
                <a:solidFill>
                  <a:srgbClr val="000080"/>
                </a:solidFill>
                <a:latin typeface="Calibri" panose="020F0502020204030204" pitchFamily="34" charset="0"/>
                <a:cs typeface="Arial" panose="020B0604020202020204" pitchFamily="34" charset="0"/>
              </a:rPr>
              <a:t> H</a:t>
            </a:r>
            <a:r>
              <a:rPr lang="en-US" altLang="en-US" sz="2200" b="1" baseline="-25000">
                <a:solidFill>
                  <a:srgbClr val="000080"/>
                </a:solidFill>
                <a:latin typeface="Calibri" panose="020F0502020204030204" pitchFamily="34" charset="0"/>
                <a:cs typeface="Arial" panose="020B0604020202020204" pitchFamily="34" charset="0"/>
              </a:rPr>
              <a:t>0</a:t>
            </a:r>
            <a:r>
              <a:rPr lang="en-US" altLang="en-US" sz="2200" b="1">
                <a:solidFill>
                  <a:srgbClr val="000080"/>
                </a:solidFill>
                <a:latin typeface="Calibri" panose="020F0502020204030204" pitchFamily="34" charset="0"/>
                <a:cs typeface="Arial" panose="020B0604020202020204" pitchFamily="34" charset="0"/>
              </a:rPr>
              <a:t> is “false” but not rejected: Type II or </a:t>
            </a:r>
            <a:r>
              <a:rPr lang="en-US" altLang="en-US" sz="2200" b="1" i="1">
                <a:solidFill>
                  <a:srgbClr val="000080"/>
                </a:solidFill>
                <a:latin typeface="Calibri" panose="020F0502020204030204" pitchFamily="34" charset="0"/>
                <a:cs typeface="Arial" panose="020B0604020202020204" pitchFamily="34" charset="0"/>
                <a:sym typeface="Symbol" pitchFamily="2" charset="2"/>
              </a:rPr>
              <a:t></a:t>
            </a:r>
            <a:r>
              <a:rPr lang="en-US" altLang="en-US" sz="2200" b="1">
                <a:solidFill>
                  <a:srgbClr val="000080"/>
                </a:solidFill>
                <a:latin typeface="Calibri" panose="020F0502020204030204" pitchFamily="34" charset="0"/>
                <a:cs typeface="Arial" panose="020B0604020202020204" pitchFamily="34" charset="0"/>
                <a:sym typeface="Symbol" pitchFamily="2" charset="2"/>
              </a:rPr>
              <a:t> </a:t>
            </a:r>
            <a:r>
              <a:rPr lang="en-US" altLang="en-US" sz="2200" b="1">
                <a:solidFill>
                  <a:srgbClr val="000080"/>
                </a:solidFill>
                <a:latin typeface="Calibri" panose="020F0502020204030204" pitchFamily="34" charset="0"/>
                <a:cs typeface="Arial" panose="020B0604020202020204" pitchFamily="34" charset="0"/>
              </a:rPr>
              <a:t>error</a:t>
            </a:r>
          </a:p>
          <a:p>
            <a:pPr>
              <a:buClr>
                <a:srgbClr val="FF0000"/>
              </a:buClr>
              <a:buSzPct val="140000"/>
              <a:buFontTx/>
              <a:buChar char="•"/>
            </a:pPr>
            <a:endParaRPr lang="en-US" altLang="en-US" sz="2200" b="1">
              <a:solidFill>
                <a:srgbClr val="000080"/>
              </a:solidFill>
              <a:latin typeface="Calibri" panose="020F0502020204030204" pitchFamily="34" charset="0"/>
              <a:cs typeface="Arial" panose="020B0604020202020204" pitchFamily="34" charset="0"/>
            </a:endParaRPr>
          </a:p>
        </p:txBody>
      </p:sp>
      <p:sp>
        <p:nvSpPr>
          <p:cNvPr id="15363" name="Rectangle 1027">
            <a:extLst>
              <a:ext uri="{FF2B5EF4-FFF2-40B4-BE49-F238E27FC236}">
                <a16:creationId xmlns:a16="http://schemas.microsoft.com/office/drawing/2014/main" id="{EBD5E8D4-2422-FB41-AD9B-B0A4B4A0C430}"/>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pPr eaLnBrk="1" hangingPunct="1"/>
            <a:r>
              <a:rPr lang="en-GB" altLang="en-US" cap="none">
                <a:effectLst>
                  <a:outerShdw blurRad="38100" dist="38100" dir="2700000" algn="tl">
                    <a:srgbClr val="C0C0C0"/>
                  </a:outerShdw>
                </a:effectLst>
                <a:latin typeface="Calibri" panose="020F0502020204030204" pitchFamily="34" charset="0"/>
                <a:ea typeface="ＭＳ Ｐゴシック" panose="020B0600070205080204" pitchFamily="34" charset="-128"/>
              </a:rPr>
              <a:t>Types of errors</a:t>
            </a:r>
          </a:p>
        </p:txBody>
      </p:sp>
      <p:graphicFrame>
        <p:nvGraphicFramePr>
          <p:cNvPr id="44035" name="Object 2">
            <a:extLst>
              <a:ext uri="{FF2B5EF4-FFF2-40B4-BE49-F238E27FC236}">
                <a16:creationId xmlns:a16="http://schemas.microsoft.com/office/drawing/2014/main" id="{102FBFDC-6183-8E48-BE99-91B5E8462CAD}"/>
              </a:ext>
            </a:extLst>
          </p:cNvPr>
          <p:cNvGraphicFramePr>
            <a:graphicFrameLocks noChangeAspect="1"/>
          </p:cNvGraphicFramePr>
          <p:nvPr/>
        </p:nvGraphicFramePr>
        <p:xfrm>
          <a:off x="1517650" y="2230438"/>
          <a:ext cx="6711950" cy="2984500"/>
        </p:xfrm>
        <a:graphic>
          <a:graphicData uri="http://schemas.openxmlformats.org/presentationml/2006/ole">
            <mc:AlternateContent xmlns:mc="http://schemas.openxmlformats.org/markup-compatibility/2006">
              <mc:Choice xmlns:v="urn:schemas-microsoft-com:vml" Requires="v">
                <p:oleObj spid="_x0000_s44058" name="Document" r:id="rId4" imgW="8864600" imgH="3886200" progId="Word.Document.8">
                  <p:embed/>
                </p:oleObj>
              </mc:Choice>
              <mc:Fallback>
                <p:oleObj name="Document" r:id="rId4" imgW="8864600" imgH="3886200"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7650" y="2230438"/>
                        <a:ext cx="6711950"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44036" name="Text Box 1029">
            <a:extLst>
              <a:ext uri="{FF2B5EF4-FFF2-40B4-BE49-F238E27FC236}">
                <a16:creationId xmlns:a16="http://schemas.microsoft.com/office/drawing/2014/main" id="{8B75D80D-27A4-344B-B06D-84D5A1BFBA79}"/>
              </a:ext>
            </a:extLst>
          </p:cNvPr>
          <p:cNvSpPr txBox="1">
            <a:spLocks noChangeArrowheads="1"/>
          </p:cNvSpPr>
          <p:nvPr/>
        </p:nvSpPr>
        <p:spPr bwMode="auto">
          <a:xfrm>
            <a:off x="285750" y="2714625"/>
            <a:ext cx="121443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hu-HU" altLang="en-US" b="1">
                <a:solidFill>
                  <a:srgbClr val="000080"/>
                </a:solidFill>
                <a:latin typeface="Calibri" panose="020F0502020204030204" pitchFamily="34" charset="0"/>
                <a:cs typeface="Arial" panose="020B0604020202020204" pitchFamily="34" charset="0"/>
              </a:rPr>
              <a:t>Decision based</a:t>
            </a:r>
            <a:br>
              <a:rPr lang="nl-NL" altLang="en-US" b="1">
                <a:solidFill>
                  <a:srgbClr val="000080"/>
                </a:solidFill>
                <a:latin typeface="Calibri" panose="020F0502020204030204" pitchFamily="34" charset="0"/>
                <a:cs typeface="Arial" panose="020B0604020202020204" pitchFamily="34" charset="0"/>
              </a:rPr>
            </a:br>
            <a:r>
              <a:rPr lang="hu-HU" altLang="en-US" b="1">
                <a:solidFill>
                  <a:srgbClr val="000080"/>
                </a:solidFill>
                <a:latin typeface="Calibri" panose="020F0502020204030204" pitchFamily="34" charset="0"/>
                <a:cs typeface="Arial" panose="020B0604020202020204" pitchFamily="34" charset="0"/>
              </a:rPr>
              <a:t>on the</a:t>
            </a:r>
            <a:br>
              <a:rPr lang="nl-NL" altLang="en-US" b="1">
                <a:solidFill>
                  <a:srgbClr val="000080"/>
                </a:solidFill>
                <a:latin typeface="Calibri" panose="020F0502020204030204" pitchFamily="34" charset="0"/>
                <a:cs typeface="Arial" panose="020B0604020202020204" pitchFamily="34" charset="0"/>
              </a:rPr>
            </a:br>
            <a:r>
              <a:rPr lang="hu-HU" altLang="en-US" b="1" i="1">
                <a:solidFill>
                  <a:srgbClr val="000080"/>
                </a:solidFill>
                <a:latin typeface="Calibri" panose="020F0502020204030204" pitchFamily="34" charset="0"/>
                <a:cs typeface="Arial" panose="020B0604020202020204" pitchFamily="34" charset="0"/>
              </a:rPr>
              <a:t>p </a:t>
            </a:r>
            <a:r>
              <a:rPr lang="hu-HU" altLang="en-US" b="1">
                <a:solidFill>
                  <a:srgbClr val="000080"/>
                </a:solidFill>
                <a:latin typeface="Calibri" panose="020F0502020204030204" pitchFamily="34" charset="0"/>
                <a:cs typeface="Arial" panose="020B0604020202020204" pitchFamily="34" charset="0"/>
              </a:rPr>
              <a:t>value</a:t>
            </a:r>
            <a:endParaRPr lang="it-IT" altLang="en-US" b="1">
              <a:solidFill>
                <a:srgbClr val="000080"/>
              </a:solidFill>
              <a:latin typeface="Calibri" panose="020F0502020204030204" pitchFamily="34" charset="0"/>
              <a:cs typeface="Arial" panose="020B0604020202020204" pitchFamily="34" charset="0"/>
            </a:endParaRPr>
          </a:p>
        </p:txBody>
      </p:sp>
      <p:sp>
        <p:nvSpPr>
          <p:cNvPr id="44037" name="Text Box 1030">
            <a:extLst>
              <a:ext uri="{FF2B5EF4-FFF2-40B4-BE49-F238E27FC236}">
                <a16:creationId xmlns:a16="http://schemas.microsoft.com/office/drawing/2014/main" id="{2AC6E747-FAD6-1F45-9AB9-A540944C0A6F}"/>
              </a:ext>
            </a:extLst>
          </p:cNvPr>
          <p:cNvSpPr txBox="1">
            <a:spLocks noChangeArrowheads="1"/>
          </p:cNvSpPr>
          <p:nvPr/>
        </p:nvSpPr>
        <p:spPr bwMode="auto">
          <a:xfrm>
            <a:off x="4710113" y="1420813"/>
            <a:ext cx="86201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it-IT" altLang="en-US" b="1">
                <a:solidFill>
                  <a:srgbClr val="000080"/>
                </a:solidFill>
                <a:latin typeface="Calibri" panose="020F0502020204030204" pitchFamily="34" charset="0"/>
                <a:cs typeface="Arial" panose="020B0604020202020204" pitchFamily="34" charset="0"/>
              </a:rPr>
              <a:t>Truth </a:t>
            </a:r>
          </a:p>
        </p:txBody>
      </p:sp>
      <p:sp>
        <p:nvSpPr>
          <p:cNvPr id="44038" name="Szövegdoboz 6">
            <a:extLst>
              <a:ext uri="{FF2B5EF4-FFF2-40B4-BE49-F238E27FC236}">
                <a16:creationId xmlns:a16="http://schemas.microsoft.com/office/drawing/2014/main" id="{25C5F99A-70C3-DE4F-B459-C3261B02FBAB}"/>
              </a:ext>
            </a:extLst>
          </p:cNvPr>
          <p:cNvSpPr txBox="1">
            <a:spLocks noChangeArrowheads="1"/>
          </p:cNvSpPr>
          <p:nvPr/>
        </p:nvSpPr>
        <p:spPr bwMode="auto">
          <a:xfrm>
            <a:off x="3357563" y="1928813"/>
            <a:ext cx="157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hu-HU" altLang="en-US" b="1">
                <a:solidFill>
                  <a:srgbClr val="FF0000"/>
                </a:solidFill>
                <a:latin typeface="Calibri" panose="020F0502020204030204" pitchFamily="34" charset="0"/>
                <a:cs typeface="Arial" panose="020B0604020202020204" pitchFamily="34" charset="0"/>
              </a:rPr>
              <a:t>No diff</a:t>
            </a:r>
          </a:p>
        </p:txBody>
      </p:sp>
      <p:sp>
        <p:nvSpPr>
          <p:cNvPr id="44039" name="Szövegdoboz 7">
            <a:extLst>
              <a:ext uri="{FF2B5EF4-FFF2-40B4-BE49-F238E27FC236}">
                <a16:creationId xmlns:a16="http://schemas.microsoft.com/office/drawing/2014/main" id="{9E998935-2CAC-A54D-9266-D5961099765E}"/>
              </a:ext>
            </a:extLst>
          </p:cNvPr>
          <p:cNvSpPr txBox="1">
            <a:spLocks noChangeArrowheads="1"/>
          </p:cNvSpPr>
          <p:nvPr/>
        </p:nvSpPr>
        <p:spPr bwMode="auto">
          <a:xfrm>
            <a:off x="1500188" y="3000375"/>
            <a:ext cx="157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hu-HU" altLang="en-US" b="1">
                <a:solidFill>
                  <a:srgbClr val="FF0000"/>
                </a:solidFill>
                <a:latin typeface="Calibri" panose="020F0502020204030204" pitchFamily="34" charset="0"/>
                <a:cs typeface="Arial" panose="020B0604020202020204" pitchFamily="34" charset="0"/>
              </a:rPr>
              <a:t>No diff</a:t>
            </a:r>
          </a:p>
        </p:txBody>
      </p:sp>
      <p:sp>
        <p:nvSpPr>
          <p:cNvPr id="44040" name="Szövegdoboz 8">
            <a:extLst>
              <a:ext uri="{FF2B5EF4-FFF2-40B4-BE49-F238E27FC236}">
                <a16:creationId xmlns:a16="http://schemas.microsoft.com/office/drawing/2014/main" id="{411722A3-5ADB-804C-9F0F-3AFA67E7F0B4}"/>
              </a:ext>
            </a:extLst>
          </p:cNvPr>
          <p:cNvSpPr txBox="1">
            <a:spLocks noChangeArrowheads="1"/>
          </p:cNvSpPr>
          <p:nvPr/>
        </p:nvSpPr>
        <p:spPr bwMode="auto">
          <a:xfrm>
            <a:off x="5214938" y="1928813"/>
            <a:ext cx="157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hu-HU" altLang="en-US" b="1">
                <a:solidFill>
                  <a:srgbClr val="FF0000"/>
                </a:solidFill>
                <a:latin typeface="Calibri" panose="020F0502020204030204" pitchFamily="34" charset="0"/>
                <a:cs typeface="Arial" panose="020B0604020202020204" pitchFamily="34" charset="0"/>
              </a:rPr>
              <a:t>Diff</a:t>
            </a:r>
          </a:p>
        </p:txBody>
      </p:sp>
      <p:sp>
        <p:nvSpPr>
          <p:cNvPr id="44041" name="Szövegdoboz 9">
            <a:extLst>
              <a:ext uri="{FF2B5EF4-FFF2-40B4-BE49-F238E27FC236}">
                <a16:creationId xmlns:a16="http://schemas.microsoft.com/office/drawing/2014/main" id="{76F4F769-B8AF-604F-AD83-DA5C5928BD17}"/>
              </a:ext>
            </a:extLst>
          </p:cNvPr>
          <p:cNvSpPr txBox="1">
            <a:spLocks noChangeArrowheads="1"/>
          </p:cNvSpPr>
          <p:nvPr/>
        </p:nvSpPr>
        <p:spPr bwMode="auto">
          <a:xfrm>
            <a:off x="1617663" y="4140200"/>
            <a:ext cx="1571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hu-HU" altLang="en-US" b="1">
                <a:solidFill>
                  <a:srgbClr val="FF0000"/>
                </a:solidFill>
                <a:latin typeface="Calibri" panose="020F0502020204030204" pitchFamily="34" charset="0"/>
                <a:cs typeface="Arial" panose="020B0604020202020204" pitchFamily="34" charset="0"/>
              </a:rPr>
              <a:t>Diff</a:t>
            </a:r>
          </a:p>
          <a:p>
            <a:pPr eaLnBrk="1" hangingPunct="1"/>
            <a:endParaRPr lang="hu-HU" altLang="en-US" b="1">
              <a:solidFill>
                <a:srgbClr val="FF0000"/>
              </a:solidFill>
              <a:latin typeface="Calibri" panose="020F0502020204030204" pitchFamily="34" charset="0"/>
              <a:cs typeface="Arial" panose="020B0604020202020204" pitchFamily="34" charset="0"/>
            </a:endParaRPr>
          </a:p>
        </p:txBody>
      </p:sp>
      <p:sp>
        <p:nvSpPr>
          <p:cNvPr id="44042" name="Dia számának helye 10">
            <a:extLst>
              <a:ext uri="{FF2B5EF4-FFF2-40B4-BE49-F238E27FC236}">
                <a16:creationId xmlns:a16="http://schemas.microsoft.com/office/drawing/2014/main" id="{D48D6A30-3DE8-294D-A399-37F76B5CC500}"/>
              </a:ext>
            </a:extLst>
          </p:cNvPr>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BAC3807-6992-454F-B8BE-8B9B61F3EB25}" type="slidenum">
              <a:rPr lang="hu-HU" altLang="en-US">
                <a:solidFill>
                  <a:srgbClr val="898989"/>
                </a:solidFill>
                <a:latin typeface="Calibri" panose="020F0502020204030204" pitchFamily="34" charset="0"/>
                <a:cs typeface="Arial" panose="020B0604020202020204" pitchFamily="34" charset="0"/>
              </a:rPr>
              <a:pPr eaLnBrk="1" hangingPunct="1"/>
              <a:t>21</a:t>
            </a:fld>
            <a:endParaRPr lang="hu-HU" altLang="en-US">
              <a:solidFill>
                <a:srgbClr val="898989"/>
              </a:solidFill>
              <a:latin typeface="Calibri" panose="020F050202020403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16FC58-CD55-6242-91C0-9CC15CC818AD}"/>
              </a:ext>
            </a:extLst>
          </p:cNvPr>
          <p:cNvPicPr>
            <a:picLocks noChangeAspect="1"/>
          </p:cNvPicPr>
          <p:nvPr/>
        </p:nvPicPr>
        <p:blipFill>
          <a:blip r:embed="rId2">
            <a:extLst>
              <a:ext uri="{28A0092B-C50C-407E-A947-70E740481C1C}">
                <a14:useLocalDpi xmlns:a14="http://schemas.microsoft.com/office/drawing/2010/main" val="0"/>
              </a:ext>
            </a:extLst>
          </a:blip>
          <a:srcRect t="74568"/>
          <a:stretch>
            <a:fillRect/>
          </a:stretch>
        </p:blipFill>
        <p:spPr bwMode="auto">
          <a:xfrm>
            <a:off x="5029200" y="457200"/>
            <a:ext cx="39957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4">
            <a:extLst>
              <a:ext uri="{FF2B5EF4-FFF2-40B4-BE49-F238E27FC236}">
                <a16:creationId xmlns:a16="http://schemas.microsoft.com/office/drawing/2014/main" id="{FB4DBCA8-CBCD-184C-AF50-E4804C5517A6}"/>
              </a:ext>
            </a:extLst>
          </p:cNvPr>
          <p:cNvPicPr>
            <a:picLocks noChangeAspect="1"/>
          </p:cNvPicPr>
          <p:nvPr/>
        </p:nvPicPr>
        <p:blipFill>
          <a:blip r:embed="rId2">
            <a:extLst>
              <a:ext uri="{28A0092B-C50C-407E-A947-70E740481C1C}">
                <a14:useLocalDpi xmlns:a14="http://schemas.microsoft.com/office/drawing/2010/main" val="0"/>
              </a:ext>
            </a:extLst>
          </a:blip>
          <a:srcRect b="52840"/>
          <a:stretch>
            <a:fillRect/>
          </a:stretch>
        </p:blipFill>
        <p:spPr bwMode="auto">
          <a:xfrm>
            <a:off x="25400" y="0"/>
            <a:ext cx="4394200" cy="574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A1C3D7BE-39CC-F540-AFF7-B3674E474D27}"/>
              </a:ext>
            </a:extLst>
          </p:cNvPr>
          <p:cNvPicPr>
            <a:picLocks noChangeAspect="1"/>
          </p:cNvPicPr>
          <p:nvPr/>
        </p:nvPicPr>
        <p:blipFill>
          <a:blip r:embed="rId2">
            <a:extLst>
              <a:ext uri="{28A0092B-C50C-407E-A947-70E740481C1C}">
                <a14:useLocalDpi xmlns:a14="http://schemas.microsoft.com/office/drawing/2010/main" val="0"/>
              </a:ext>
            </a:extLst>
          </a:blip>
          <a:srcRect t="47655" b="25679"/>
          <a:stretch>
            <a:fillRect/>
          </a:stretch>
        </p:blipFill>
        <p:spPr bwMode="auto">
          <a:xfrm>
            <a:off x="4265613" y="3249613"/>
            <a:ext cx="4876800" cy="36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4DC9FE3-3717-8348-9F6D-9798CC4D1356}"/>
              </a:ext>
            </a:extLst>
          </p:cNvPr>
          <p:cNvSpPr/>
          <p:nvPr/>
        </p:nvSpPr>
        <p:spPr>
          <a:xfrm rot="19943640">
            <a:off x="471331" y="2767281"/>
            <a:ext cx="7165744" cy="1323439"/>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algn="ctr"/>
            <a:r>
              <a:rPr lang="en-US" altLang="en-US" sz="4000" b="1" dirty="0">
                <a:effectLst>
                  <a:outerShdw blurRad="38100" dist="38100" dir="2700000" algn="tl">
                    <a:srgbClr val="C0C0C0"/>
                  </a:outerShdw>
                </a:effectLst>
              </a:rPr>
              <a:t>NEED Bonferroni correction </a:t>
            </a:r>
            <a:br>
              <a:rPr lang="en-US" altLang="en-US" sz="4000" b="1" dirty="0">
                <a:effectLst>
                  <a:outerShdw blurRad="38100" dist="38100" dir="2700000" algn="tl">
                    <a:srgbClr val="C0C0C0"/>
                  </a:outerShdw>
                </a:effectLst>
              </a:rPr>
            </a:br>
            <a:r>
              <a:rPr lang="en-US" altLang="en-US" sz="4000" b="1" dirty="0">
                <a:effectLst>
                  <a:outerShdw blurRad="38100" dist="38100" dir="2700000" algn="tl">
                    <a:srgbClr val="C0C0C0"/>
                  </a:outerShdw>
                </a:effectLst>
              </a:rPr>
              <a:t>for multiple tests</a:t>
            </a:r>
            <a:endParaRPr lang="en-US" sz="40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ED6E2DA0-8A43-C541-8AAF-ECA291C21EB0}"/>
              </a:ext>
            </a:extLst>
          </p:cNvPr>
          <p:cNvSpPr>
            <a:spLocks noGrp="1" noChangeArrowheads="1"/>
          </p:cNvSpPr>
          <p:nvPr>
            <p:ph type="title"/>
          </p:nvPr>
        </p:nvSpPr>
        <p:spPr>
          <a:extLst>
            <a:ext uri="{91240B29-F687-4f45-9708-019B960494DF}">
              <a14:hiddenLine xmlns="" xmlns:a14="http://schemas.microsoft.com/office/drawing/2010/main" w="12700">
                <a:solidFill>
                  <a:schemeClr val="tx1"/>
                </a:solidFill>
                <a:miter lim="800000"/>
                <a:headEnd/>
                <a:tailEnd/>
              </a14:hiddenLine>
            </a:ext>
          </a:extLst>
        </p:spPr>
        <p:txBody>
          <a:bodyPr wrap="square" lIns="90488" tIns="44450" rIns="90488" bIns="4445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Hypothesis Testing Procedures</a:t>
            </a:r>
          </a:p>
        </p:txBody>
      </p:sp>
      <p:graphicFrame>
        <p:nvGraphicFramePr>
          <p:cNvPr id="47106" name="Object 3">
            <a:hlinkClick r:id="" action="ppaction://ole?verb=0"/>
            <a:extLst>
              <a:ext uri="{FF2B5EF4-FFF2-40B4-BE49-F238E27FC236}">
                <a16:creationId xmlns:a16="http://schemas.microsoft.com/office/drawing/2014/main" id="{735325F5-F742-8341-87E7-4A9913C92B97}"/>
              </a:ext>
            </a:extLst>
          </p:cNvPr>
          <p:cNvGraphicFramePr>
            <a:graphicFrameLocks noGrp="1"/>
          </p:cNvGraphicFramePr>
          <p:nvPr>
            <p:ph idx="1"/>
          </p:nvPr>
        </p:nvGraphicFramePr>
        <p:xfrm>
          <a:off x="327025" y="1771650"/>
          <a:ext cx="8462963" cy="4435475"/>
        </p:xfrm>
        <a:graphic>
          <a:graphicData uri="http://schemas.openxmlformats.org/presentationml/2006/ole">
            <mc:AlternateContent xmlns:mc="http://schemas.openxmlformats.org/markup-compatibility/2006">
              <mc:Choice xmlns:v="urn:schemas-microsoft-com:vml" Requires="v">
                <p:oleObj spid="_x0000_s47123" name="VISIO" r:id="rId4" imgW="23939500" imgH="12560300" progId="Visio.Drawing.4">
                  <p:embed/>
                </p:oleObj>
              </mc:Choice>
              <mc:Fallback>
                <p:oleObj name="VISIO" r:id="rId4" imgW="23939500" imgH="12560300" progId="Visio.Drawing.4">
                  <p:embed/>
                  <p:pic>
                    <p:nvPicPr>
                      <p:cNvPr id="0"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025" y="1771650"/>
                        <a:ext cx="8462963" cy="4435475"/>
                      </a:xfrm>
                      <a:prstGeom prst="rect">
                        <a:avLst/>
                      </a:prstGeom>
                      <a:noFill/>
                      <a:ln>
                        <a:noFill/>
                      </a:ln>
                      <a:effectLst>
                        <a:outerShdw dist="53882"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172" name="Rectangle 4">
            <a:extLst>
              <a:ext uri="{FF2B5EF4-FFF2-40B4-BE49-F238E27FC236}">
                <a16:creationId xmlns:a16="http://schemas.microsoft.com/office/drawing/2014/main" id="{483625EC-CD0E-6746-A226-7069A236C1CE}"/>
              </a:ext>
            </a:extLst>
          </p:cNvPr>
          <p:cNvSpPr>
            <a:spLocks noChangeArrowheads="1"/>
          </p:cNvSpPr>
          <p:nvPr/>
        </p:nvSpPr>
        <p:spPr bwMode="auto">
          <a:xfrm>
            <a:off x="5127625" y="5713413"/>
            <a:ext cx="3606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b="1">
                <a:solidFill>
                  <a:schemeClr val="tx2"/>
                </a:solidFill>
                <a:effectLst>
                  <a:outerShdw blurRad="38100" dist="38100" dir="2700000" algn="tl">
                    <a:srgbClr val="C0C0C0"/>
                  </a:outerShdw>
                </a:effectLst>
              </a:rPr>
              <a:t>Many More Tests Exist!</a:t>
            </a:r>
          </a:p>
        </p:txBody>
      </p: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A61B90C-AB8F-1443-AE64-F8FA66D18788}"/>
              </a:ext>
            </a:extLst>
          </p:cNvPr>
          <p:cNvSpPr>
            <a:spLocks noGrp="1" noChangeArrowheads="1"/>
          </p:cNvSpPr>
          <p:nvPr>
            <p:ph type="title"/>
          </p:nvPr>
        </p:nvSpPr>
        <p:spPr>
          <a:extLst>
            <a:ext uri="{91240B29-F687-4f45-9708-019B960494DF}">
              <a14:hiddenLine xmlns="" xmlns:a14="http://schemas.microsoft.com/office/drawing/2010/main" w="12700">
                <a:solidFill>
                  <a:schemeClr val="tx1"/>
                </a:solidFill>
                <a:miter lim="800000"/>
                <a:headEnd/>
                <a:tailEnd/>
              </a14:hiddenLine>
            </a:ext>
          </a:extLst>
        </p:spPr>
        <p:txBody>
          <a:bodyPr wrap="square" lIns="90488" tIns="44450" rIns="90488" bIns="4445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Parametric Test Procedures</a:t>
            </a:r>
          </a:p>
        </p:txBody>
      </p:sp>
      <p:sp>
        <p:nvSpPr>
          <p:cNvPr id="9219" name="Rectangle 3">
            <a:extLst>
              <a:ext uri="{FF2B5EF4-FFF2-40B4-BE49-F238E27FC236}">
                <a16:creationId xmlns:a16="http://schemas.microsoft.com/office/drawing/2014/main" id="{C8FC714E-F665-4F4E-BD04-2EA6EED5FF9F}"/>
              </a:ext>
            </a:extLst>
          </p:cNvPr>
          <p:cNvSpPr>
            <a:spLocks noGrp="1" noChangeArrowheads="1"/>
          </p:cNvSpPr>
          <p:nvPr>
            <p:ph type="body" idx="1"/>
          </p:nvPr>
        </p:nvSpPr>
        <p:spPr>
          <a:xfrm>
            <a:off x="166456" y="1828800"/>
            <a:ext cx="8686800" cy="4135438"/>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buFont typeface="Wingdings" pitchFamily="2" charset="2"/>
              <a:buNone/>
            </a:pPr>
            <a:r>
              <a:rPr lang="en-US" altLang="en-US" dirty="0">
                <a:ea typeface="ＭＳ Ｐゴシック" panose="020B0600070205080204" pitchFamily="34" charset="-128"/>
              </a:rPr>
              <a:t>1.	Involve Population Parameters (Mean)</a:t>
            </a:r>
          </a:p>
          <a:p>
            <a:pPr lvl="1">
              <a:buFont typeface="Wingdings" pitchFamily="2" charset="2"/>
              <a:buNone/>
            </a:pPr>
            <a:endParaRPr lang="en-US" altLang="en-US" sz="2400" dirty="0">
              <a:ea typeface="ＭＳ Ｐゴシック" panose="020B0600070205080204" pitchFamily="34" charset="-128"/>
            </a:endParaRPr>
          </a:p>
          <a:p>
            <a:pPr>
              <a:spcBef>
                <a:spcPct val="30000"/>
              </a:spcBef>
              <a:buFont typeface="Wingdings" pitchFamily="2" charset="2"/>
              <a:buNone/>
            </a:pPr>
            <a:r>
              <a:rPr lang="en-US" altLang="en-US" dirty="0">
                <a:ea typeface="ＭＳ Ｐゴシック" panose="020B0600070205080204" pitchFamily="34" charset="-128"/>
              </a:rPr>
              <a:t>2.	Have Stringent Assumptions </a:t>
            </a:r>
          </a:p>
          <a:p>
            <a:pPr>
              <a:spcBef>
                <a:spcPct val="30000"/>
              </a:spcBef>
              <a:buFont typeface="Wingdings" pitchFamily="2" charset="2"/>
              <a:buNone/>
            </a:pPr>
            <a:r>
              <a:rPr lang="en-US" altLang="en-US" dirty="0">
                <a:ea typeface="ＭＳ Ｐゴシック" panose="020B0600070205080204" pitchFamily="34" charset="-128"/>
              </a:rPr>
              <a:t>		(Normality)</a:t>
            </a:r>
          </a:p>
          <a:p>
            <a:pPr lvl="1">
              <a:buFont typeface="Wingdings" pitchFamily="2" charset="2"/>
              <a:buNone/>
            </a:pPr>
            <a:endParaRPr lang="en-US" altLang="en-US" sz="2400" dirty="0">
              <a:ea typeface="ＭＳ Ｐゴシック" panose="020B0600070205080204" pitchFamily="34" charset="-128"/>
            </a:endParaRPr>
          </a:p>
          <a:p>
            <a:pPr>
              <a:spcBef>
                <a:spcPct val="30000"/>
              </a:spcBef>
              <a:buFont typeface="Wingdings" pitchFamily="2" charset="2"/>
              <a:buNone/>
            </a:pPr>
            <a:r>
              <a:rPr lang="en-US" altLang="en-US" dirty="0">
                <a:ea typeface="ＭＳ Ｐゴシック" panose="020B0600070205080204" pitchFamily="34" charset="-128"/>
              </a:rPr>
              <a:t>3.	Examples: Z Test, t Test, </a:t>
            </a:r>
            <a:r>
              <a:rPr lang="en-US" altLang="en-US" dirty="0">
                <a:latin typeface="Symbol" pitchFamily="2" charset="2"/>
                <a:ea typeface="ＭＳ Ｐゴシック" panose="020B0600070205080204" pitchFamily="34" charset="-128"/>
              </a:rPr>
              <a:t></a:t>
            </a:r>
            <a:r>
              <a:rPr lang="en-US" altLang="en-US" baseline="30000" dirty="0">
                <a:ea typeface="ＭＳ Ｐゴシック" panose="020B0600070205080204" pitchFamily="34" charset="-128"/>
              </a:rPr>
              <a:t>2</a:t>
            </a:r>
            <a:r>
              <a:rPr lang="en-US" altLang="en-US" dirty="0">
                <a:ea typeface="ＭＳ Ｐゴシック" panose="020B0600070205080204" pitchFamily="34" charset="-128"/>
              </a:rPr>
              <a:t> Test, </a:t>
            </a:r>
          </a:p>
          <a:p>
            <a:pPr>
              <a:spcBef>
                <a:spcPct val="30000"/>
              </a:spcBef>
              <a:buFont typeface="Wingdings" pitchFamily="2" charset="2"/>
              <a:buNone/>
            </a:pPr>
            <a:r>
              <a:rPr lang="en-US" altLang="en-US" dirty="0">
                <a:ea typeface="ＭＳ Ｐゴシック" panose="020B0600070205080204" pitchFamily="34" charset="-128"/>
              </a:rPr>
              <a:t>		F test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left)">
                                      <p:cBhvr>
                                        <p:cTn id="7" dur="500"/>
                                        <p:tgtEl>
                                          <p:spTgt spid="9219">
                                            <p:txEl>
                                              <p:pRg st="0" end="0"/>
                                            </p:txEl>
                                          </p:spTgt>
                                        </p:tgtEl>
                                      </p:cBhvr>
                                    </p:animEffect>
                                  </p:childTnLst>
                                  <p:subTnLst>
                                    <p:animClr clrSpc="rgb" dir="cw">
                                      <p:cBhvr override="childStyle">
                                        <p:cTn dur="1" fill="hold" display="0" masterRel="nextClick" afterEffect="1"/>
                                        <p:tgtEl>
                                          <p:spTgt spid="921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9">
                                            <p:txEl>
                                              <p:pRg st="2" end="2"/>
                                            </p:txEl>
                                          </p:spTgt>
                                        </p:tgtEl>
                                        <p:attrNameLst>
                                          <p:attrName>style.visibility</p:attrName>
                                        </p:attrNameLst>
                                      </p:cBhvr>
                                      <p:to>
                                        <p:strVal val="visible"/>
                                      </p:to>
                                    </p:set>
                                    <p:animEffect transition="in" filter="wipe(left)">
                                      <p:cBhvr>
                                        <p:cTn id="12" dur="500"/>
                                        <p:tgtEl>
                                          <p:spTgt spid="9219">
                                            <p:txEl>
                                              <p:pRg st="2" end="2"/>
                                            </p:txEl>
                                          </p:spTgt>
                                        </p:tgtEl>
                                      </p:cBhvr>
                                    </p:animEffect>
                                  </p:childTnLst>
                                  <p:subTnLst>
                                    <p:animClr clrSpc="rgb" dir="cw">
                                      <p:cBhvr override="childStyle">
                                        <p:cTn dur="1" fill="hold" display="0" masterRel="nextClick" afterEffect="1"/>
                                        <p:tgtEl>
                                          <p:spTgt spid="9219">
                                            <p:txEl>
                                              <p:pRg st="2" end="2"/>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9">
                                            <p:txEl>
                                              <p:pRg st="3" end="3"/>
                                            </p:txEl>
                                          </p:spTgt>
                                        </p:tgtEl>
                                        <p:attrNameLst>
                                          <p:attrName>style.visibility</p:attrName>
                                        </p:attrNameLst>
                                      </p:cBhvr>
                                      <p:to>
                                        <p:strVal val="visible"/>
                                      </p:to>
                                    </p:set>
                                    <p:animEffect transition="in" filter="wipe(left)">
                                      <p:cBhvr>
                                        <p:cTn id="17" dur="500"/>
                                        <p:tgtEl>
                                          <p:spTgt spid="9219">
                                            <p:txEl>
                                              <p:pRg st="3" end="3"/>
                                            </p:txEl>
                                          </p:spTgt>
                                        </p:tgtEl>
                                      </p:cBhvr>
                                    </p:animEffect>
                                  </p:childTnLst>
                                  <p:subTnLst>
                                    <p:animClr clrSpc="rgb" dir="cw">
                                      <p:cBhvr override="childStyle">
                                        <p:cTn dur="1" fill="hold" display="0" masterRel="nextClick" afterEffect="1"/>
                                        <p:tgtEl>
                                          <p:spTgt spid="9219">
                                            <p:txEl>
                                              <p:pRg st="3" end="3"/>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19">
                                            <p:txEl>
                                              <p:pRg st="5" end="5"/>
                                            </p:txEl>
                                          </p:spTgt>
                                        </p:tgtEl>
                                        <p:attrNameLst>
                                          <p:attrName>style.visibility</p:attrName>
                                        </p:attrNameLst>
                                      </p:cBhvr>
                                      <p:to>
                                        <p:strVal val="visible"/>
                                      </p:to>
                                    </p:set>
                                    <p:animEffect transition="in" filter="wipe(left)">
                                      <p:cBhvr>
                                        <p:cTn id="22" dur="500"/>
                                        <p:tgtEl>
                                          <p:spTgt spid="9219">
                                            <p:txEl>
                                              <p:pRg st="5" end="5"/>
                                            </p:txEl>
                                          </p:spTgt>
                                        </p:tgtEl>
                                      </p:cBhvr>
                                    </p:animEffect>
                                  </p:childTnLst>
                                  <p:subTnLst>
                                    <p:animClr clrSpc="rgb" dir="cw">
                                      <p:cBhvr override="childStyle">
                                        <p:cTn dur="1" fill="hold" display="0" masterRel="nextClick" afterEffect="1"/>
                                        <p:tgtEl>
                                          <p:spTgt spid="9219">
                                            <p:txEl>
                                              <p:pRg st="5" end="5"/>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19">
                                            <p:txEl>
                                              <p:pRg st="6" end="6"/>
                                            </p:txEl>
                                          </p:spTgt>
                                        </p:tgtEl>
                                        <p:attrNameLst>
                                          <p:attrName>style.visibility</p:attrName>
                                        </p:attrNameLst>
                                      </p:cBhvr>
                                      <p:to>
                                        <p:strVal val="visible"/>
                                      </p:to>
                                    </p:set>
                                    <p:animEffect transition="in" filter="wipe(left)">
                                      <p:cBhvr>
                                        <p:cTn id="27" dur="500"/>
                                        <p:tgtEl>
                                          <p:spTgt spid="9219">
                                            <p:txEl>
                                              <p:pRg st="6" end="6"/>
                                            </p:txEl>
                                          </p:spTgt>
                                        </p:tgtEl>
                                      </p:cBhvr>
                                    </p:animEffect>
                                  </p:childTnLst>
                                  <p:subTnLst>
                                    <p:animClr clrSpc="rgb" dir="cw">
                                      <p:cBhvr override="childStyle">
                                        <p:cTn dur="1" fill="hold" display="0" masterRel="nextClick" afterEffect="1"/>
                                        <p:tgtEl>
                                          <p:spTgt spid="9219">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41C28C8-E29B-CF4D-8A76-4C81C33DBC42}"/>
              </a:ext>
            </a:extLst>
          </p:cNvPr>
          <p:cNvSpPr>
            <a:spLocks noGrp="1" noChangeArrowheads="1"/>
          </p:cNvSpPr>
          <p:nvPr>
            <p:ph type="title"/>
          </p:nvPr>
        </p:nvSpPr>
        <p:spPr>
          <a:xfrm>
            <a:off x="1676400" y="152400"/>
            <a:ext cx="7086600" cy="1143000"/>
          </a:xfrm>
          <a:extLst>
            <a:ext uri="{91240B29-F687-4f45-9708-019B960494DF}">
              <a14:hiddenLine xmlns="" xmlns:a14="http://schemas.microsoft.com/office/drawing/2010/main" w="12700">
                <a:solidFill>
                  <a:schemeClr val="tx1"/>
                </a:solidFill>
                <a:miter lim="800000"/>
                <a:headEnd/>
                <a:tailEnd/>
              </a14:hiddenLine>
            </a:ext>
          </a:extLst>
        </p:spPr>
        <p:txBody>
          <a:bodyPr wrap="square" lIns="90488" tIns="44450" rIns="90488" bIns="4445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Nonparametric Test Procedures</a:t>
            </a:r>
          </a:p>
        </p:txBody>
      </p:sp>
      <p:sp>
        <p:nvSpPr>
          <p:cNvPr id="11267" name="Rectangle 3">
            <a:extLst>
              <a:ext uri="{FF2B5EF4-FFF2-40B4-BE49-F238E27FC236}">
                <a16:creationId xmlns:a16="http://schemas.microsoft.com/office/drawing/2014/main" id="{EAD4C334-8819-9C48-8988-C5D71EDC4AAE}"/>
              </a:ext>
            </a:extLst>
          </p:cNvPr>
          <p:cNvSpPr>
            <a:spLocks noGrp="1" noChangeArrowheads="1"/>
          </p:cNvSpPr>
          <p:nvPr>
            <p:ph type="body" idx="1"/>
          </p:nvPr>
        </p:nvSpPr>
        <p:spPr>
          <a:xfrm>
            <a:off x="381000" y="1828800"/>
            <a:ext cx="8077200" cy="4391025"/>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buFont typeface="Wingdings" pitchFamily="2" charset="2"/>
              <a:buNone/>
            </a:pPr>
            <a:r>
              <a:rPr lang="en-US" altLang="en-US">
                <a:ea typeface="ＭＳ Ｐゴシック" panose="020B0600070205080204" pitchFamily="34" charset="-128"/>
              </a:rPr>
              <a:t>1.	Do Not Involve Population Parameters</a:t>
            </a:r>
          </a:p>
          <a:p>
            <a:pPr lvl="1">
              <a:buFont typeface="Wingdings" pitchFamily="2" charset="2"/>
              <a:buNone/>
            </a:pPr>
            <a:r>
              <a:rPr lang="en-US" altLang="en-US" sz="2400">
                <a:ea typeface="ＭＳ Ｐゴシック" panose="020B0600070205080204" pitchFamily="34" charset="-128"/>
              </a:rPr>
              <a:t>		Example: Probability Distributions, Independence</a:t>
            </a:r>
          </a:p>
          <a:p>
            <a:pPr lvl="1">
              <a:buFont typeface="Wingdings" pitchFamily="2" charset="2"/>
              <a:buNone/>
            </a:pPr>
            <a:endParaRPr lang="en-US" altLang="en-US" sz="2400">
              <a:ea typeface="ＭＳ Ｐゴシック" panose="020B0600070205080204" pitchFamily="34" charset="-128"/>
            </a:endParaRPr>
          </a:p>
          <a:p>
            <a:pPr>
              <a:spcBef>
                <a:spcPct val="30000"/>
              </a:spcBef>
              <a:buFont typeface="Wingdings" pitchFamily="2" charset="2"/>
              <a:buNone/>
            </a:pPr>
            <a:r>
              <a:rPr lang="en-US" altLang="en-US">
                <a:ea typeface="ＭＳ Ｐゴシック" panose="020B0600070205080204" pitchFamily="34" charset="-128"/>
              </a:rPr>
              <a:t>2.	Data Measured on Any Scale (</a:t>
            </a:r>
            <a:r>
              <a:rPr lang="en-US" altLang="en-US" sz="2800">
                <a:ea typeface="ＭＳ Ｐゴシック" panose="020B0600070205080204" pitchFamily="34" charset="-128"/>
              </a:rPr>
              <a:t>Ratio or 	Interval, Ordinal or Nominal)</a:t>
            </a:r>
          </a:p>
          <a:p>
            <a:pPr lvl="2">
              <a:buFontTx/>
              <a:buNone/>
            </a:pPr>
            <a:endParaRPr lang="en-US" altLang="en-US">
              <a:ea typeface="ＭＳ Ｐゴシック" panose="020B0600070205080204" pitchFamily="34" charset="-128"/>
            </a:endParaRPr>
          </a:p>
          <a:p>
            <a:pPr>
              <a:spcBef>
                <a:spcPct val="30000"/>
              </a:spcBef>
              <a:buFont typeface="Wingdings" pitchFamily="2" charset="2"/>
              <a:buNone/>
            </a:pPr>
            <a:r>
              <a:rPr lang="en-US" altLang="en-US">
                <a:ea typeface="ＭＳ Ｐゴシック" panose="020B0600070205080204" pitchFamily="34" charset="-128"/>
              </a:rPr>
              <a:t>3.	Example: Wilcoxon Rank Sum Test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left)">
                                      <p:cBhvr>
                                        <p:cTn id="7" dur="500"/>
                                        <p:tgtEl>
                                          <p:spTgt spid="11267">
                                            <p:txEl>
                                              <p:pRg st="0" end="0"/>
                                            </p:txEl>
                                          </p:spTgt>
                                        </p:tgtEl>
                                      </p:cBhvr>
                                    </p:animEffect>
                                  </p:childTnLst>
                                  <p:subTnLst>
                                    <p:animClr clrSpc="rgb" dir="cw">
                                      <p:cBhvr override="childStyle">
                                        <p:cTn dur="1" fill="hold" display="0" masterRel="nextClick" afterEffect="1"/>
                                        <p:tgtEl>
                                          <p:spTgt spid="11267">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1267">
                                            <p:txEl>
                                              <p:pRg st="1" end="1"/>
                                            </p:txEl>
                                          </p:spTgt>
                                        </p:tgtEl>
                                        <p:attrNameLst>
                                          <p:attrName>style.visibility</p:attrName>
                                        </p:attrNameLst>
                                      </p:cBhvr>
                                      <p:to>
                                        <p:strVal val="visible"/>
                                      </p:to>
                                    </p:set>
                                    <p:animEffect transition="in" filter="wipe(left)">
                                      <p:cBhvr>
                                        <p:cTn id="10" dur="500"/>
                                        <p:tgtEl>
                                          <p:spTgt spid="11267">
                                            <p:txEl>
                                              <p:pRg st="1" end="1"/>
                                            </p:txEl>
                                          </p:spTgt>
                                        </p:tgtEl>
                                      </p:cBhvr>
                                    </p:animEffect>
                                  </p:childTnLst>
                                  <p:subTnLst>
                                    <p:animClr clrSpc="rgb" dir="cw">
                                      <p:cBhvr override="childStyle">
                                        <p:cTn dur="1" fill="hold" display="0" masterRel="nextClick" afterEffect="1"/>
                                        <p:tgtEl>
                                          <p:spTgt spid="11267">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animEffect transition="in" filter="wipe(left)">
                                      <p:cBhvr>
                                        <p:cTn id="15" dur="500"/>
                                        <p:tgtEl>
                                          <p:spTgt spid="11267">
                                            <p:txEl>
                                              <p:pRg st="3" end="3"/>
                                            </p:txEl>
                                          </p:spTgt>
                                        </p:tgtEl>
                                      </p:cBhvr>
                                    </p:animEffect>
                                  </p:childTnLst>
                                  <p:subTnLst>
                                    <p:animClr clrSpc="rgb" dir="cw">
                                      <p:cBhvr override="childStyle">
                                        <p:cTn dur="1" fill="hold" display="0" masterRel="nextClick" afterEffect="1"/>
                                        <p:tgtEl>
                                          <p:spTgt spid="11267">
                                            <p:txEl>
                                              <p:pRg st="3" end="3"/>
                                            </p:txEl>
                                          </p:spTgt>
                                        </p:tgtEl>
                                        <p:attrNameLst>
                                          <p:attrName>ppt_c</p:attrName>
                                        </p:attrNameLst>
                                      </p:cBhvr>
                                      <p:to>
                                        <a:schemeClr val="folHlink"/>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1267">
                                            <p:txEl>
                                              <p:pRg st="5" end="5"/>
                                            </p:txEl>
                                          </p:spTgt>
                                        </p:tgtEl>
                                        <p:attrNameLst>
                                          <p:attrName>style.visibility</p:attrName>
                                        </p:attrNameLst>
                                      </p:cBhvr>
                                      <p:to>
                                        <p:strVal val="visible"/>
                                      </p:to>
                                    </p:set>
                                    <p:animEffect transition="in" filter="wipe(left)">
                                      <p:cBhvr>
                                        <p:cTn id="20" dur="500"/>
                                        <p:tgtEl>
                                          <p:spTgt spid="11267">
                                            <p:txEl>
                                              <p:pRg st="5" end="5"/>
                                            </p:txEl>
                                          </p:spTgt>
                                        </p:tgtEl>
                                      </p:cBhvr>
                                    </p:animEffect>
                                  </p:childTnLst>
                                  <p:subTnLst>
                                    <p:animClr clrSpc="rgb" dir="cw">
                                      <p:cBhvr override="childStyle">
                                        <p:cTn dur="1" fill="hold" display="0" masterRel="nextClick" afterEffect="1"/>
                                        <p:tgtEl>
                                          <p:spTgt spid="11267">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7C47DA7-3FB2-AD4E-A169-0A51308AAA30}"/>
              </a:ext>
            </a:extLst>
          </p:cNvPr>
          <p:cNvSpPr>
            <a:spLocks noGrp="1" noChangeArrowheads="1"/>
          </p:cNvSpPr>
          <p:nvPr>
            <p:ph type="title"/>
          </p:nvPr>
        </p:nvSpPr>
        <p:spPr>
          <a:xfrm>
            <a:off x="1676400" y="152400"/>
            <a:ext cx="7162800" cy="1143000"/>
          </a:xfrm>
          <a:extLst>
            <a:ext uri="{91240B29-F687-4f45-9708-019B960494DF}">
              <a14:hiddenLine xmlns="" xmlns:a14="http://schemas.microsoft.com/office/drawing/2010/main" w="12700">
                <a:solidFill>
                  <a:schemeClr val="tx1"/>
                </a:solidFill>
                <a:miter lim="800000"/>
                <a:headEnd/>
                <a:tailEnd/>
              </a14:hiddenLine>
            </a:ext>
          </a:extLst>
        </p:spPr>
        <p:txBody>
          <a:bodyPr wrap="square" lIns="90488" tIns="44450" rIns="90488" bIns="4445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Advantages of Nonparametric Tests</a:t>
            </a:r>
          </a:p>
        </p:txBody>
      </p:sp>
      <p:sp>
        <p:nvSpPr>
          <p:cNvPr id="13315" name="Rectangle 3">
            <a:extLst>
              <a:ext uri="{FF2B5EF4-FFF2-40B4-BE49-F238E27FC236}">
                <a16:creationId xmlns:a16="http://schemas.microsoft.com/office/drawing/2014/main" id="{DD70C8CA-DD8A-E745-B456-6579B5E23B95}"/>
              </a:ext>
            </a:extLst>
          </p:cNvPr>
          <p:cNvSpPr>
            <a:spLocks noGrp="1" noChangeArrowheads="1"/>
          </p:cNvSpPr>
          <p:nvPr>
            <p:ph type="body" sz="half" idx="1"/>
          </p:nvPr>
        </p:nvSpPr>
        <p:spPr>
          <a:xfrm>
            <a:off x="457200" y="1600200"/>
            <a:ext cx="5832475" cy="4525963"/>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gn="just">
              <a:spcBef>
                <a:spcPct val="30000"/>
              </a:spcBef>
              <a:buFont typeface="Wingdings" pitchFamily="2" charset="2"/>
              <a:buNone/>
            </a:pPr>
            <a:r>
              <a:rPr lang="en-US" altLang="en-US" sz="2800">
                <a:ea typeface="ＭＳ Ｐゴシック" panose="020B0600070205080204" pitchFamily="34" charset="-128"/>
              </a:rPr>
              <a:t>1.	Used With All Scales</a:t>
            </a:r>
          </a:p>
          <a:p>
            <a:pPr algn="just">
              <a:spcBef>
                <a:spcPct val="30000"/>
              </a:spcBef>
              <a:buFont typeface="Wingdings" pitchFamily="2" charset="2"/>
              <a:buNone/>
            </a:pPr>
            <a:r>
              <a:rPr lang="en-US" altLang="en-US" sz="2800">
                <a:ea typeface="ＭＳ Ｐゴシック" panose="020B0600070205080204" pitchFamily="34" charset="-128"/>
              </a:rPr>
              <a:t>2.	Easier to Compute</a:t>
            </a:r>
          </a:p>
          <a:p>
            <a:pPr algn="just">
              <a:spcBef>
                <a:spcPct val="30000"/>
              </a:spcBef>
              <a:buFont typeface="Wingdings" pitchFamily="2" charset="2"/>
              <a:buNone/>
            </a:pPr>
            <a:r>
              <a:rPr lang="en-US" altLang="en-US" sz="2800">
                <a:ea typeface="ＭＳ Ｐゴシック" panose="020B0600070205080204" pitchFamily="34" charset="-128"/>
              </a:rPr>
              <a:t>3.	Make Fewer Assumptions</a:t>
            </a:r>
          </a:p>
          <a:p>
            <a:pPr algn="just">
              <a:spcBef>
                <a:spcPct val="38000"/>
              </a:spcBef>
              <a:buFont typeface="Wingdings" pitchFamily="2" charset="2"/>
              <a:buNone/>
            </a:pPr>
            <a:r>
              <a:rPr lang="en-US" altLang="en-US" sz="2800">
                <a:ea typeface="ＭＳ Ｐゴシック" panose="020B0600070205080204" pitchFamily="34" charset="-128"/>
              </a:rPr>
              <a:t>4.  Need Not Involve 		Population Parameters</a:t>
            </a:r>
          </a:p>
          <a:p>
            <a:pPr algn="just">
              <a:spcBef>
                <a:spcPct val="38000"/>
              </a:spcBef>
              <a:buFont typeface="Wingdings" pitchFamily="2" charset="2"/>
              <a:buNone/>
            </a:pPr>
            <a:r>
              <a:rPr lang="en-US" altLang="en-US" sz="2800">
                <a:ea typeface="ＭＳ Ｐゴシック" panose="020B0600070205080204" pitchFamily="34" charset="-128"/>
              </a:rPr>
              <a:t>5.	Results May Be as Exact </a:t>
            </a:r>
          </a:p>
          <a:p>
            <a:pPr algn="just">
              <a:spcBef>
                <a:spcPct val="38000"/>
              </a:spcBef>
              <a:buFont typeface="Wingdings" pitchFamily="2" charset="2"/>
              <a:buNone/>
            </a:pPr>
            <a:r>
              <a:rPr lang="en-US" altLang="en-US" sz="2800">
                <a:ea typeface="ＭＳ Ｐゴシック" panose="020B0600070205080204" pitchFamily="34" charset="-128"/>
              </a:rPr>
              <a:t>		as Parametric Procedures</a:t>
            </a:r>
          </a:p>
        </p:txBody>
      </p:sp>
      <p:sp>
        <p:nvSpPr>
          <p:cNvPr id="13316" name="Rectangle 4">
            <a:extLst>
              <a:ext uri="{FF2B5EF4-FFF2-40B4-BE49-F238E27FC236}">
                <a16:creationId xmlns:a16="http://schemas.microsoft.com/office/drawing/2014/main" id="{7AD38CFC-648F-2742-9EF3-EE6A68E5D5CA}"/>
              </a:ext>
            </a:extLst>
          </p:cNvPr>
          <p:cNvSpPr>
            <a:spLocks noChangeArrowheads="1"/>
          </p:cNvSpPr>
          <p:nvPr/>
        </p:nvSpPr>
        <p:spPr bwMode="auto">
          <a:xfrm>
            <a:off x="7224713" y="5899150"/>
            <a:ext cx="1643062" cy="24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00">
                <a:solidFill>
                  <a:srgbClr val="CECECE"/>
                </a:solidFill>
              </a:rPr>
              <a:t>© 1984-1994 T/Maker Co.</a:t>
            </a:r>
          </a:p>
        </p:txBody>
      </p:sp>
      <p:sp>
        <p:nvSpPr>
          <p:cNvPr id="13317" name="Freeform 5">
            <a:extLst>
              <a:ext uri="{FF2B5EF4-FFF2-40B4-BE49-F238E27FC236}">
                <a16:creationId xmlns:a16="http://schemas.microsoft.com/office/drawing/2014/main" id="{18C341FB-A52F-0649-8C2D-ECFB52A568FF}"/>
              </a:ext>
            </a:extLst>
          </p:cNvPr>
          <p:cNvSpPr>
            <a:spLocks/>
          </p:cNvSpPr>
          <p:nvPr/>
        </p:nvSpPr>
        <p:spPr bwMode="auto">
          <a:xfrm>
            <a:off x="5926138" y="2266950"/>
            <a:ext cx="2862262" cy="3565525"/>
          </a:xfrm>
          <a:custGeom>
            <a:avLst/>
            <a:gdLst>
              <a:gd name="T0" fmla="*/ 2746375 w 1803"/>
              <a:gd name="T1" fmla="*/ 2316163 h 2246"/>
              <a:gd name="T2" fmla="*/ 2654300 w 1803"/>
              <a:gd name="T3" fmla="*/ 2155825 h 2246"/>
              <a:gd name="T4" fmla="*/ 2579687 w 1803"/>
              <a:gd name="T5" fmla="*/ 1914525 h 2246"/>
              <a:gd name="T6" fmla="*/ 2417762 w 1803"/>
              <a:gd name="T7" fmla="*/ 1598613 h 2246"/>
              <a:gd name="T8" fmla="*/ 2289175 w 1803"/>
              <a:gd name="T9" fmla="*/ 1270000 h 2246"/>
              <a:gd name="T10" fmla="*/ 2168525 w 1803"/>
              <a:gd name="T11" fmla="*/ 1035050 h 2246"/>
              <a:gd name="T12" fmla="*/ 2109787 w 1803"/>
              <a:gd name="T13" fmla="*/ 938213 h 2246"/>
              <a:gd name="T14" fmla="*/ 2101850 w 1803"/>
              <a:gd name="T15" fmla="*/ 863600 h 2246"/>
              <a:gd name="T16" fmla="*/ 2109787 w 1803"/>
              <a:gd name="T17" fmla="*/ 771525 h 2246"/>
              <a:gd name="T18" fmla="*/ 2117725 w 1803"/>
              <a:gd name="T19" fmla="*/ 604838 h 2246"/>
              <a:gd name="T20" fmla="*/ 2100262 w 1803"/>
              <a:gd name="T21" fmla="*/ 514350 h 2246"/>
              <a:gd name="T22" fmla="*/ 2100262 w 1803"/>
              <a:gd name="T23" fmla="*/ 441325 h 2246"/>
              <a:gd name="T24" fmla="*/ 2141537 w 1803"/>
              <a:gd name="T25" fmla="*/ 296863 h 2246"/>
              <a:gd name="T26" fmla="*/ 2200275 w 1803"/>
              <a:gd name="T27" fmla="*/ 127000 h 2246"/>
              <a:gd name="T28" fmla="*/ 2195512 w 1803"/>
              <a:gd name="T29" fmla="*/ 31750 h 2246"/>
              <a:gd name="T30" fmla="*/ 1981200 w 1803"/>
              <a:gd name="T31" fmla="*/ 25400 h 2246"/>
              <a:gd name="T32" fmla="*/ 1728787 w 1803"/>
              <a:gd name="T33" fmla="*/ 201613 h 2246"/>
              <a:gd name="T34" fmla="*/ 1662112 w 1803"/>
              <a:gd name="T35" fmla="*/ 319088 h 2246"/>
              <a:gd name="T36" fmla="*/ 1590675 w 1803"/>
              <a:gd name="T37" fmla="*/ 534988 h 2246"/>
              <a:gd name="T38" fmla="*/ 1609725 w 1803"/>
              <a:gd name="T39" fmla="*/ 904875 h 2246"/>
              <a:gd name="T40" fmla="*/ 1647825 w 1803"/>
              <a:gd name="T41" fmla="*/ 1068388 h 2246"/>
              <a:gd name="T42" fmla="*/ 1655762 w 1803"/>
              <a:gd name="T43" fmla="*/ 1225550 h 2246"/>
              <a:gd name="T44" fmla="*/ 1589087 w 1803"/>
              <a:gd name="T45" fmla="*/ 1408113 h 2246"/>
              <a:gd name="T46" fmla="*/ 1495425 w 1803"/>
              <a:gd name="T47" fmla="*/ 1498600 h 2246"/>
              <a:gd name="T48" fmla="*/ 1257300 w 1803"/>
              <a:gd name="T49" fmla="*/ 1500188 h 2246"/>
              <a:gd name="T50" fmla="*/ 1116012 w 1803"/>
              <a:gd name="T51" fmla="*/ 1473200 h 2246"/>
              <a:gd name="T52" fmla="*/ 881062 w 1803"/>
              <a:gd name="T53" fmla="*/ 1462088 h 2246"/>
              <a:gd name="T54" fmla="*/ 684212 w 1803"/>
              <a:gd name="T55" fmla="*/ 1473200 h 2246"/>
              <a:gd name="T56" fmla="*/ 473075 w 1803"/>
              <a:gd name="T57" fmla="*/ 1500188 h 2246"/>
              <a:gd name="T58" fmla="*/ 276225 w 1803"/>
              <a:gd name="T59" fmla="*/ 1538288 h 2246"/>
              <a:gd name="T60" fmla="*/ 211137 w 1803"/>
              <a:gd name="T61" fmla="*/ 1570038 h 2246"/>
              <a:gd name="T62" fmla="*/ 163512 w 1803"/>
              <a:gd name="T63" fmla="*/ 1651000 h 2246"/>
              <a:gd name="T64" fmla="*/ 119062 w 1803"/>
              <a:gd name="T65" fmla="*/ 1776413 h 2246"/>
              <a:gd name="T66" fmla="*/ 157162 w 1803"/>
              <a:gd name="T67" fmla="*/ 1911350 h 2246"/>
              <a:gd name="T68" fmla="*/ 223837 w 1803"/>
              <a:gd name="T69" fmla="*/ 1974850 h 2246"/>
              <a:gd name="T70" fmla="*/ 133350 w 1803"/>
              <a:gd name="T71" fmla="*/ 2012950 h 2246"/>
              <a:gd name="T72" fmla="*/ 19050 w 1803"/>
              <a:gd name="T73" fmla="*/ 2100263 h 2246"/>
              <a:gd name="T74" fmla="*/ 0 w 1803"/>
              <a:gd name="T75" fmla="*/ 2255838 h 2246"/>
              <a:gd name="T76" fmla="*/ 28575 w 1803"/>
              <a:gd name="T77" fmla="*/ 2403475 h 2246"/>
              <a:gd name="T78" fmla="*/ 168275 w 1803"/>
              <a:gd name="T79" fmla="*/ 2492375 h 2246"/>
              <a:gd name="T80" fmla="*/ 239712 w 1803"/>
              <a:gd name="T81" fmla="*/ 2525713 h 2246"/>
              <a:gd name="T82" fmla="*/ 185737 w 1803"/>
              <a:gd name="T83" fmla="*/ 2590800 h 2246"/>
              <a:gd name="T84" fmla="*/ 158750 w 1803"/>
              <a:gd name="T85" fmla="*/ 2689225 h 2246"/>
              <a:gd name="T86" fmla="*/ 174625 w 1803"/>
              <a:gd name="T87" fmla="*/ 2824163 h 2246"/>
              <a:gd name="T88" fmla="*/ 214312 w 1803"/>
              <a:gd name="T89" fmla="*/ 2903538 h 2246"/>
              <a:gd name="T90" fmla="*/ 328612 w 1803"/>
              <a:gd name="T91" fmla="*/ 2959100 h 2246"/>
              <a:gd name="T92" fmla="*/ 468312 w 1803"/>
              <a:gd name="T93" fmla="*/ 3003550 h 2246"/>
              <a:gd name="T94" fmla="*/ 430212 w 1803"/>
              <a:gd name="T95" fmla="*/ 3062288 h 2246"/>
              <a:gd name="T96" fmla="*/ 412750 w 1803"/>
              <a:gd name="T97" fmla="*/ 3228975 h 2246"/>
              <a:gd name="T98" fmla="*/ 588962 w 1803"/>
              <a:gd name="T99" fmla="*/ 3421063 h 2246"/>
              <a:gd name="T100" fmla="*/ 681037 w 1803"/>
              <a:gd name="T101" fmla="*/ 3454400 h 2246"/>
              <a:gd name="T102" fmla="*/ 741362 w 1803"/>
              <a:gd name="T103" fmla="*/ 3448050 h 2246"/>
              <a:gd name="T104" fmla="*/ 823912 w 1803"/>
              <a:gd name="T105" fmla="*/ 3459163 h 2246"/>
              <a:gd name="T106" fmla="*/ 981075 w 1803"/>
              <a:gd name="T107" fmla="*/ 3470275 h 2246"/>
              <a:gd name="T108" fmla="*/ 1100137 w 1803"/>
              <a:gd name="T109" fmla="*/ 3476625 h 2246"/>
              <a:gd name="T110" fmla="*/ 1196975 w 1803"/>
              <a:gd name="T111" fmla="*/ 3484563 h 2246"/>
              <a:gd name="T112" fmla="*/ 1284287 w 1803"/>
              <a:gd name="T113" fmla="*/ 3529013 h 2246"/>
              <a:gd name="T114" fmla="*/ 1662112 w 1803"/>
              <a:gd name="T115" fmla="*/ 3557588 h 2246"/>
              <a:gd name="T116" fmla="*/ 2065337 w 1803"/>
              <a:gd name="T117" fmla="*/ 3541713 h 2246"/>
              <a:gd name="T118" fmla="*/ 2168525 w 1803"/>
              <a:gd name="T119" fmla="*/ 3490913 h 2246"/>
              <a:gd name="T120" fmla="*/ 2268537 w 1803"/>
              <a:gd name="T121" fmla="*/ 3495675 h 2246"/>
              <a:gd name="T122" fmla="*/ 2640012 w 1803"/>
              <a:gd name="T123" fmla="*/ 3532188 h 2246"/>
              <a:gd name="T124" fmla="*/ 2860675 w 1803"/>
              <a:gd name="T125" fmla="*/ 3551238 h 22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03" h="2246">
                <a:moveTo>
                  <a:pt x="1802" y="2237"/>
                </a:moveTo>
                <a:lnTo>
                  <a:pt x="1802" y="1498"/>
                </a:lnTo>
                <a:lnTo>
                  <a:pt x="1788" y="1494"/>
                </a:lnTo>
                <a:lnTo>
                  <a:pt x="1775" y="1489"/>
                </a:lnTo>
                <a:lnTo>
                  <a:pt x="1763" y="1483"/>
                </a:lnTo>
                <a:lnTo>
                  <a:pt x="1751" y="1476"/>
                </a:lnTo>
                <a:lnTo>
                  <a:pt x="1740" y="1468"/>
                </a:lnTo>
                <a:lnTo>
                  <a:pt x="1730" y="1459"/>
                </a:lnTo>
                <a:lnTo>
                  <a:pt x="1721" y="1449"/>
                </a:lnTo>
                <a:lnTo>
                  <a:pt x="1712" y="1439"/>
                </a:lnTo>
                <a:lnTo>
                  <a:pt x="1704" y="1427"/>
                </a:lnTo>
                <a:lnTo>
                  <a:pt x="1696" y="1415"/>
                </a:lnTo>
                <a:lnTo>
                  <a:pt x="1689" y="1401"/>
                </a:lnTo>
                <a:lnTo>
                  <a:pt x="1683" y="1388"/>
                </a:lnTo>
                <a:lnTo>
                  <a:pt x="1677" y="1373"/>
                </a:lnTo>
                <a:lnTo>
                  <a:pt x="1672" y="1358"/>
                </a:lnTo>
                <a:lnTo>
                  <a:pt x="1667" y="1342"/>
                </a:lnTo>
                <a:lnTo>
                  <a:pt x="1663" y="1326"/>
                </a:lnTo>
                <a:lnTo>
                  <a:pt x="1659" y="1309"/>
                </a:lnTo>
                <a:lnTo>
                  <a:pt x="1654" y="1291"/>
                </a:lnTo>
                <a:lnTo>
                  <a:pt x="1649" y="1271"/>
                </a:lnTo>
                <a:lnTo>
                  <a:pt x="1642" y="1250"/>
                </a:lnTo>
                <a:lnTo>
                  <a:pt x="1634" y="1229"/>
                </a:lnTo>
                <a:lnTo>
                  <a:pt x="1625" y="1206"/>
                </a:lnTo>
                <a:lnTo>
                  <a:pt x="1615" y="1183"/>
                </a:lnTo>
                <a:lnTo>
                  <a:pt x="1604" y="1159"/>
                </a:lnTo>
                <a:lnTo>
                  <a:pt x="1593" y="1134"/>
                </a:lnTo>
                <a:lnTo>
                  <a:pt x="1580" y="1109"/>
                </a:lnTo>
                <a:lnTo>
                  <a:pt x="1567" y="1084"/>
                </a:lnTo>
                <a:lnTo>
                  <a:pt x="1553" y="1059"/>
                </a:lnTo>
                <a:lnTo>
                  <a:pt x="1539" y="1033"/>
                </a:lnTo>
                <a:lnTo>
                  <a:pt x="1523" y="1007"/>
                </a:lnTo>
                <a:lnTo>
                  <a:pt x="1508" y="982"/>
                </a:lnTo>
                <a:lnTo>
                  <a:pt x="1491" y="956"/>
                </a:lnTo>
                <a:lnTo>
                  <a:pt x="1485" y="930"/>
                </a:lnTo>
                <a:lnTo>
                  <a:pt x="1478" y="903"/>
                </a:lnTo>
                <a:lnTo>
                  <a:pt x="1470" y="876"/>
                </a:lnTo>
                <a:lnTo>
                  <a:pt x="1461" y="850"/>
                </a:lnTo>
                <a:lnTo>
                  <a:pt x="1452" y="824"/>
                </a:lnTo>
                <a:lnTo>
                  <a:pt x="1442" y="800"/>
                </a:lnTo>
                <a:lnTo>
                  <a:pt x="1432" y="776"/>
                </a:lnTo>
                <a:lnTo>
                  <a:pt x="1422" y="754"/>
                </a:lnTo>
                <a:lnTo>
                  <a:pt x="1412" y="733"/>
                </a:lnTo>
                <a:lnTo>
                  <a:pt x="1402" y="714"/>
                </a:lnTo>
                <a:lnTo>
                  <a:pt x="1392" y="695"/>
                </a:lnTo>
                <a:lnTo>
                  <a:pt x="1382" y="679"/>
                </a:lnTo>
                <a:lnTo>
                  <a:pt x="1374" y="665"/>
                </a:lnTo>
                <a:lnTo>
                  <a:pt x="1366" y="652"/>
                </a:lnTo>
                <a:lnTo>
                  <a:pt x="1359" y="641"/>
                </a:lnTo>
                <a:lnTo>
                  <a:pt x="1352" y="633"/>
                </a:lnTo>
                <a:lnTo>
                  <a:pt x="1348" y="627"/>
                </a:lnTo>
                <a:lnTo>
                  <a:pt x="1342" y="620"/>
                </a:lnTo>
                <a:lnTo>
                  <a:pt x="1338" y="613"/>
                </a:lnTo>
                <a:lnTo>
                  <a:pt x="1335" y="606"/>
                </a:lnTo>
                <a:lnTo>
                  <a:pt x="1332" y="598"/>
                </a:lnTo>
                <a:lnTo>
                  <a:pt x="1329" y="591"/>
                </a:lnTo>
                <a:lnTo>
                  <a:pt x="1327" y="584"/>
                </a:lnTo>
                <a:lnTo>
                  <a:pt x="1326" y="577"/>
                </a:lnTo>
                <a:lnTo>
                  <a:pt x="1325" y="570"/>
                </a:lnTo>
                <a:lnTo>
                  <a:pt x="1324" y="564"/>
                </a:lnTo>
                <a:lnTo>
                  <a:pt x="1324" y="559"/>
                </a:lnTo>
                <a:lnTo>
                  <a:pt x="1324" y="553"/>
                </a:lnTo>
                <a:lnTo>
                  <a:pt x="1324" y="548"/>
                </a:lnTo>
                <a:lnTo>
                  <a:pt x="1324" y="544"/>
                </a:lnTo>
                <a:lnTo>
                  <a:pt x="1324" y="540"/>
                </a:lnTo>
                <a:lnTo>
                  <a:pt x="1324" y="537"/>
                </a:lnTo>
                <a:lnTo>
                  <a:pt x="1324" y="534"/>
                </a:lnTo>
                <a:lnTo>
                  <a:pt x="1325" y="528"/>
                </a:lnTo>
                <a:lnTo>
                  <a:pt x="1326" y="520"/>
                </a:lnTo>
                <a:lnTo>
                  <a:pt x="1326" y="510"/>
                </a:lnTo>
                <a:lnTo>
                  <a:pt x="1328" y="499"/>
                </a:lnTo>
                <a:lnTo>
                  <a:pt x="1329" y="486"/>
                </a:lnTo>
                <a:lnTo>
                  <a:pt x="1330" y="473"/>
                </a:lnTo>
                <a:lnTo>
                  <a:pt x="1331" y="459"/>
                </a:lnTo>
                <a:lnTo>
                  <a:pt x="1333" y="445"/>
                </a:lnTo>
                <a:lnTo>
                  <a:pt x="1333" y="431"/>
                </a:lnTo>
                <a:lnTo>
                  <a:pt x="1334" y="417"/>
                </a:lnTo>
                <a:lnTo>
                  <a:pt x="1335" y="404"/>
                </a:lnTo>
                <a:lnTo>
                  <a:pt x="1335" y="392"/>
                </a:lnTo>
                <a:lnTo>
                  <a:pt x="1334" y="381"/>
                </a:lnTo>
                <a:lnTo>
                  <a:pt x="1334" y="372"/>
                </a:lnTo>
                <a:lnTo>
                  <a:pt x="1332" y="365"/>
                </a:lnTo>
                <a:lnTo>
                  <a:pt x="1331" y="359"/>
                </a:lnTo>
                <a:lnTo>
                  <a:pt x="1329" y="353"/>
                </a:lnTo>
                <a:lnTo>
                  <a:pt x="1326" y="341"/>
                </a:lnTo>
                <a:lnTo>
                  <a:pt x="1325" y="335"/>
                </a:lnTo>
                <a:lnTo>
                  <a:pt x="1324" y="330"/>
                </a:lnTo>
                <a:lnTo>
                  <a:pt x="1323" y="324"/>
                </a:lnTo>
                <a:lnTo>
                  <a:pt x="1322" y="319"/>
                </a:lnTo>
                <a:lnTo>
                  <a:pt x="1321" y="313"/>
                </a:lnTo>
                <a:lnTo>
                  <a:pt x="1321" y="308"/>
                </a:lnTo>
                <a:lnTo>
                  <a:pt x="1321" y="302"/>
                </a:lnTo>
                <a:lnTo>
                  <a:pt x="1321" y="296"/>
                </a:lnTo>
                <a:lnTo>
                  <a:pt x="1321" y="290"/>
                </a:lnTo>
                <a:lnTo>
                  <a:pt x="1322" y="285"/>
                </a:lnTo>
                <a:lnTo>
                  <a:pt x="1323" y="278"/>
                </a:lnTo>
                <a:lnTo>
                  <a:pt x="1324" y="272"/>
                </a:lnTo>
                <a:lnTo>
                  <a:pt x="1327" y="264"/>
                </a:lnTo>
                <a:lnTo>
                  <a:pt x="1330" y="254"/>
                </a:lnTo>
                <a:lnTo>
                  <a:pt x="1333" y="243"/>
                </a:lnTo>
                <a:lnTo>
                  <a:pt x="1337" y="230"/>
                </a:lnTo>
                <a:lnTo>
                  <a:pt x="1341" y="216"/>
                </a:lnTo>
                <a:lnTo>
                  <a:pt x="1345" y="201"/>
                </a:lnTo>
                <a:lnTo>
                  <a:pt x="1349" y="187"/>
                </a:lnTo>
                <a:lnTo>
                  <a:pt x="1357" y="157"/>
                </a:lnTo>
                <a:lnTo>
                  <a:pt x="1362" y="142"/>
                </a:lnTo>
                <a:lnTo>
                  <a:pt x="1367" y="128"/>
                </a:lnTo>
                <a:lnTo>
                  <a:pt x="1371" y="115"/>
                </a:lnTo>
                <a:lnTo>
                  <a:pt x="1375" y="104"/>
                </a:lnTo>
                <a:lnTo>
                  <a:pt x="1379" y="94"/>
                </a:lnTo>
                <a:lnTo>
                  <a:pt x="1383" y="86"/>
                </a:lnTo>
                <a:lnTo>
                  <a:pt x="1386" y="80"/>
                </a:lnTo>
                <a:lnTo>
                  <a:pt x="1389" y="75"/>
                </a:lnTo>
                <a:lnTo>
                  <a:pt x="1391" y="69"/>
                </a:lnTo>
                <a:lnTo>
                  <a:pt x="1392" y="61"/>
                </a:lnTo>
                <a:lnTo>
                  <a:pt x="1393" y="53"/>
                </a:lnTo>
                <a:lnTo>
                  <a:pt x="1393" y="45"/>
                </a:lnTo>
                <a:lnTo>
                  <a:pt x="1391" y="36"/>
                </a:lnTo>
                <a:lnTo>
                  <a:pt x="1388" y="28"/>
                </a:lnTo>
                <a:lnTo>
                  <a:pt x="1383" y="20"/>
                </a:lnTo>
                <a:lnTo>
                  <a:pt x="1376" y="13"/>
                </a:lnTo>
                <a:lnTo>
                  <a:pt x="1367" y="7"/>
                </a:lnTo>
                <a:lnTo>
                  <a:pt x="1355" y="3"/>
                </a:lnTo>
                <a:lnTo>
                  <a:pt x="1341" y="0"/>
                </a:lnTo>
                <a:lnTo>
                  <a:pt x="1323" y="0"/>
                </a:lnTo>
                <a:lnTo>
                  <a:pt x="1302" y="3"/>
                </a:lnTo>
                <a:lnTo>
                  <a:pt x="1277" y="8"/>
                </a:lnTo>
                <a:lnTo>
                  <a:pt x="1248" y="16"/>
                </a:lnTo>
                <a:lnTo>
                  <a:pt x="1220" y="26"/>
                </a:lnTo>
                <a:lnTo>
                  <a:pt x="1195" y="38"/>
                </a:lnTo>
                <a:lnTo>
                  <a:pt x="1172" y="51"/>
                </a:lnTo>
                <a:lnTo>
                  <a:pt x="1151" y="65"/>
                </a:lnTo>
                <a:lnTo>
                  <a:pt x="1132" y="80"/>
                </a:lnTo>
                <a:lnTo>
                  <a:pt x="1116" y="96"/>
                </a:lnTo>
                <a:lnTo>
                  <a:pt x="1101" y="111"/>
                </a:lnTo>
                <a:lnTo>
                  <a:pt x="1089" y="127"/>
                </a:lnTo>
                <a:lnTo>
                  <a:pt x="1078" y="141"/>
                </a:lnTo>
                <a:lnTo>
                  <a:pt x="1069" y="155"/>
                </a:lnTo>
                <a:lnTo>
                  <a:pt x="1062" y="168"/>
                </a:lnTo>
                <a:lnTo>
                  <a:pt x="1056" y="179"/>
                </a:lnTo>
                <a:lnTo>
                  <a:pt x="1051" y="188"/>
                </a:lnTo>
                <a:lnTo>
                  <a:pt x="1050" y="195"/>
                </a:lnTo>
                <a:lnTo>
                  <a:pt x="1048" y="199"/>
                </a:lnTo>
                <a:lnTo>
                  <a:pt x="1047" y="201"/>
                </a:lnTo>
                <a:lnTo>
                  <a:pt x="1038" y="218"/>
                </a:lnTo>
                <a:lnTo>
                  <a:pt x="1030" y="234"/>
                </a:lnTo>
                <a:lnTo>
                  <a:pt x="1023" y="250"/>
                </a:lnTo>
                <a:lnTo>
                  <a:pt x="1017" y="266"/>
                </a:lnTo>
                <a:lnTo>
                  <a:pt x="1012" y="283"/>
                </a:lnTo>
                <a:lnTo>
                  <a:pt x="1008" y="300"/>
                </a:lnTo>
                <a:lnTo>
                  <a:pt x="1004" y="318"/>
                </a:lnTo>
                <a:lnTo>
                  <a:pt x="1002" y="337"/>
                </a:lnTo>
                <a:lnTo>
                  <a:pt x="1001" y="358"/>
                </a:lnTo>
                <a:lnTo>
                  <a:pt x="1000" y="380"/>
                </a:lnTo>
                <a:lnTo>
                  <a:pt x="1000" y="405"/>
                </a:lnTo>
                <a:lnTo>
                  <a:pt x="1001" y="432"/>
                </a:lnTo>
                <a:lnTo>
                  <a:pt x="1003" y="462"/>
                </a:lnTo>
                <a:lnTo>
                  <a:pt x="1006" y="495"/>
                </a:lnTo>
                <a:lnTo>
                  <a:pt x="1009" y="531"/>
                </a:lnTo>
                <a:lnTo>
                  <a:pt x="1014" y="570"/>
                </a:lnTo>
                <a:lnTo>
                  <a:pt x="1017" y="584"/>
                </a:lnTo>
                <a:lnTo>
                  <a:pt x="1020" y="598"/>
                </a:lnTo>
                <a:lnTo>
                  <a:pt x="1023" y="611"/>
                </a:lnTo>
                <a:lnTo>
                  <a:pt x="1026" y="623"/>
                </a:lnTo>
                <a:lnTo>
                  <a:pt x="1030" y="636"/>
                </a:lnTo>
                <a:lnTo>
                  <a:pt x="1033" y="648"/>
                </a:lnTo>
                <a:lnTo>
                  <a:pt x="1035" y="660"/>
                </a:lnTo>
                <a:lnTo>
                  <a:pt x="1038" y="673"/>
                </a:lnTo>
                <a:lnTo>
                  <a:pt x="1040" y="685"/>
                </a:lnTo>
                <a:lnTo>
                  <a:pt x="1042" y="697"/>
                </a:lnTo>
                <a:lnTo>
                  <a:pt x="1043" y="709"/>
                </a:lnTo>
                <a:lnTo>
                  <a:pt x="1044" y="721"/>
                </a:lnTo>
                <a:lnTo>
                  <a:pt x="1045" y="733"/>
                </a:lnTo>
                <a:lnTo>
                  <a:pt x="1045" y="746"/>
                </a:lnTo>
                <a:lnTo>
                  <a:pt x="1044" y="759"/>
                </a:lnTo>
                <a:lnTo>
                  <a:pt x="1043" y="772"/>
                </a:lnTo>
                <a:lnTo>
                  <a:pt x="1040" y="792"/>
                </a:lnTo>
                <a:lnTo>
                  <a:pt x="1035" y="811"/>
                </a:lnTo>
                <a:lnTo>
                  <a:pt x="1031" y="827"/>
                </a:lnTo>
                <a:lnTo>
                  <a:pt x="1025" y="842"/>
                </a:lnTo>
                <a:lnTo>
                  <a:pt x="1020" y="855"/>
                </a:lnTo>
                <a:lnTo>
                  <a:pt x="1014" y="866"/>
                </a:lnTo>
                <a:lnTo>
                  <a:pt x="1007" y="877"/>
                </a:lnTo>
                <a:lnTo>
                  <a:pt x="1001" y="887"/>
                </a:lnTo>
                <a:lnTo>
                  <a:pt x="993" y="895"/>
                </a:lnTo>
                <a:lnTo>
                  <a:pt x="986" y="903"/>
                </a:lnTo>
                <a:lnTo>
                  <a:pt x="979" y="911"/>
                </a:lnTo>
                <a:lnTo>
                  <a:pt x="971" y="918"/>
                </a:lnTo>
                <a:lnTo>
                  <a:pt x="964" y="924"/>
                </a:lnTo>
                <a:lnTo>
                  <a:pt x="957" y="931"/>
                </a:lnTo>
                <a:lnTo>
                  <a:pt x="949" y="937"/>
                </a:lnTo>
                <a:lnTo>
                  <a:pt x="942" y="944"/>
                </a:lnTo>
                <a:lnTo>
                  <a:pt x="922" y="946"/>
                </a:lnTo>
                <a:lnTo>
                  <a:pt x="901" y="948"/>
                </a:lnTo>
                <a:lnTo>
                  <a:pt x="882" y="949"/>
                </a:lnTo>
                <a:lnTo>
                  <a:pt x="863" y="949"/>
                </a:lnTo>
                <a:lnTo>
                  <a:pt x="844" y="949"/>
                </a:lnTo>
                <a:lnTo>
                  <a:pt x="826" y="948"/>
                </a:lnTo>
                <a:lnTo>
                  <a:pt x="809" y="947"/>
                </a:lnTo>
                <a:lnTo>
                  <a:pt x="792" y="945"/>
                </a:lnTo>
                <a:lnTo>
                  <a:pt x="777" y="943"/>
                </a:lnTo>
                <a:lnTo>
                  <a:pt x="762" y="940"/>
                </a:lnTo>
                <a:lnTo>
                  <a:pt x="750" y="938"/>
                </a:lnTo>
                <a:lnTo>
                  <a:pt x="738" y="935"/>
                </a:lnTo>
                <a:lnTo>
                  <a:pt x="727" y="934"/>
                </a:lnTo>
                <a:lnTo>
                  <a:pt x="717" y="932"/>
                </a:lnTo>
                <a:lnTo>
                  <a:pt x="709" y="930"/>
                </a:lnTo>
                <a:lnTo>
                  <a:pt x="703" y="928"/>
                </a:lnTo>
                <a:lnTo>
                  <a:pt x="685" y="926"/>
                </a:lnTo>
                <a:lnTo>
                  <a:pt x="666" y="924"/>
                </a:lnTo>
                <a:lnTo>
                  <a:pt x="648" y="923"/>
                </a:lnTo>
                <a:lnTo>
                  <a:pt x="629" y="922"/>
                </a:lnTo>
                <a:lnTo>
                  <a:pt x="610" y="921"/>
                </a:lnTo>
                <a:lnTo>
                  <a:pt x="592" y="921"/>
                </a:lnTo>
                <a:lnTo>
                  <a:pt x="573" y="921"/>
                </a:lnTo>
                <a:lnTo>
                  <a:pt x="555" y="921"/>
                </a:lnTo>
                <a:lnTo>
                  <a:pt x="538" y="922"/>
                </a:lnTo>
                <a:lnTo>
                  <a:pt x="520" y="923"/>
                </a:lnTo>
                <a:lnTo>
                  <a:pt x="503" y="923"/>
                </a:lnTo>
                <a:lnTo>
                  <a:pt x="487" y="924"/>
                </a:lnTo>
                <a:lnTo>
                  <a:pt x="472" y="925"/>
                </a:lnTo>
                <a:lnTo>
                  <a:pt x="457" y="926"/>
                </a:lnTo>
                <a:lnTo>
                  <a:pt x="444" y="927"/>
                </a:lnTo>
                <a:lnTo>
                  <a:pt x="431" y="928"/>
                </a:lnTo>
                <a:lnTo>
                  <a:pt x="418" y="928"/>
                </a:lnTo>
                <a:lnTo>
                  <a:pt x="405" y="929"/>
                </a:lnTo>
                <a:lnTo>
                  <a:pt x="389" y="931"/>
                </a:lnTo>
                <a:lnTo>
                  <a:pt x="372" y="933"/>
                </a:lnTo>
                <a:lnTo>
                  <a:pt x="354" y="935"/>
                </a:lnTo>
                <a:lnTo>
                  <a:pt x="336" y="938"/>
                </a:lnTo>
                <a:lnTo>
                  <a:pt x="317" y="941"/>
                </a:lnTo>
                <a:lnTo>
                  <a:pt x="298" y="945"/>
                </a:lnTo>
                <a:lnTo>
                  <a:pt x="278" y="948"/>
                </a:lnTo>
                <a:lnTo>
                  <a:pt x="260" y="952"/>
                </a:lnTo>
                <a:lnTo>
                  <a:pt x="242" y="955"/>
                </a:lnTo>
                <a:lnTo>
                  <a:pt x="225" y="959"/>
                </a:lnTo>
                <a:lnTo>
                  <a:pt x="210" y="962"/>
                </a:lnTo>
                <a:lnTo>
                  <a:pt x="196" y="965"/>
                </a:lnTo>
                <a:lnTo>
                  <a:pt x="184" y="967"/>
                </a:lnTo>
                <a:lnTo>
                  <a:pt x="174" y="969"/>
                </a:lnTo>
                <a:lnTo>
                  <a:pt x="168" y="970"/>
                </a:lnTo>
                <a:lnTo>
                  <a:pt x="163" y="971"/>
                </a:lnTo>
                <a:lnTo>
                  <a:pt x="158" y="973"/>
                </a:lnTo>
                <a:lnTo>
                  <a:pt x="152" y="975"/>
                </a:lnTo>
                <a:lnTo>
                  <a:pt x="148" y="978"/>
                </a:lnTo>
                <a:lnTo>
                  <a:pt x="143" y="981"/>
                </a:lnTo>
                <a:lnTo>
                  <a:pt x="138" y="985"/>
                </a:lnTo>
                <a:lnTo>
                  <a:pt x="133" y="989"/>
                </a:lnTo>
                <a:lnTo>
                  <a:pt x="128" y="993"/>
                </a:lnTo>
                <a:lnTo>
                  <a:pt x="124" y="998"/>
                </a:lnTo>
                <a:lnTo>
                  <a:pt x="120" y="1004"/>
                </a:lnTo>
                <a:lnTo>
                  <a:pt x="116" y="1010"/>
                </a:lnTo>
                <a:lnTo>
                  <a:pt x="112" y="1017"/>
                </a:lnTo>
                <a:lnTo>
                  <a:pt x="109" y="1024"/>
                </a:lnTo>
                <a:lnTo>
                  <a:pt x="106" y="1032"/>
                </a:lnTo>
                <a:lnTo>
                  <a:pt x="103" y="1040"/>
                </a:lnTo>
                <a:lnTo>
                  <a:pt x="100" y="1049"/>
                </a:lnTo>
                <a:lnTo>
                  <a:pt x="96" y="1059"/>
                </a:lnTo>
                <a:lnTo>
                  <a:pt x="92" y="1068"/>
                </a:lnTo>
                <a:lnTo>
                  <a:pt x="88" y="1078"/>
                </a:lnTo>
                <a:lnTo>
                  <a:pt x="84" y="1088"/>
                </a:lnTo>
                <a:lnTo>
                  <a:pt x="80" y="1098"/>
                </a:lnTo>
                <a:lnTo>
                  <a:pt x="77" y="1109"/>
                </a:lnTo>
                <a:lnTo>
                  <a:pt x="75" y="1119"/>
                </a:lnTo>
                <a:lnTo>
                  <a:pt x="73" y="1130"/>
                </a:lnTo>
                <a:lnTo>
                  <a:pt x="72" y="1141"/>
                </a:lnTo>
                <a:lnTo>
                  <a:pt x="73" y="1152"/>
                </a:lnTo>
                <a:lnTo>
                  <a:pt x="74" y="1162"/>
                </a:lnTo>
                <a:lnTo>
                  <a:pt x="78" y="1173"/>
                </a:lnTo>
                <a:lnTo>
                  <a:pt x="83" y="1184"/>
                </a:lnTo>
                <a:lnTo>
                  <a:pt x="90" y="1194"/>
                </a:lnTo>
                <a:lnTo>
                  <a:pt x="99" y="1204"/>
                </a:lnTo>
                <a:lnTo>
                  <a:pt x="109" y="1214"/>
                </a:lnTo>
                <a:lnTo>
                  <a:pt x="117" y="1222"/>
                </a:lnTo>
                <a:lnTo>
                  <a:pt x="123" y="1228"/>
                </a:lnTo>
                <a:lnTo>
                  <a:pt x="129" y="1234"/>
                </a:lnTo>
                <a:lnTo>
                  <a:pt x="133" y="1238"/>
                </a:lnTo>
                <a:lnTo>
                  <a:pt x="136" y="1241"/>
                </a:lnTo>
                <a:lnTo>
                  <a:pt x="139" y="1243"/>
                </a:lnTo>
                <a:lnTo>
                  <a:pt x="141" y="1244"/>
                </a:lnTo>
                <a:lnTo>
                  <a:pt x="142" y="1245"/>
                </a:lnTo>
                <a:lnTo>
                  <a:pt x="142" y="1244"/>
                </a:lnTo>
                <a:lnTo>
                  <a:pt x="142" y="1243"/>
                </a:lnTo>
                <a:lnTo>
                  <a:pt x="141" y="1242"/>
                </a:lnTo>
                <a:lnTo>
                  <a:pt x="126" y="1249"/>
                </a:lnTo>
                <a:lnTo>
                  <a:pt x="111" y="1256"/>
                </a:lnTo>
                <a:lnTo>
                  <a:pt x="97" y="1262"/>
                </a:lnTo>
                <a:lnTo>
                  <a:pt x="84" y="1268"/>
                </a:lnTo>
                <a:lnTo>
                  <a:pt x="72" y="1274"/>
                </a:lnTo>
                <a:lnTo>
                  <a:pt x="60" y="1280"/>
                </a:lnTo>
                <a:lnTo>
                  <a:pt x="50" y="1286"/>
                </a:lnTo>
                <a:lnTo>
                  <a:pt x="40" y="1293"/>
                </a:lnTo>
                <a:lnTo>
                  <a:pt x="32" y="1300"/>
                </a:lnTo>
                <a:lnTo>
                  <a:pt x="24" y="1307"/>
                </a:lnTo>
                <a:lnTo>
                  <a:pt x="18" y="1314"/>
                </a:lnTo>
                <a:lnTo>
                  <a:pt x="12" y="1323"/>
                </a:lnTo>
                <a:lnTo>
                  <a:pt x="8" y="1333"/>
                </a:lnTo>
                <a:lnTo>
                  <a:pt x="5" y="1343"/>
                </a:lnTo>
                <a:lnTo>
                  <a:pt x="3" y="1355"/>
                </a:lnTo>
                <a:lnTo>
                  <a:pt x="2" y="1368"/>
                </a:lnTo>
                <a:lnTo>
                  <a:pt x="2" y="1381"/>
                </a:lnTo>
                <a:lnTo>
                  <a:pt x="2" y="1395"/>
                </a:lnTo>
                <a:lnTo>
                  <a:pt x="1" y="1408"/>
                </a:lnTo>
                <a:lnTo>
                  <a:pt x="0" y="1421"/>
                </a:lnTo>
                <a:lnTo>
                  <a:pt x="0" y="1434"/>
                </a:lnTo>
                <a:lnTo>
                  <a:pt x="0" y="1446"/>
                </a:lnTo>
                <a:lnTo>
                  <a:pt x="0" y="1459"/>
                </a:lnTo>
                <a:lnTo>
                  <a:pt x="2" y="1471"/>
                </a:lnTo>
                <a:lnTo>
                  <a:pt x="4" y="1482"/>
                </a:lnTo>
                <a:lnTo>
                  <a:pt x="7" y="1494"/>
                </a:lnTo>
                <a:lnTo>
                  <a:pt x="12" y="1504"/>
                </a:lnTo>
                <a:lnTo>
                  <a:pt x="18" y="1514"/>
                </a:lnTo>
                <a:lnTo>
                  <a:pt x="26" y="1524"/>
                </a:lnTo>
                <a:lnTo>
                  <a:pt x="36" y="1533"/>
                </a:lnTo>
                <a:lnTo>
                  <a:pt x="47" y="1541"/>
                </a:lnTo>
                <a:lnTo>
                  <a:pt x="61" y="1549"/>
                </a:lnTo>
                <a:lnTo>
                  <a:pt x="75" y="1555"/>
                </a:lnTo>
                <a:lnTo>
                  <a:pt x="86" y="1561"/>
                </a:lnTo>
                <a:lnTo>
                  <a:pt x="97" y="1566"/>
                </a:lnTo>
                <a:lnTo>
                  <a:pt x="106" y="1570"/>
                </a:lnTo>
                <a:lnTo>
                  <a:pt x="114" y="1574"/>
                </a:lnTo>
                <a:lnTo>
                  <a:pt x="132" y="1581"/>
                </a:lnTo>
                <a:lnTo>
                  <a:pt x="136" y="1583"/>
                </a:lnTo>
                <a:lnTo>
                  <a:pt x="140" y="1585"/>
                </a:lnTo>
                <a:lnTo>
                  <a:pt x="143" y="1586"/>
                </a:lnTo>
                <a:lnTo>
                  <a:pt x="147" y="1588"/>
                </a:lnTo>
                <a:lnTo>
                  <a:pt x="149" y="1589"/>
                </a:lnTo>
                <a:lnTo>
                  <a:pt x="151" y="1591"/>
                </a:lnTo>
                <a:lnTo>
                  <a:pt x="154" y="1593"/>
                </a:lnTo>
                <a:lnTo>
                  <a:pt x="157" y="1595"/>
                </a:lnTo>
                <a:lnTo>
                  <a:pt x="150" y="1601"/>
                </a:lnTo>
                <a:lnTo>
                  <a:pt x="142" y="1607"/>
                </a:lnTo>
                <a:lnTo>
                  <a:pt x="135" y="1613"/>
                </a:lnTo>
                <a:lnTo>
                  <a:pt x="128" y="1619"/>
                </a:lnTo>
                <a:lnTo>
                  <a:pt x="122" y="1625"/>
                </a:lnTo>
                <a:lnTo>
                  <a:pt x="117" y="1632"/>
                </a:lnTo>
                <a:lnTo>
                  <a:pt x="112" y="1638"/>
                </a:lnTo>
                <a:lnTo>
                  <a:pt x="109" y="1645"/>
                </a:lnTo>
                <a:lnTo>
                  <a:pt x="105" y="1652"/>
                </a:lnTo>
                <a:lnTo>
                  <a:pt x="103" y="1659"/>
                </a:lnTo>
                <a:lnTo>
                  <a:pt x="101" y="1667"/>
                </a:lnTo>
                <a:lnTo>
                  <a:pt x="100" y="1676"/>
                </a:lnTo>
                <a:lnTo>
                  <a:pt x="100" y="1684"/>
                </a:lnTo>
                <a:lnTo>
                  <a:pt x="100" y="1694"/>
                </a:lnTo>
                <a:lnTo>
                  <a:pt x="101" y="1704"/>
                </a:lnTo>
                <a:lnTo>
                  <a:pt x="103" y="1716"/>
                </a:lnTo>
                <a:lnTo>
                  <a:pt x="105" y="1728"/>
                </a:lnTo>
                <a:lnTo>
                  <a:pt x="106" y="1740"/>
                </a:lnTo>
                <a:lnTo>
                  <a:pt x="107" y="1750"/>
                </a:lnTo>
                <a:lnTo>
                  <a:pt x="108" y="1760"/>
                </a:lnTo>
                <a:lnTo>
                  <a:pt x="109" y="1770"/>
                </a:lnTo>
                <a:lnTo>
                  <a:pt x="110" y="1779"/>
                </a:lnTo>
                <a:lnTo>
                  <a:pt x="111" y="1787"/>
                </a:lnTo>
                <a:lnTo>
                  <a:pt x="112" y="1794"/>
                </a:lnTo>
                <a:lnTo>
                  <a:pt x="114" y="1801"/>
                </a:lnTo>
                <a:lnTo>
                  <a:pt x="117" y="1808"/>
                </a:lnTo>
                <a:lnTo>
                  <a:pt x="120" y="1814"/>
                </a:lnTo>
                <a:lnTo>
                  <a:pt x="124" y="1819"/>
                </a:lnTo>
                <a:lnTo>
                  <a:pt x="129" y="1825"/>
                </a:lnTo>
                <a:lnTo>
                  <a:pt x="135" y="1829"/>
                </a:lnTo>
                <a:lnTo>
                  <a:pt x="142" y="1834"/>
                </a:lnTo>
                <a:lnTo>
                  <a:pt x="150" y="1838"/>
                </a:lnTo>
                <a:lnTo>
                  <a:pt x="158" y="1841"/>
                </a:lnTo>
                <a:lnTo>
                  <a:pt x="167" y="1845"/>
                </a:lnTo>
                <a:lnTo>
                  <a:pt x="176" y="1850"/>
                </a:lnTo>
                <a:lnTo>
                  <a:pt x="186" y="1854"/>
                </a:lnTo>
                <a:lnTo>
                  <a:pt x="196" y="1859"/>
                </a:lnTo>
                <a:lnTo>
                  <a:pt x="207" y="1864"/>
                </a:lnTo>
                <a:lnTo>
                  <a:pt x="217" y="1869"/>
                </a:lnTo>
                <a:lnTo>
                  <a:pt x="228" y="1873"/>
                </a:lnTo>
                <a:lnTo>
                  <a:pt x="239" y="1878"/>
                </a:lnTo>
                <a:lnTo>
                  <a:pt x="250" y="1882"/>
                </a:lnTo>
                <a:lnTo>
                  <a:pt x="261" y="1885"/>
                </a:lnTo>
                <a:lnTo>
                  <a:pt x="272" y="1888"/>
                </a:lnTo>
                <a:lnTo>
                  <a:pt x="283" y="1891"/>
                </a:lnTo>
                <a:lnTo>
                  <a:pt x="295" y="1892"/>
                </a:lnTo>
                <a:lnTo>
                  <a:pt x="306" y="1893"/>
                </a:lnTo>
                <a:lnTo>
                  <a:pt x="317" y="1893"/>
                </a:lnTo>
                <a:lnTo>
                  <a:pt x="312" y="1897"/>
                </a:lnTo>
                <a:lnTo>
                  <a:pt x="305" y="1902"/>
                </a:lnTo>
                <a:lnTo>
                  <a:pt x="297" y="1907"/>
                </a:lnTo>
                <a:lnTo>
                  <a:pt x="288" y="1914"/>
                </a:lnTo>
                <a:lnTo>
                  <a:pt x="280" y="1921"/>
                </a:lnTo>
                <a:lnTo>
                  <a:pt x="271" y="1929"/>
                </a:lnTo>
                <a:lnTo>
                  <a:pt x="263" y="1938"/>
                </a:lnTo>
                <a:lnTo>
                  <a:pt x="256" y="1948"/>
                </a:lnTo>
                <a:lnTo>
                  <a:pt x="251" y="1960"/>
                </a:lnTo>
                <a:lnTo>
                  <a:pt x="248" y="1972"/>
                </a:lnTo>
                <a:lnTo>
                  <a:pt x="246" y="1986"/>
                </a:lnTo>
                <a:lnTo>
                  <a:pt x="248" y="2001"/>
                </a:lnTo>
                <a:lnTo>
                  <a:pt x="252" y="2017"/>
                </a:lnTo>
                <a:lnTo>
                  <a:pt x="260" y="2034"/>
                </a:lnTo>
                <a:lnTo>
                  <a:pt x="271" y="2053"/>
                </a:lnTo>
                <a:lnTo>
                  <a:pt x="288" y="2073"/>
                </a:lnTo>
                <a:lnTo>
                  <a:pt x="305" y="2092"/>
                </a:lnTo>
                <a:lnTo>
                  <a:pt x="321" y="2109"/>
                </a:lnTo>
                <a:lnTo>
                  <a:pt x="335" y="2123"/>
                </a:lnTo>
                <a:lnTo>
                  <a:pt x="349" y="2136"/>
                </a:lnTo>
                <a:lnTo>
                  <a:pt x="360" y="2146"/>
                </a:lnTo>
                <a:lnTo>
                  <a:pt x="371" y="2155"/>
                </a:lnTo>
                <a:lnTo>
                  <a:pt x="381" y="2162"/>
                </a:lnTo>
                <a:lnTo>
                  <a:pt x="390" y="2167"/>
                </a:lnTo>
                <a:lnTo>
                  <a:pt x="398" y="2172"/>
                </a:lnTo>
                <a:lnTo>
                  <a:pt x="406" y="2174"/>
                </a:lnTo>
                <a:lnTo>
                  <a:pt x="412" y="2176"/>
                </a:lnTo>
                <a:lnTo>
                  <a:pt x="418" y="2177"/>
                </a:lnTo>
                <a:lnTo>
                  <a:pt x="424" y="2177"/>
                </a:lnTo>
                <a:lnTo>
                  <a:pt x="429" y="2176"/>
                </a:lnTo>
                <a:lnTo>
                  <a:pt x="434" y="2175"/>
                </a:lnTo>
                <a:lnTo>
                  <a:pt x="439" y="2174"/>
                </a:lnTo>
                <a:lnTo>
                  <a:pt x="444" y="2172"/>
                </a:lnTo>
                <a:lnTo>
                  <a:pt x="448" y="2172"/>
                </a:lnTo>
                <a:lnTo>
                  <a:pt x="452" y="2171"/>
                </a:lnTo>
                <a:lnTo>
                  <a:pt x="457" y="2172"/>
                </a:lnTo>
                <a:lnTo>
                  <a:pt x="462" y="2172"/>
                </a:lnTo>
                <a:lnTo>
                  <a:pt x="467" y="2172"/>
                </a:lnTo>
                <a:lnTo>
                  <a:pt x="472" y="2173"/>
                </a:lnTo>
                <a:lnTo>
                  <a:pt x="483" y="2175"/>
                </a:lnTo>
                <a:lnTo>
                  <a:pt x="488" y="2176"/>
                </a:lnTo>
                <a:lnTo>
                  <a:pt x="494" y="2177"/>
                </a:lnTo>
                <a:lnTo>
                  <a:pt x="500" y="2178"/>
                </a:lnTo>
                <a:lnTo>
                  <a:pt x="506" y="2178"/>
                </a:lnTo>
                <a:lnTo>
                  <a:pt x="513" y="2179"/>
                </a:lnTo>
                <a:lnTo>
                  <a:pt x="519" y="2179"/>
                </a:lnTo>
                <a:lnTo>
                  <a:pt x="526" y="2178"/>
                </a:lnTo>
                <a:lnTo>
                  <a:pt x="547" y="2177"/>
                </a:lnTo>
                <a:lnTo>
                  <a:pt x="565" y="2177"/>
                </a:lnTo>
                <a:lnTo>
                  <a:pt x="580" y="2178"/>
                </a:lnTo>
                <a:lnTo>
                  <a:pt x="592" y="2179"/>
                </a:lnTo>
                <a:lnTo>
                  <a:pt x="602" y="2181"/>
                </a:lnTo>
                <a:lnTo>
                  <a:pt x="611" y="2183"/>
                </a:lnTo>
                <a:lnTo>
                  <a:pt x="618" y="2186"/>
                </a:lnTo>
                <a:lnTo>
                  <a:pt x="625" y="2188"/>
                </a:lnTo>
                <a:lnTo>
                  <a:pt x="632" y="2191"/>
                </a:lnTo>
                <a:lnTo>
                  <a:pt x="639" y="2193"/>
                </a:lnTo>
                <a:lnTo>
                  <a:pt x="647" y="2194"/>
                </a:lnTo>
                <a:lnTo>
                  <a:pt x="655" y="2194"/>
                </a:lnTo>
                <a:lnTo>
                  <a:pt x="666" y="2194"/>
                </a:lnTo>
                <a:lnTo>
                  <a:pt x="678" y="2193"/>
                </a:lnTo>
                <a:lnTo>
                  <a:pt x="693" y="2190"/>
                </a:lnTo>
                <a:lnTo>
                  <a:pt x="712" y="2186"/>
                </a:lnTo>
                <a:lnTo>
                  <a:pt x="720" y="2184"/>
                </a:lnTo>
                <a:lnTo>
                  <a:pt x="727" y="2184"/>
                </a:lnTo>
                <a:lnTo>
                  <a:pt x="733" y="2185"/>
                </a:lnTo>
                <a:lnTo>
                  <a:pt x="739" y="2186"/>
                </a:lnTo>
                <a:lnTo>
                  <a:pt x="745" y="2189"/>
                </a:lnTo>
                <a:lnTo>
                  <a:pt x="750" y="2192"/>
                </a:lnTo>
                <a:lnTo>
                  <a:pt x="754" y="2195"/>
                </a:lnTo>
                <a:lnTo>
                  <a:pt x="759" y="2199"/>
                </a:lnTo>
                <a:lnTo>
                  <a:pt x="764" y="2203"/>
                </a:lnTo>
                <a:lnTo>
                  <a:pt x="770" y="2207"/>
                </a:lnTo>
                <a:lnTo>
                  <a:pt x="776" y="2211"/>
                </a:lnTo>
                <a:lnTo>
                  <a:pt x="783" y="2215"/>
                </a:lnTo>
                <a:lnTo>
                  <a:pt x="790" y="2218"/>
                </a:lnTo>
                <a:lnTo>
                  <a:pt x="799" y="2221"/>
                </a:lnTo>
                <a:lnTo>
                  <a:pt x="809" y="2223"/>
                </a:lnTo>
                <a:lnTo>
                  <a:pt x="820" y="2224"/>
                </a:lnTo>
                <a:lnTo>
                  <a:pt x="843" y="2226"/>
                </a:lnTo>
                <a:lnTo>
                  <a:pt x="870" y="2228"/>
                </a:lnTo>
                <a:lnTo>
                  <a:pt x="901" y="2231"/>
                </a:lnTo>
                <a:lnTo>
                  <a:pt x="935" y="2234"/>
                </a:lnTo>
                <a:lnTo>
                  <a:pt x="971" y="2236"/>
                </a:lnTo>
                <a:lnTo>
                  <a:pt x="1009" y="2239"/>
                </a:lnTo>
                <a:lnTo>
                  <a:pt x="1047" y="2241"/>
                </a:lnTo>
                <a:lnTo>
                  <a:pt x="1085" y="2243"/>
                </a:lnTo>
                <a:lnTo>
                  <a:pt x="1123" y="2244"/>
                </a:lnTo>
                <a:lnTo>
                  <a:pt x="1160" y="2245"/>
                </a:lnTo>
                <a:lnTo>
                  <a:pt x="1194" y="2245"/>
                </a:lnTo>
                <a:lnTo>
                  <a:pt x="1227" y="2243"/>
                </a:lnTo>
                <a:lnTo>
                  <a:pt x="1256" y="2240"/>
                </a:lnTo>
                <a:lnTo>
                  <a:pt x="1281" y="2237"/>
                </a:lnTo>
                <a:lnTo>
                  <a:pt x="1301" y="2231"/>
                </a:lnTo>
                <a:lnTo>
                  <a:pt x="1316" y="2224"/>
                </a:lnTo>
                <a:lnTo>
                  <a:pt x="1322" y="2218"/>
                </a:lnTo>
                <a:lnTo>
                  <a:pt x="1329" y="2212"/>
                </a:lnTo>
                <a:lnTo>
                  <a:pt x="1336" y="2208"/>
                </a:lnTo>
                <a:lnTo>
                  <a:pt x="1344" y="2204"/>
                </a:lnTo>
                <a:lnTo>
                  <a:pt x="1351" y="2202"/>
                </a:lnTo>
                <a:lnTo>
                  <a:pt x="1358" y="2200"/>
                </a:lnTo>
                <a:lnTo>
                  <a:pt x="1366" y="2199"/>
                </a:lnTo>
                <a:lnTo>
                  <a:pt x="1374" y="2198"/>
                </a:lnTo>
                <a:lnTo>
                  <a:pt x="1382" y="2198"/>
                </a:lnTo>
                <a:lnTo>
                  <a:pt x="1390" y="2198"/>
                </a:lnTo>
                <a:lnTo>
                  <a:pt x="1398" y="2199"/>
                </a:lnTo>
                <a:lnTo>
                  <a:pt x="1406" y="2199"/>
                </a:lnTo>
                <a:lnTo>
                  <a:pt x="1414" y="2200"/>
                </a:lnTo>
                <a:lnTo>
                  <a:pt x="1422" y="2201"/>
                </a:lnTo>
                <a:lnTo>
                  <a:pt x="1429" y="2202"/>
                </a:lnTo>
                <a:lnTo>
                  <a:pt x="1437" y="2203"/>
                </a:lnTo>
                <a:lnTo>
                  <a:pt x="1465" y="2206"/>
                </a:lnTo>
                <a:lnTo>
                  <a:pt x="1493" y="2208"/>
                </a:lnTo>
                <a:lnTo>
                  <a:pt x="1552" y="2214"/>
                </a:lnTo>
                <a:lnTo>
                  <a:pt x="1581" y="2216"/>
                </a:lnTo>
                <a:lnTo>
                  <a:pt x="1609" y="2219"/>
                </a:lnTo>
                <a:lnTo>
                  <a:pt x="1637" y="2222"/>
                </a:lnTo>
                <a:lnTo>
                  <a:pt x="1663" y="2225"/>
                </a:lnTo>
                <a:lnTo>
                  <a:pt x="1688" y="2227"/>
                </a:lnTo>
                <a:lnTo>
                  <a:pt x="1712" y="2229"/>
                </a:lnTo>
                <a:lnTo>
                  <a:pt x="1733" y="2232"/>
                </a:lnTo>
                <a:lnTo>
                  <a:pt x="1753" y="2233"/>
                </a:lnTo>
                <a:lnTo>
                  <a:pt x="1770" y="2235"/>
                </a:lnTo>
                <a:lnTo>
                  <a:pt x="1784" y="2236"/>
                </a:lnTo>
                <a:lnTo>
                  <a:pt x="1794" y="2237"/>
                </a:lnTo>
                <a:lnTo>
                  <a:pt x="1802" y="2237"/>
                </a:lnTo>
              </a:path>
            </a:pathLst>
          </a:custGeom>
          <a:solidFill>
            <a:srgbClr val="FFCBCB"/>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18" name="Freeform 6">
            <a:extLst>
              <a:ext uri="{FF2B5EF4-FFF2-40B4-BE49-F238E27FC236}">
                <a16:creationId xmlns:a16="http://schemas.microsoft.com/office/drawing/2014/main" id="{6E18CB87-21C9-AC45-9A9D-F199EE51AA23}"/>
              </a:ext>
            </a:extLst>
          </p:cNvPr>
          <p:cNvSpPr>
            <a:spLocks/>
          </p:cNvSpPr>
          <p:nvPr/>
        </p:nvSpPr>
        <p:spPr bwMode="auto">
          <a:xfrm>
            <a:off x="5926138" y="2266950"/>
            <a:ext cx="2871787" cy="3575050"/>
          </a:xfrm>
          <a:custGeom>
            <a:avLst/>
            <a:gdLst>
              <a:gd name="T0" fmla="*/ 2755900 w 1809"/>
              <a:gd name="T1" fmla="*/ 2322513 h 2252"/>
              <a:gd name="T2" fmla="*/ 2663825 w 1809"/>
              <a:gd name="T3" fmla="*/ 2162175 h 2252"/>
              <a:gd name="T4" fmla="*/ 2587625 w 1809"/>
              <a:gd name="T5" fmla="*/ 1919288 h 2252"/>
              <a:gd name="T6" fmla="*/ 2425700 w 1809"/>
              <a:gd name="T7" fmla="*/ 1603375 h 2252"/>
              <a:gd name="T8" fmla="*/ 2297112 w 1809"/>
              <a:gd name="T9" fmla="*/ 1273175 h 2252"/>
              <a:gd name="T10" fmla="*/ 2176462 w 1809"/>
              <a:gd name="T11" fmla="*/ 1038225 h 2252"/>
              <a:gd name="T12" fmla="*/ 2116137 w 1809"/>
              <a:gd name="T13" fmla="*/ 941388 h 2252"/>
              <a:gd name="T14" fmla="*/ 2108200 w 1809"/>
              <a:gd name="T15" fmla="*/ 865188 h 2252"/>
              <a:gd name="T16" fmla="*/ 2116137 w 1809"/>
              <a:gd name="T17" fmla="*/ 773113 h 2252"/>
              <a:gd name="T18" fmla="*/ 2124075 w 1809"/>
              <a:gd name="T19" fmla="*/ 606425 h 2252"/>
              <a:gd name="T20" fmla="*/ 2106612 w 1809"/>
              <a:gd name="T21" fmla="*/ 515938 h 2252"/>
              <a:gd name="T22" fmla="*/ 2106612 w 1809"/>
              <a:gd name="T23" fmla="*/ 442913 h 2252"/>
              <a:gd name="T24" fmla="*/ 2147887 w 1809"/>
              <a:gd name="T25" fmla="*/ 296863 h 2252"/>
              <a:gd name="T26" fmla="*/ 2208212 w 1809"/>
              <a:gd name="T27" fmla="*/ 127000 h 2252"/>
              <a:gd name="T28" fmla="*/ 2203450 w 1809"/>
              <a:gd name="T29" fmla="*/ 31750 h 2252"/>
              <a:gd name="T30" fmla="*/ 1987550 w 1809"/>
              <a:gd name="T31" fmla="*/ 25400 h 2252"/>
              <a:gd name="T32" fmla="*/ 1735137 w 1809"/>
              <a:gd name="T33" fmla="*/ 201613 h 2252"/>
              <a:gd name="T34" fmla="*/ 1666875 w 1809"/>
              <a:gd name="T35" fmla="*/ 320675 h 2252"/>
              <a:gd name="T36" fmla="*/ 1595437 w 1809"/>
              <a:gd name="T37" fmla="*/ 536575 h 2252"/>
              <a:gd name="T38" fmla="*/ 1614487 w 1809"/>
              <a:gd name="T39" fmla="*/ 908050 h 2252"/>
              <a:gd name="T40" fmla="*/ 1652587 w 1809"/>
              <a:gd name="T41" fmla="*/ 1071563 h 2252"/>
              <a:gd name="T42" fmla="*/ 1660525 w 1809"/>
              <a:gd name="T43" fmla="*/ 1228725 h 2252"/>
              <a:gd name="T44" fmla="*/ 1593850 w 1809"/>
              <a:gd name="T45" fmla="*/ 1411288 h 2252"/>
              <a:gd name="T46" fmla="*/ 1500187 w 1809"/>
              <a:gd name="T47" fmla="*/ 1503363 h 2252"/>
              <a:gd name="T48" fmla="*/ 1262062 w 1809"/>
              <a:gd name="T49" fmla="*/ 1504950 h 2252"/>
              <a:gd name="T50" fmla="*/ 1119187 w 1809"/>
              <a:gd name="T51" fmla="*/ 1476375 h 2252"/>
              <a:gd name="T52" fmla="*/ 884237 w 1809"/>
              <a:gd name="T53" fmla="*/ 1465263 h 2252"/>
              <a:gd name="T54" fmla="*/ 685800 w 1809"/>
              <a:gd name="T55" fmla="*/ 1476375 h 2252"/>
              <a:gd name="T56" fmla="*/ 474662 w 1809"/>
              <a:gd name="T57" fmla="*/ 1504950 h 2252"/>
              <a:gd name="T58" fmla="*/ 277812 w 1809"/>
              <a:gd name="T59" fmla="*/ 1543050 h 2252"/>
              <a:gd name="T60" fmla="*/ 211137 w 1809"/>
              <a:gd name="T61" fmla="*/ 1574800 h 2252"/>
              <a:gd name="T62" fmla="*/ 163512 w 1809"/>
              <a:gd name="T63" fmla="*/ 1655763 h 2252"/>
              <a:gd name="T64" fmla="*/ 119062 w 1809"/>
              <a:gd name="T65" fmla="*/ 1781175 h 2252"/>
              <a:gd name="T66" fmla="*/ 157162 w 1809"/>
              <a:gd name="T67" fmla="*/ 1916113 h 2252"/>
              <a:gd name="T68" fmla="*/ 223837 w 1809"/>
              <a:gd name="T69" fmla="*/ 1979613 h 2252"/>
              <a:gd name="T70" fmla="*/ 133350 w 1809"/>
              <a:gd name="T71" fmla="*/ 2017713 h 2252"/>
              <a:gd name="T72" fmla="*/ 19050 w 1809"/>
              <a:gd name="T73" fmla="*/ 2106613 h 2252"/>
              <a:gd name="T74" fmla="*/ 0 w 1809"/>
              <a:gd name="T75" fmla="*/ 2262188 h 2252"/>
              <a:gd name="T76" fmla="*/ 28575 w 1809"/>
              <a:gd name="T77" fmla="*/ 2409825 h 2252"/>
              <a:gd name="T78" fmla="*/ 168275 w 1809"/>
              <a:gd name="T79" fmla="*/ 2498725 h 2252"/>
              <a:gd name="T80" fmla="*/ 241300 w 1809"/>
              <a:gd name="T81" fmla="*/ 2532063 h 2252"/>
              <a:gd name="T82" fmla="*/ 185737 w 1809"/>
              <a:gd name="T83" fmla="*/ 2597150 h 2252"/>
              <a:gd name="T84" fmla="*/ 158750 w 1809"/>
              <a:gd name="T85" fmla="*/ 2697163 h 2252"/>
              <a:gd name="T86" fmla="*/ 174625 w 1809"/>
              <a:gd name="T87" fmla="*/ 2832100 h 2252"/>
              <a:gd name="T88" fmla="*/ 214312 w 1809"/>
              <a:gd name="T89" fmla="*/ 2911475 h 2252"/>
              <a:gd name="T90" fmla="*/ 330200 w 1809"/>
              <a:gd name="T91" fmla="*/ 2967038 h 2252"/>
              <a:gd name="T92" fmla="*/ 469900 w 1809"/>
              <a:gd name="T93" fmla="*/ 3011488 h 2252"/>
              <a:gd name="T94" fmla="*/ 431800 w 1809"/>
              <a:gd name="T95" fmla="*/ 3070225 h 2252"/>
              <a:gd name="T96" fmla="*/ 414337 w 1809"/>
              <a:gd name="T97" fmla="*/ 3236913 h 2252"/>
              <a:gd name="T98" fmla="*/ 590550 w 1809"/>
              <a:gd name="T99" fmla="*/ 3430588 h 2252"/>
              <a:gd name="T100" fmla="*/ 682625 w 1809"/>
              <a:gd name="T101" fmla="*/ 3463925 h 2252"/>
              <a:gd name="T102" fmla="*/ 744537 w 1809"/>
              <a:gd name="T103" fmla="*/ 3457575 h 2252"/>
              <a:gd name="T104" fmla="*/ 827087 w 1809"/>
              <a:gd name="T105" fmla="*/ 3468688 h 2252"/>
              <a:gd name="T106" fmla="*/ 984250 w 1809"/>
              <a:gd name="T107" fmla="*/ 3479800 h 2252"/>
              <a:gd name="T108" fmla="*/ 1103312 w 1809"/>
              <a:gd name="T109" fmla="*/ 3486150 h 2252"/>
              <a:gd name="T110" fmla="*/ 1201737 w 1809"/>
              <a:gd name="T111" fmla="*/ 3494088 h 2252"/>
              <a:gd name="T112" fmla="*/ 1289050 w 1809"/>
              <a:gd name="T113" fmla="*/ 3538538 h 2252"/>
              <a:gd name="T114" fmla="*/ 1666875 w 1809"/>
              <a:gd name="T115" fmla="*/ 3567113 h 2252"/>
              <a:gd name="T116" fmla="*/ 2071687 w 1809"/>
              <a:gd name="T117" fmla="*/ 3551238 h 2252"/>
              <a:gd name="T118" fmla="*/ 2176462 w 1809"/>
              <a:gd name="T119" fmla="*/ 3500438 h 2252"/>
              <a:gd name="T120" fmla="*/ 2276475 w 1809"/>
              <a:gd name="T121" fmla="*/ 3505200 h 2252"/>
              <a:gd name="T122" fmla="*/ 2649537 w 1809"/>
              <a:gd name="T123" fmla="*/ 3541713 h 2252"/>
              <a:gd name="T124" fmla="*/ 2870200 w 1809"/>
              <a:gd name="T125" fmla="*/ 3560763 h 22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809" h="2252">
                <a:moveTo>
                  <a:pt x="1808" y="2243"/>
                </a:moveTo>
                <a:lnTo>
                  <a:pt x="1808" y="1502"/>
                </a:lnTo>
                <a:lnTo>
                  <a:pt x="1794" y="1498"/>
                </a:lnTo>
                <a:lnTo>
                  <a:pt x="1781" y="1493"/>
                </a:lnTo>
                <a:lnTo>
                  <a:pt x="1769" y="1487"/>
                </a:lnTo>
                <a:lnTo>
                  <a:pt x="1757" y="1480"/>
                </a:lnTo>
                <a:lnTo>
                  <a:pt x="1746" y="1472"/>
                </a:lnTo>
                <a:lnTo>
                  <a:pt x="1736" y="1463"/>
                </a:lnTo>
                <a:lnTo>
                  <a:pt x="1727" y="1453"/>
                </a:lnTo>
                <a:lnTo>
                  <a:pt x="1718" y="1443"/>
                </a:lnTo>
                <a:lnTo>
                  <a:pt x="1710" y="1431"/>
                </a:lnTo>
                <a:lnTo>
                  <a:pt x="1702" y="1419"/>
                </a:lnTo>
                <a:lnTo>
                  <a:pt x="1695" y="1405"/>
                </a:lnTo>
                <a:lnTo>
                  <a:pt x="1689" y="1392"/>
                </a:lnTo>
                <a:lnTo>
                  <a:pt x="1683" y="1377"/>
                </a:lnTo>
                <a:lnTo>
                  <a:pt x="1678" y="1362"/>
                </a:lnTo>
                <a:lnTo>
                  <a:pt x="1673" y="1346"/>
                </a:lnTo>
                <a:lnTo>
                  <a:pt x="1669" y="1330"/>
                </a:lnTo>
                <a:lnTo>
                  <a:pt x="1665" y="1312"/>
                </a:lnTo>
                <a:lnTo>
                  <a:pt x="1660" y="1294"/>
                </a:lnTo>
                <a:lnTo>
                  <a:pt x="1654" y="1274"/>
                </a:lnTo>
                <a:lnTo>
                  <a:pt x="1647" y="1253"/>
                </a:lnTo>
                <a:lnTo>
                  <a:pt x="1639" y="1232"/>
                </a:lnTo>
                <a:lnTo>
                  <a:pt x="1630" y="1209"/>
                </a:lnTo>
                <a:lnTo>
                  <a:pt x="1620" y="1186"/>
                </a:lnTo>
                <a:lnTo>
                  <a:pt x="1609" y="1162"/>
                </a:lnTo>
                <a:lnTo>
                  <a:pt x="1598" y="1137"/>
                </a:lnTo>
                <a:lnTo>
                  <a:pt x="1585" y="1112"/>
                </a:lnTo>
                <a:lnTo>
                  <a:pt x="1572" y="1087"/>
                </a:lnTo>
                <a:lnTo>
                  <a:pt x="1558" y="1062"/>
                </a:lnTo>
                <a:lnTo>
                  <a:pt x="1544" y="1036"/>
                </a:lnTo>
                <a:lnTo>
                  <a:pt x="1528" y="1010"/>
                </a:lnTo>
                <a:lnTo>
                  <a:pt x="1513" y="985"/>
                </a:lnTo>
                <a:lnTo>
                  <a:pt x="1496" y="959"/>
                </a:lnTo>
                <a:lnTo>
                  <a:pt x="1490" y="932"/>
                </a:lnTo>
                <a:lnTo>
                  <a:pt x="1483" y="905"/>
                </a:lnTo>
                <a:lnTo>
                  <a:pt x="1475" y="878"/>
                </a:lnTo>
                <a:lnTo>
                  <a:pt x="1466" y="852"/>
                </a:lnTo>
                <a:lnTo>
                  <a:pt x="1457" y="826"/>
                </a:lnTo>
                <a:lnTo>
                  <a:pt x="1447" y="802"/>
                </a:lnTo>
                <a:lnTo>
                  <a:pt x="1437" y="778"/>
                </a:lnTo>
                <a:lnTo>
                  <a:pt x="1427" y="756"/>
                </a:lnTo>
                <a:lnTo>
                  <a:pt x="1417" y="735"/>
                </a:lnTo>
                <a:lnTo>
                  <a:pt x="1407" y="716"/>
                </a:lnTo>
                <a:lnTo>
                  <a:pt x="1397" y="697"/>
                </a:lnTo>
                <a:lnTo>
                  <a:pt x="1387" y="681"/>
                </a:lnTo>
                <a:lnTo>
                  <a:pt x="1379" y="667"/>
                </a:lnTo>
                <a:lnTo>
                  <a:pt x="1371" y="654"/>
                </a:lnTo>
                <a:lnTo>
                  <a:pt x="1364" y="643"/>
                </a:lnTo>
                <a:lnTo>
                  <a:pt x="1357" y="635"/>
                </a:lnTo>
                <a:lnTo>
                  <a:pt x="1352" y="629"/>
                </a:lnTo>
                <a:lnTo>
                  <a:pt x="1346" y="622"/>
                </a:lnTo>
                <a:lnTo>
                  <a:pt x="1342" y="615"/>
                </a:lnTo>
                <a:lnTo>
                  <a:pt x="1339" y="608"/>
                </a:lnTo>
                <a:lnTo>
                  <a:pt x="1336" y="600"/>
                </a:lnTo>
                <a:lnTo>
                  <a:pt x="1333" y="593"/>
                </a:lnTo>
                <a:lnTo>
                  <a:pt x="1331" y="586"/>
                </a:lnTo>
                <a:lnTo>
                  <a:pt x="1330" y="579"/>
                </a:lnTo>
                <a:lnTo>
                  <a:pt x="1329" y="572"/>
                </a:lnTo>
                <a:lnTo>
                  <a:pt x="1328" y="566"/>
                </a:lnTo>
                <a:lnTo>
                  <a:pt x="1328" y="560"/>
                </a:lnTo>
                <a:lnTo>
                  <a:pt x="1328" y="554"/>
                </a:lnTo>
                <a:lnTo>
                  <a:pt x="1328" y="549"/>
                </a:lnTo>
                <a:lnTo>
                  <a:pt x="1328" y="545"/>
                </a:lnTo>
                <a:lnTo>
                  <a:pt x="1328" y="541"/>
                </a:lnTo>
                <a:lnTo>
                  <a:pt x="1328" y="538"/>
                </a:lnTo>
                <a:lnTo>
                  <a:pt x="1328" y="535"/>
                </a:lnTo>
                <a:lnTo>
                  <a:pt x="1329" y="529"/>
                </a:lnTo>
                <a:lnTo>
                  <a:pt x="1330" y="521"/>
                </a:lnTo>
                <a:lnTo>
                  <a:pt x="1330" y="511"/>
                </a:lnTo>
                <a:lnTo>
                  <a:pt x="1332" y="500"/>
                </a:lnTo>
                <a:lnTo>
                  <a:pt x="1333" y="487"/>
                </a:lnTo>
                <a:lnTo>
                  <a:pt x="1334" y="474"/>
                </a:lnTo>
                <a:lnTo>
                  <a:pt x="1335" y="460"/>
                </a:lnTo>
                <a:lnTo>
                  <a:pt x="1337" y="446"/>
                </a:lnTo>
                <a:lnTo>
                  <a:pt x="1337" y="432"/>
                </a:lnTo>
                <a:lnTo>
                  <a:pt x="1338" y="418"/>
                </a:lnTo>
                <a:lnTo>
                  <a:pt x="1339" y="405"/>
                </a:lnTo>
                <a:lnTo>
                  <a:pt x="1339" y="393"/>
                </a:lnTo>
                <a:lnTo>
                  <a:pt x="1338" y="382"/>
                </a:lnTo>
                <a:lnTo>
                  <a:pt x="1338" y="373"/>
                </a:lnTo>
                <a:lnTo>
                  <a:pt x="1336" y="366"/>
                </a:lnTo>
                <a:lnTo>
                  <a:pt x="1335" y="360"/>
                </a:lnTo>
                <a:lnTo>
                  <a:pt x="1333" y="354"/>
                </a:lnTo>
                <a:lnTo>
                  <a:pt x="1330" y="342"/>
                </a:lnTo>
                <a:lnTo>
                  <a:pt x="1329" y="336"/>
                </a:lnTo>
                <a:lnTo>
                  <a:pt x="1328" y="331"/>
                </a:lnTo>
                <a:lnTo>
                  <a:pt x="1327" y="325"/>
                </a:lnTo>
                <a:lnTo>
                  <a:pt x="1326" y="320"/>
                </a:lnTo>
                <a:lnTo>
                  <a:pt x="1325" y="314"/>
                </a:lnTo>
                <a:lnTo>
                  <a:pt x="1325" y="309"/>
                </a:lnTo>
                <a:lnTo>
                  <a:pt x="1325" y="303"/>
                </a:lnTo>
                <a:lnTo>
                  <a:pt x="1325" y="297"/>
                </a:lnTo>
                <a:lnTo>
                  <a:pt x="1325" y="291"/>
                </a:lnTo>
                <a:lnTo>
                  <a:pt x="1326" y="286"/>
                </a:lnTo>
                <a:lnTo>
                  <a:pt x="1327" y="279"/>
                </a:lnTo>
                <a:lnTo>
                  <a:pt x="1328" y="273"/>
                </a:lnTo>
                <a:lnTo>
                  <a:pt x="1331" y="265"/>
                </a:lnTo>
                <a:lnTo>
                  <a:pt x="1334" y="255"/>
                </a:lnTo>
                <a:lnTo>
                  <a:pt x="1337" y="244"/>
                </a:lnTo>
                <a:lnTo>
                  <a:pt x="1341" y="231"/>
                </a:lnTo>
                <a:lnTo>
                  <a:pt x="1345" y="217"/>
                </a:lnTo>
                <a:lnTo>
                  <a:pt x="1349" y="202"/>
                </a:lnTo>
                <a:lnTo>
                  <a:pt x="1353" y="187"/>
                </a:lnTo>
                <a:lnTo>
                  <a:pt x="1362" y="157"/>
                </a:lnTo>
                <a:lnTo>
                  <a:pt x="1367" y="142"/>
                </a:lnTo>
                <a:lnTo>
                  <a:pt x="1372" y="128"/>
                </a:lnTo>
                <a:lnTo>
                  <a:pt x="1376" y="115"/>
                </a:lnTo>
                <a:lnTo>
                  <a:pt x="1380" y="104"/>
                </a:lnTo>
                <a:lnTo>
                  <a:pt x="1384" y="94"/>
                </a:lnTo>
                <a:lnTo>
                  <a:pt x="1388" y="86"/>
                </a:lnTo>
                <a:lnTo>
                  <a:pt x="1391" y="80"/>
                </a:lnTo>
                <a:lnTo>
                  <a:pt x="1394" y="75"/>
                </a:lnTo>
                <a:lnTo>
                  <a:pt x="1396" y="69"/>
                </a:lnTo>
                <a:lnTo>
                  <a:pt x="1397" y="61"/>
                </a:lnTo>
                <a:lnTo>
                  <a:pt x="1398" y="53"/>
                </a:lnTo>
                <a:lnTo>
                  <a:pt x="1398" y="45"/>
                </a:lnTo>
                <a:lnTo>
                  <a:pt x="1396" y="36"/>
                </a:lnTo>
                <a:lnTo>
                  <a:pt x="1393" y="28"/>
                </a:lnTo>
                <a:lnTo>
                  <a:pt x="1388" y="20"/>
                </a:lnTo>
                <a:lnTo>
                  <a:pt x="1381" y="13"/>
                </a:lnTo>
                <a:lnTo>
                  <a:pt x="1372" y="7"/>
                </a:lnTo>
                <a:lnTo>
                  <a:pt x="1360" y="3"/>
                </a:lnTo>
                <a:lnTo>
                  <a:pt x="1345" y="0"/>
                </a:lnTo>
                <a:lnTo>
                  <a:pt x="1327" y="0"/>
                </a:lnTo>
                <a:lnTo>
                  <a:pt x="1306" y="3"/>
                </a:lnTo>
                <a:lnTo>
                  <a:pt x="1281" y="8"/>
                </a:lnTo>
                <a:lnTo>
                  <a:pt x="1252" y="16"/>
                </a:lnTo>
                <a:lnTo>
                  <a:pt x="1224" y="26"/>
                </a:lnTo>
                <a:lnTo>
                  <a:pt x="1199" y="38"/>
                </a:lnTo>
                <a:lnTo>
                  <a:pt x="1176" y="51"/>
                </a:lnTo>
                <a:lnTo>
                  <a:pt x="1155" y="65"/>
                </a:lnTo>
                <a:lnTo>
                  <a:pt x="1136" y="80"/>
                </a:lnTo>
                <a:lnTo>
                  <a:pt x="1120" y="96"/>
                </a:lnTo>
                <a:lnTo>
                  <a:pt x="1105" y="111"/>
                </a:lnTo>
                <a:lnTo>
                  <a:pt x="1093" y="127"/>
                </a:lnTo>
                <a:lnTo>
                  <a:pt x="1082" y="141"/>
                </a:lnTo>
                <a:lnTo>
                  <a:pt x="1073" y="155"/>
                </a:lnTo>
                <a:lnTo>
                  <a:pt x="1066" y="168"/>
                </a:lnTo>
                <a:lnTo>
                  <a:pt x="1060" y="179"/>
                </a:lnTo>
                <a:lnTo>
                  <a:pt x="1055" y="189"/>
                </a:lnTo>
                <a:lnTo>
                  <a:pt x="1053" y="196"/>
                </a:lnTo>
                <a:lnTo>
                  <a:pt x="1051" y="200"/>
                </a:lnTo>
                <a:lnTo>
                  <a:pt x="1050" y="202"/>
                </a:lnTo>
                <a:lnTo>
                  <a:pt x="1041" y="219"/>
                </a:lnTo>
                <a:lnTo>
                  <a:pt x="1033" y="235"/>
                </a:lnTo>
                <a:lnTo>
                  <a:pt x="1026" y="251"/>
                </a:lnTo>
                <a:lnTo>
                  <a:pt x="1020" y="267"/>
                </a:lnTo>
                <a:lnTo>
                  <a:pt x="1015" y="284"/>
                </a:lnTo>
                <a:lnTo>
                  <a:pt x="1011" y="301"/>
                </a:lnTo>
                <a:lnTo>
                  <a:pt x="1007" y="319"/>
                </a:lnTo>
                <a:lnTo>
                  <a:pt x="1005" y="338"/>
                </a:lnTo>
                <a:lnTo>
                  <a:pt x="1004" y="359"/>
                </a:lnTo>
                <a:lnTo>
                  <a:pt x="1003" y="381"/>
                </a:lnTo>
                <a:lnTo>
                  <a:pt x="1003" y="406"/>
                </a:lnTo>
                <a:lnTo>
                  <a:pt x="1004" y="433"/>
                </a:lnTo>
                <a:lnTo>
                  <a:pt x="1006" y="463"/>
                </a:lnTo>
                <a:lnTo>
                  <a:pt x="1009" y="496"/>
                </a:lnTo>
                <a:lnTo>
                  <a:pt x="1012" y="532"/>
                </a:lnTo>
                <a:lnTo>
                  <a:pt x="1017" y="572"/>
                </a:lnTo>
                <a:lnTo>
                  <a:pt x="1020" y="586"/>
                </a:lnTo>
                <a:lnTo>
                  <a:pt x="1023" y="600"/>
                </a:lnTo>
                <a:lnTo>
                  <a:pt x="1026" y="613"/>
                </a:lnTo>
                <a:lnTo>
                  <a:pt x="1029" y="625"/>
                </a:lnTo>
                <a:lnTo>
                  <a:pt x="1033" y="638"/>
                </a:lnTo>
                <a:lnTo>
                  <a:pt x="1036" y="650"/>
                </a:lnTo>
                <a:lnTo>
                  <a:pt x="1038" y="662"/>
                </a:lnTo>
                <a:lnTo>
                  <a:pt x="1041" y="675"/>
                </a:lnTo>
                <a:lnTo>
                  <a:pt x="1043" y="687"/>
                </a:lnTo>
                <a:lnTo>
                  <a:pt x="1045" y="699"/>
                </a:lnTo>
                <a:lnTo>
                  <a:pt x="1046" y="711"/>
                </a:lnTo>
                <a:lnTo>
                  <a:pt x="1047" y="723"/>
                </a:lnTo>
                <a:lnTo>
                  <a:pt x="1048" y="735"/>
                </a:lnTo>
                <a:lnTo>
                  <a:pt x="1048" y="748"/>
                </a:lnTo>
                <a:lnTo>
                  <a:pt x="1047" y="761"/>
                </a:lnTo>
                <a:lnTo>
                  <a:pt x="1046" y="774"/>
                </a:lnTo>
                <a:lnTo>
                  <a:pt x="1043" y="794"/>
                </a:lnTo>
                <a:lnTo>
                  <a:pt x="1038" y="813"/>
                </a:lnTo>
                <a:lnTo>
                  <a:pt x="1034" y="829"/>
                </a:lnTo>
                <a:lnTo>
                  <a:pt x="1028" y="844"/>
                </a:lnTo>
                <a:lnTo>
                  <a:pt x="1023" y="857"/>
                </a:lnTo>
                <a:lnTo>
                  <a:pt x="1017" y="868"/>
                </a:lnTo>
                <a:lnTo>
                  <a:pt x="1010" y="879"/>
                </a:lnTo>
                <a:lnTo>
                  <a:pt x="1004" y="889"/>
                </a:lnTo>
                <a:lnTo>
                  <a:pt x="996" y="897"/>
                </a:lnTo>
                <a:lnTo>
                  <a:pt x="989" y="905"/>
                </a:lnTo>
                <a:lnTo>
                  <a:pt x="982" y="913"/>
                </a:lnTo>
                <a:lnTo>
                  <a:pt x="974" y="920"/>
                </a:lnTo>
                <a:lnTo>
                  <a:pt x="967" y="926"/>
                </a:lnTo>
                <a:lnTo>
                  <a:pt x="960" y="933"/>
                </a:lnTo>
                <a:lnTo>
                  <a:pt x="952" y="940"/>
                </a:lnTo>
                <a:lnTo>
                  <a:pt x="945" y="947"/>
                </a:lnTo>
                <a:lnTo>
                  <a:pt x="925" y="949"/>
                </a:lnTo>
                <a:lnTo>
                  <a:pt x="904" y="951"/>
                </a:lnTo>
                <a:lnTo>
                  <a:pt x="885" y="952"/>
                </a:lnTo>
                <a:lnTo>
                  <a:pt x="866" y="952"/>
                </a:lnTo>
                <a:lnTo>
                  <a:pt x="847" y="952"/>
                </a:lnTo>
                <a:lnTo>
                  <a:pt x="829" y="951"/>
                </a:lnTo>
                <a:lnTo>
                  <a:pt x="812" y="950"/>
                </a:lnTo>
                <a:lnTo>
                  <a:pt x="795" y="948"/>
                </a:lnTo>
                <a:lnTo>
                  <a:pt x="780" y="946"/>
                </a:lnTo>
                <a:lnTo>
                  <a:pt x="765" y="943"/>
                </a:lnTo>
                <a:lnTo>
                  <a:pt x="752" y="941"/>
                </a:lnTo>
                <a:lnTo>
                  <a:pt x="740" y="938"/>
                </a:lnTo>
                <a:lnTo>
                  <a:pt x="729" y="936"/>
                </a:lnTo>
                <a:lnTo>
                  <a:pt x="719" y="934"/>
                </a:lnTo>
                <a:lnTo>
                  <a:pt x="711" y="932"/>
                </a:lnTo>
                <a:lnTo>
                  <a:pt x="705" y="930"/>
                </a:lnTo>
                <a:lnTo>
                  <a:pt x="687" y="928"/>
                </a:lnTo>
                <a:lnTo>
                  <a:pt x="668" y="926"/>
                </a:lnTo>
                <a:lnTo>
                  <a:pt x="650" y="925"/>
                </a:lnTo>
                <a:lnTo>
                  <a:pt x="631" y="924"/>
                </a:lnTo>
                <a:lnTo>
                  <a:pt x="612" y="923"/>
                </a:lnTo>
                <a:lnTo>
                  <a:pt x="594" y="923"/>
                </a:lnTo>
                <a:lnTo>
                  <a:pt x="575" y="923"/>
                </a:lnTo>
                <a:lnTo>
                  <a:pt x="557" y="923"/>
                </a:lnTo>
                <a:lnTo>
                  <a:pt x="540" y="924"/>
                </a:lnTo>
                <a:lnTo>
                  <a:pt x="522" y="925"/>
                </a:lnTo>
                <a:lnTo>
                  <a:pt x="505" y="925"/>
                </a:lnTo>
                <a:lnTo>
                  <a:pt x="489" y="926"/>
                </a:lnTo>
                <a:lnTo>
                  <a:pt x="474" y="927"/>
                </a:lnTo>
                <a:lnTo>
                  <a:pt x="459" y="928"/>
                </a:lnTo>
                <a:lnTo>
                  <a:pt x="445" y="929"/>
                </a:lnTo>
                <a:lnTo>
                  <a:pt x="432" y="930"/>
                </a:lnTo>
                <a:lnTo>
                  <a:pt x="419" y="930"/>
                </a:lnTo>
                <a:lnTo>
                  <a:pt x="406" y="931"/>
                </a:lnTo>
                <a:lnTo>
                  <a:pt x="390" y="933"/>
                </a:lnTo>
                <a:lnTo>
                  <a:pt x="373" y="935"/>
                </a:lnTo>
                <a:lnTo>
                  <a:pt x="355" y="938"/>
                </a:lnTo>
                <a:lnTo>
                  <a:pt x="337" y="941"/>
                </a:lnTo>
                <a:lnTo>
                  <a:pt x="318" y="944"/>
                </a:lnTo>
                <a:lnTo>
                  <a:pt x="299" y="948"/>
                </a:lnTo>
                <a:lnTo>
                  <a:pt x="279" y="951"/>
                </a:lnTo>
                <a:lnTo>
                  <a:pt x="261" y="955"/>
                </a:lnTo>
                <a:lnTo>
                  <a:pt x="243" y="958"/>
                </a:lnTo>
                <a:lnTo>
                  <a:pt x="226" y="962"/>
                </a:lnTo>
                <a:lnTo>
                  <a:pt x="211" y="965"/>
                </a:lnTo>
                <a:lnTo>
                  <a:pt x="197" y="968"/>
                </a:lnTo>
                <a:lnTo>
                  <a:pt x="185" y="970"/>
                </a:lnTo>
                <a:lnTo>
                  <a:pt x="175" y="972"/>
                </a:lnTo>
                <a:lnTo>
                  <a:pt x="169" y="973"/>
                </a:lnTo>
                <a:lnTo>
                  <a:pt x="164" y="974"/>
                </a:lnTo>
                <a:lnTo>
                  <a:pt x="159" y="976"/>
                </a:lnTo>
                <a:lnTo>
                  <a:pt x="153" y="978"/>
                </a:lnTo>
                <a:lnTo>
                  <a:pt x="148" y="981"/>
                </a:lnTo>
                <a:lnTo>
                  <a:pt x="143" y="984"/>
                </a:lnTo>
                <a:lnTo>
                  <a:pt x="138" y="988"/>
                </a:lnTo>
                <a:lnTo>
                  <a:pt x="133" y="992"/>
                </a:lnTo>
                <a:lnTo>
                  <a:pt x="128" y="996"/>
                </a:lnTo>
                <a:lnTo>
                  <a:pt x="124" y="1001"/>
                </a:lnTo>
                <a:lnTo>
                  <a:pt x="120" y="1007"/>
                </a:lnTo>
                <a:lnTo>
                  <a:pt x="116" y="1013"/>
                </a:lnTo>
                <a:lnTo>
                  <a:pt x="112" y="1020"/>
                </a:lnTo>
                <a:lnTo>
                  <a:pt x="109" y="1027"/>
                </a:lnTo>
                <a:lnTo>
                  <a:pt x="106" y="1035"/>
                </a:lnTo>
                <a:lnTo>
                  <a:pt x="103" y="1043"/>
                </a:lnTo>
                <a:lnTo>
                  <a:pt x="100" y="1052"/>
                </a:lnTo>
                <a:lnTo>
                  <a:pt x="96" y="1062"/>
                </a:lnTo>
                <a:lnTo>
                  <a:pt x="92" y="1071"/>
                </a:lnTo>
                <a:lnTo>
                  <a:pt x="88" y="1081"/>
                </a:lnTo>
                <a:lnTo>
                  <a:pt x="84" y="1091"/>
                </a:lnTo>
                <a:lnTo>
                  <a:pt x="80" y="1101"/>
                </a:lnTo>
                <a:lnTo>
                  <a:pt x="77" y="1112"/>
                </a:lnTo>
                <a:lnTo>
                  <a:pt x="75" y="1122"/>
                </a:lnTo>
                <a:lnTo>
                  <a:pt x="73" y="1133"/>
                </a:lnTo>
                <a:lnTo>
                  <a:pt x="72" y="1144"/>
                </a:lnTo>
                <a:lnTo>
                  <a:pt x="73" y="1155"/>
                </a:lnTo>
                <a:lnTo>
                  <a:pt x="74" y="1165"/>
                </a:lnTo>
                <a:lnTo>
                  <a:pt x="78" y="1176"/>
                </a:lnTo>
                <a:lnTo>
                  <a:pt x="83" y="1187"/>
                </a:lnTo>
                <a:lnTo>
                  <a:pt x="90" y="1197"/>
                </a:lnTo>
                <a:lnTo>
                  <a:pt x="99" y="1207"/>
                </a:lnTo>
                <a:lnTo>
                  <a:pt x="109" y="1217"/>
                </a:lnTo>
                <a:lnTo>
                  <a:pt x="117" y="1225"/>
                </a:lnTo>
                <a:lnTo>
                  <a:pt x="123" y="1231"/>
                </a:lnTo>
                <a:lnTo>
                  <a:pt x="129" y="1237"/>
                </a:lnTo>
                <a:lnTo>
                  <a:pt x="133" y="1241"/>
                </a:lnTo>
                <a:lnTo>
                  <a:pt x="136" y="1244"/>
                </a:lnTo>
                <a:lnTo>
                  <a:pt x="139" y="1246"/>
                </a:lnTo>
                <a:lnTo>
                  <a:pt x="141" y="1247"/>
                </a:lnTo>
                <a:lnTo>
                  <a:pt x="142" y="1248"/>
                </a:lnTo>
                <a:lnTo>
                  <a:pt x="142" y="1247"/>
                </a:lnTo>
                <a:lnTo>
                  <a:pt x="142" y="1246"/>
                </a:lnTo>
                <a:lnTo>
                  <a:pt x="141" y="1245"/>
                </a:lnTo>
                <a:lnTo>
                  <a:pt x="126" y="1252"/>
                </a:lnTo>
                <a:lnTo>
                  <a:pt x="111" y="1259"/>
                </a:lnTo>
                <a:lnTo>
                  <a:pt x="97" y="1265"/>
                </a:lnTo>
                <a:lnTo>
                  <a:pt x="84" y="1271"/>
                </a:lnTo>
                <a:lnTo>
                  <a:pt x="72" y="1277"/>
                </a:lnTo>
                <a:lnTo>
                  <a:pt x="60" y="1283"/>
                </a:lnTo>
                <a:lnTo>
                  <a:pt x="50" y="1289"/>
                </a:lnTo>
                <a:lnTo>
                  <a:pt x="40" y="1296"/>
                </a:lnTo>
                <a:lnTo>
                  <a:pt x="32" y="1303"/>
                </a:lnTo>
                <a:lnTo>
                  <a:pt x="24" y="1310"/>
                </a:lnTo>
                <a:lnTo>
                  <a:pt x="18" y="1318"/>
                </a:lnTo>
                <a:lnTo>
                  <a:pt x="12" y="1327"/>
                </a:lnTo>
                <a:lnTo>
                  <a:pt x="8" y="1337"/>
                </a:lnTo>
                <a:lnTo>
                  <a:pt x="5" y="1347"/>
                </a:lnTo>
                <a:lnTo>
                  <a:pt x="3" y="1359"/>
                </a:lnTo>
                <a:lnTo>
                  <a:pt x="2" y="1372"/>
                </a:lnTo>
                <a:lnTo>
                  <a:pt x="2" y="1385"/>
                </a:lnTo>
                <a:lnTo>
                  <a:pt x="2" y="1399"/>
                </a:lnTo>
                <a:lnTo>
                  <a:pt x="1" y="1412"/>
                </a:lnTo>
                <a:lnTo>
                  <a:pt x="0" y="1425"/>
                </a:lnTo>
                <a:lnTo>
                  <a:pt x="0" y="1438"/>
                </a:lnTo>
                <a:lnTo>
                  <a:pt x="0" y="1450"/>
                </a:lnTo>
                <a:lnTo>
                  <a:pt x="0" y="1463"/>
                </a:lnTo>
                <a:lnTo>
                  <a:pt x="2" y="1475"/>
                </a:lnTo>
                <a:lnTo>
                  <a:pt x="4" y="1486"/>
                </a:lnTo>
                <a:lnTo>
                  <a:pt x="7" y="1498"/>
                </a:lnTo>
                <a:lnTo>
                  <a:pt x="12" y="1508"/>
                </a:lnTo>
                <a:lnTo>
                  <a:pt x="18" y="1518"/>
                </a:lnTo>
                <a:lnTo>
                  <a:pt x="26" y="1528"/>
                </a:lnTo>
                <a:lnTo>
                  <a:pt x="36" y="1537"/>
                </a:lnTo>
                <a:lnTo>
                  <a:pt x="47" y="1545"/>
                </a:lnTo>
                <a:lnTo>
                  <a:pt x="61" y="1553"/>
                </a:lnTo>
                <a:lnTo>
                  <a:pt x="75" y="1559"/>
                </a:lnTo>
                <a:lnTo>
                  <a:pt x="86" y="1565"/>
                </a:lnTo>
                <a:lnTo>
                  <a:pt x="97" y="1570"/>
                </a:lnTo>
                <a:lnTo>
                  <a:pt x="106" y="1574"/>
                </a:lnTo>
                <a:lnTo>
                  <a:pt x="114" y="1578"/>
                </a:lnTo>
                <a:lnTo>
                  <a:pt x="132" y="1585"/>
                </a:lnTo>
                <a:lnTo>
                  <a:pt x="136" y="1587"/>
                </a:lnTo>
                <a:lnTo>
                  <a:pt x="140" y="1589"/>
                </a:lnTo>
                <a:lnTo>
                  <a:pt x="143" y="1590"/>
                </a:lnTo>
                <a:lnTo>
                  <a:pt x="147" y="1592"/>
                </a:lnTo>
                <a:lnTo>
                  <a:pt x="149" y="1593"/>
                </a:lnTo>
                <a:lnTo>
                  <a:pt x="152" y="1595"/>
                </a:lnTo>
                <a:lnTo>
                  <a:pt x="155" y="1597"/>
                </a:lnTo>
                <a:lnTo>
                  <a:pt x="158" y="1599"/>
                </a:lnTo>
                <a:lnTo>
                  <a:pt x="150" y="1605"/>
                </a:lnTo>
                <a:lnTo>
                  <a:pt x="142" y="1611"/>
                </a:lnTo>
                <a:lnTo>
                  <a:pt x="135" y="1617"/>
                </a:lnTo>
                <a:lnTo>
                  <a:pt x="128" y="1623"/>
                </a:lnTo>
                <a:lnTo>
                  <a:pt x="122" y="1629"/>
                </a:lnTo>
                <a:lnTo>
                  <a:pt x="117" y="1636"/>
                </a:lnTo>
                <a:lnTo>
                  <a:pt x="112" y="1642"/>
                </a:lnTo>
                <a:lnTo>
                  <a:pt x="109" y="1649"/>
                </a:lnTo>
                <a:lnTo>
                  <a:pt x="105" y="1656"/>
                </a:lnTo>
                <a:lnTo>
                  <a:pt x="103" y="1663"/>
                </a:lnTo>
                <a:lnTo>
                  <a:pt x="101" y="1671"/>
                </a:lnTo>
                <a:lnTo>
                  <a:pt x="100" y="1680"/>
                </a:lnTo>
                <a:lnTo>
                  <a:pt x="100" y="1689"/>
                </a:lnTo>
                <a:lnTo>
                  <a:pt x="100" y="1699"/>
                </a:lnTo>
                <a:lnTo>
                  <a:pt x="101" y="1709"/>
                </a:lnTo>
                <a:lnTo>
                  <a:pt x="103" y="1721"/>
                </a:lnTo>
                <a:lnTo>
                  <a:pt x="105" y="1733"/>
                </a:lnTo>
                <a:lnTo>
                  <a:pt x="106" y="1745"/>
                </a:lnTo>
                <a:lnTo>
                  <a:pt x="107" y="1755"/>
                </a:lnTo>
                <a:lnTo>
                  <a:pt x="108" y="1765"/>
                </a:lnTo>
                <a:lnTo>
                  <a:pt x="109" y="1775"/>
                </a:lnTo>
                <a:lnTo>
                  <a:pt x="110" y="1784"/>
                </a:lnTo>
                <a:lnTo>
                  <a:pt x="111" y="1792"/>
                </a:lnTo>
                <a:lnTo>
                  <a:pt x="112" y="1799"/>
                </a:lnTo>
                <a:lnTo>
                  <a:pt x="114" y="1806"/>
                </a:lnTo>
                <a:lnTo>
                  <a:pt x="117" y="1813"/>
                </a:lnTo>
                <a:lnTo>
                  <a:pt x="120" y="1819"/>
                </a:lnTo>
                <a:lnTo>
                  <a:pt x="124" y="1824"/>
                </a:lnTo>
                <a:lnTo>
                  <a:pt x="129" y="1830"/>
                </a:lnTo>
                <a:lnTo>
                  <a:pt x="135" y="1834"/>
                </a:lnTo>
                <a:lnTo>
                  <a:pt x="142" y="1839"/>
                </a:lnTo>
                <a:lnTo>
                  <a:pt x="150" y="1843"/>
                </a:lnTo>
                <a:lnTo>
                  <a:pt x="159" y="1846"/>
                </a:lnTo>
                <a:lnTo>
                  <a:pt x="168" y="1850"/>
                </a:lnTo>
                <a:lnTo>
                  <a:pt x="177" y="1855"/>
                </a:lnTo>
                <a:lnTo>
                  <a:pt x="187" y="1859"/>
                </a:lnTo>
                <a:lnTo>
                  <a:pt x="197" y="1864"/>
                </a:lnTo>
                <a:lnTo>
                  <a:pt x="208" y="1869"/>
                </a:lnTo>
                <a:lnTo>
                  <a:pt x="218" y="1874"/>
                </a:lnTo>
                <a:lnTo>
                  <a:pt x="229" y="1878"/>
                </a:lnTo>
                <a:lnTo>
                  <a:pt x="240" y="1883"/>
                </a:lnTo>
                <a:lnTo>
                  <a:pt x="251" y="1887"/>
                </a:lnTo>
                <a:lnTo>
                  <a:pt x="262" y="1890"/>
                </a:lnTo>
                <a:lnTo>
                  <a:pt x="273" y="1893"/>
                </a:lnTo>
                <a:lnTo>
                  <a:pt x="284" y="1896"/>
                </a:lnTo>
                <a:lnTo>
                  <a:pt x="296" y="1897"/>
                </a:lnTo>
                <a:lnTo>
                  <a:pt x="307" y="1898"/>
                </a:lnTo>
                <a:lnTo>
                  <a:pt x="318" y="1898"/>
                </a:lnTo>
                <a:lnTo>
                  <a:pt x="313" y="1902"/>
                </a:lnTo>
                <a:lnTo>
                  <a:pt x="306" y="1907"/>
                </a:lnTo>
                <a:lnTo>
                  <a:pt x="298" y="1912"/>
                </a:lnTo>
                <a:lnTo>
                  <a:pt x="289" y="1919"/>
                </a:lnTo>
                <a:lnTo>
                  <a:pt x="281" y="1926"/>
                </a:lnTo>
                <a:lnTo>
                  <a:pt x="272" y="1934"/>
                </a:lnTo>
                <a:lnTo>
                  <a:pt x="264" y="1943"/>
                </a:lnTo>
                <a:lnTo>
                  <a:pt x="257" y="1953"/>
                </a:lnTo>
                <a:lnTo>
                  <a:pt x="252" y="1965"/>
                </a:lnTo>
                <a:lnTo>
                  <a:pt x="249" y="1977"/>
                </a:lnTo>
                <a:lnTo>
                  <a:pt x="247" y="1991"/>
                </a:lnTo>
                <a:lnTo>
                  <a:pt x="249" y="2006"/>
                </a:lnTo>
                <a:lnTo>
                  <a:pt x="253" y="2022"/>
                </a:lnTo>
                <a:lnTo>
                  <a:pt x="261" y="2039"/>
                </a:lnTo>
                <a:lnTo>
                  <a:pt x="272" y="2058"/>
                </a:lnTo>
                <a:lnTo>
                  <a:pt x="289" y="2079"/>
                </a:lnTo>
                <a:lnTo>
                  <a:pt x="306" y="2098"/>
                </a:lnTo>
                <a:lnTo>
                  <a:pt x="322" y="2115"/>
                </a:lnTo>
                <a:lnTo>
                  <a:pt x="336" y="2129"/>
                </a:lnTo>
                <a:lnTo>
                  <a:pt x="350" y="2142"/>
                </a:lnTo>
                <a:lnTo>
                  <a:pt x="361" y="2152"/>
                </a:lnTo>
                <a:lnTo>
                  <a:pt x="372" y="2161"/>
                </a:lnTo>
                <a:lnTo>
                  <a:pt x="382" y="2168"/>
                </a:lnTo>
                <a:lnTo>
                  <a:pt x="391" y="2173"/>
                </a:lnTo>
                <a:lnTo>
                  <a:pt x="399" y="2178"/>
                </a:lnTo>
                <a:lnTo>
                  <a:pt x="407" y="2180"/>
                </a:lnTo>
                <a:lnTo>
                  <a:pt x="413" y="2182"/>
                </a:lnTo>
                <a:lnTo>
                  <a:pt x="419" y="2183"/>
                </a:lnTo>
                <a:lnTo>
                  <a:pt x="425" y="2183"/>
                </a:lnTo>
                <a:lnTo>
                  <a:pt x="430" y="2182"/>
                </a:lnTo>
                <a:lnTo>
                  <a:pt x="435" y="2181"/>
                </a:lnTo>
                <a:lnTo>
                  <a:pt x="440" y="2180"/>
                </a:lnTo>
                <a:lnTo>
                  <a:pt x="445" y="2178"/>
                </a:lnTo>
                <a:lnTo>
                  <a:pt x="449" y="2178"/>
                </a:lnTo>
                <a:lnTo>
                  <a:pt x="454" y="2177"/>
                </a:lnTo>
                <a:lnTo>
                  <a:pt x="459" y="2178"/>
                </a:lnTo>
                <a:lnTo>
                  <a:pt x="464" y="2178"/>
                </a:lnTo>
                <a:lnTo>
                  <a:pt x="469" y="2178"/>
                </a:lnTo>
                <a:lnTo>
                  <a:pt x="474" y="2179"/>
                </a:lnTo>
                <a:lnTo>
                  <a:pt x="485" y="2181"/>
                </a:lnTo>
                <a:lnTo>
                  <a:pt x="490" y="2182"/>
                </a:lnTo>
                <a:lnTo>
                  <a:pt x="496" y="2183"/>
                </a:lnTo>
                <a:lnTo>
                  <a:pt x="502" y="2184"/>
                </a:lnTo>
                <a:lnTo>
                  <a:pt x="508" y="2184"/>
                </a:lnTo>
                <a:lnTo>
                  <a:pt x="515" y="2185"/>
                </a:lnTo>
                <a:lnTo>
                  <a:pt x="521" y="2185"/>
                </a:lnTo>
                <a:lnTo>
                  <a:pt x="528" y="2184"/>
                </a:lnTo>
                <a:lnTo>
                  <a:pt x="549" y="2183"/>
                </a:lnTo>
                <a:lnTo>
                  <a:pt x="567" y="2183"/>
                </a:lnTo>
                <a:lnTo>
                  <a:pt x="582" y="2184"/>
                </a:lnTo>
                <a:lnTo>
                  <a:pt x="594" y="2185"/>
                </a:lnTo>
                <a:lnTo>
                  <a:pt x="604" y="2187"/>
                </a:lnTo>
                <a:lnTo>
                  <a:pt x="613" y="2189"/>
                </a:lnTo>
                <a:lnTo>
                  <a:pt x="620" y="2192"/>
                </a:lnTo>
                <a:lnTo>
                  <a:pt x="627" y="2194"/>
                </a:lnTo>
                <a:lnTo>
                  <a:pt x="634" y="2197"/>
                </a:lnTo>
                <a:lnTo>
                  <a:pt x="641" y="2199"/>
                </a:lnTo>
                <a:lnTo>
                  <a:pt x="649" y="2200"/>
                </a:lnTo>
                <a:lnTo>
                  <a:pt x="657" y="2200"/>
                </a:lnTo>
                <a:lnTo>
                  <a:pt x="668" y="2200"/>
                </a:lnTo>
                <a:lnTo>
                  <a:pt x="680" y="2199"/>
                </a:lnTo>
                <a:lnTo>
                  <a:pt x="695" y="2196"/>
                </a:lnTo>
                <a:lnTo>
                  <a:pt x="714" y="2192"/>
                </a:lnTo>
                <a:lnTo>
                  <a:pt x="722" y="2190"/>
                </a:lnTo>
                <a:lnTo>
                  <a:pt x="729" y="2190"/>
                </a:lnTo>
                <a:lnTo>
                  <a:pt x="735" y="2191"/>
                </a:lnTo>
                <a:lnTo>
                  <a:pt x="741" y="2192"/>
                </a:lnTo>
                <a:lnTo>
                  <a:pt x="747" y="2195"/>
                </a:lnTo>
                <a:lnTo>
                  <a:pt x="752" y="2198"/>
                </a:lnTo>
                <a:lnTo>
                  <a:pt x="757" y="2201"/>
                </a:lnTo>
                <a:lnTo>
                  <a:pt x="762" y="2205"/>
                </a:lnTo>
                <a:lnTo>
                  <a:pt x="767" y="2209"/>
                </a:lnTo>
                <a:lnTo>
                  <a:pt x="773" y="2213"/>
                </a:lnTo>
                <a:lnTo>
                  <a:pt x="779" y="2217"/>
                </a:lnTo>
                <a:lnTo>
                  <a:pt x="786" y="2221"/>
                </a:lnTo>
                <a:lnTo>
                  <a:pt x="793" y="2224"/>
                </a:lnTo>
                <a:lnTo>
                  <a:pt x="802" y="2227"/>
                </a:lnTo>
                <a:lnTo>
                  <a:pt x="812" y="2229"/>
                </a:lnTo>
                <a:lnTo>
                  <a:pt x="823" y="2230"/>
                </a:lnTo>
                <a:lnTo>
                  <a:pt x="846" y="2232"/>
                </a:lnTo>
                <a:lnTo>
                  <a:pt x="873" y="2234"/>
                </a:lnTo>
                <a:lnTo>
                  <a:pt x="904" y="2237"/>
                </a:lnTo>
                <a:lnTo>
                  <a:pt x="938" y="2240"/>
                </a:lnTo>
                <a:lnTo>
                  <a:pt x="974" y="2242"/>
                </a:lnTo>
                <a:lnTo>
                  <a:pt x="1012" y="2245"/>
                </a:lnTo>
                <a:lnTo>
                  <a:pt x="1050" y="2247"/>
                </a:lnTo>
                <a:lnTo>
                  <a:pt x="1089" y="2249"/>
                </a:lnTo>
                <a:lnTo>
                  <a:pt x="1127" y="2250"/>
                </a:lnTo>
                <a:lnTo>
                  <a:pt x="1164" y="2251"/>
                </a:lnTo>
                <a:lnTo>
                  <a:pt x="1198" y="2251"/>
                </a:lnTo>
                <a:lnTo>
                  <a:pt x="1231" y="2249"/>
                </a:lnTo>
                <a:lnTo>
                  <a:pt x="1260" y="2246"/>
                </a:lnTo>
                <a:lnTo>
                  <a:pt x="1285" y="2243"/>
                </a:lnTo>
                <a:lnTo>
                  <a:pt x="1305" y="2237"/>
                </a:lnTo>
                <a:lnTo>
                  <a:pt x="1320" y="2230"/>
                </a:lnTo>
                <a:lnTo>
                  <a:pt x="1326" y="2224"/>
                </a:lnTo>
                <a:lnTo>
                  <a:pt x="1333" y="2218"/>
                </a:lnTo>
                <a:lnTo>
                  <a:pt x="1340" y="2214"/>
                </a:lnTo>
                <a:lnTo>
                  <a:pt x="1348" y="2210"/>
                </a:lnTo>
                <a:lnTo>
                  <a:pt x="1355" y="2208"/>
                </a:lnTo>
                <a:lnTo>
                  <a:pt x="1363" y="2206"/>
                </a:lnTo>
                <a:lnTo>
                  <a:pt x="1371" y="2205"/>
                </a:lnTo>
                <a:lnTo>
                  <a:pt x="1379" y="2204"/>
                </a:lnTo>
                <a:lnTo>
                  <a:pt x="1387" y="2204"/>
                </a:lnTo>
                <a:lnTo>
                  <a:pt x="1395" y="2204"/>
                </a:lnTo>
                <a:lnTo>
                  <a:pt x="1403" y="2205"/>
                </a:lnTo>
                <a:lnTo>
                  <a:pt x="1411" y="2205"/>
                </a:lnTo>
                <a:lnTo>
                  <a:pt x="1419" y="2206"/>
                </a:lnTo>
                <a:lnTo>
                  <a:pt x="1427" y="2207"/>
                </a:lnTo>
                <a:lnTo>
                  <a:pt x="1434" y="2208"/>
                </a:lnTo>
                <a:lnTo>
                  <a:pt x="1442" y="2209"/>
                </a:lnTo>
                <a:lnTo>
                  <a:pt x="1470" y="2212"/>
                </a:lnTo>
                <a:lnTo>
                  <a:pt x="1498" y="2214"/>
                </a:lnTo>
                <a:lnTo>
                  <a:pt x="1557" y="2220"/>
                </a:lnTo>
                <a:lnTo>
                  <a:pt x="1586" y="2222"/>
                </a:lnTo>
                <a:lnTo>
                  <a:pt x="1614" y="2225"/>
                </a:lnTo>
                <a:lnTo>
                  <a:pt x="1642" y="2228"/>
                </a:lnTo>
                <a:lnTo>
                  <a:pt x="1669" y="2231"/>
                </a:lnTo>
                <a:lnTo>
                  <a:pt x="1694" y="2233"/>
                </a:lnTo>
                <a:lnTo>
                  <a:pt x="1718" y="2235"/>
                </a:lnTo>
                <a:lnTo>
                  <a:pt x="1739" y="2238"/>
                </a:lnTo>
                <a:lnTo>
                  <a:pt x="1759" y="2239"/>
                </a:lnTo>
                <a:lnTo>
                  <a:pt x="1776" y="2241"/>
                </a:lnTo>
                <a:lnTo>
                  <a:pt x="1790" y="2242"/>
                </a:lnTo>
                <a:lnTo>
                  <a:pt x="1800" y="2243"/>
                </a:lnTo>
                <a:lnTo>
                  <a:pt x="1808" y="224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19" name="Freeform 7">
            <a:extLst>
              <a:ext uri="{FF2B5EF4-FFF2-40B4-BE49-F238E27FC236}">
                <a16:creationId xmlns:a16="http://schemas.microsoft.com/office/drawing/2014/main" id="{6A731FA4-7396-C443-B75A-6B0FF55B6E28}"/>
              </a:ext>
            </a:extLst>
          </p:cNvPr>
          <p:cNvSpPr>
            <a:spLocks/>
          </p:cNvSpPr>
          <p:nvPr/>
        </p:nvSpPr>
        <p:spPr bwMode="auto">
          <a:xfrm>
            <a:off x="8542338" y="4243388"/>
            <a:ext cx="74612" cy="409575"/>
          </a:xfrm>
          <a:custGeom>
            <a:avLst/>
            <a:gdLst>
              <a:gd name="T0" fmla="*/ 0 w 47"/>
              <a:gd name="T1" fmla="*/ 0 h 258"/>
              <a:gd name="T2" fmla="*/ 3175 w 47"/>
              <a:gd name="T3" fmla="*/ 20638 h 258"/>
              <a:gd name="T4" fmla="*/ 7937 w 47"/>
              <a:gd name="T5" fmla="*/ 44450 h 258"/>
              <a:gd name="T6" fmla="*/ 11112 w 47"/>
              <a:gd name="T7" fmla="*/ 68263 h 258"/>
              <a:gd name="T8" fmla="*/ 15875 w 47"/>
              <a:gd name="T9" fmla="*/ 95250 h 258"/>
              <a:gd name="T10" fmla="*/ 20637 w 47"/>
              <a:gd name="T11" fmla="*/ 123825 h 258"/>
              <a:gd name="T12" fmla="*/ 25400 w 47"/>
              <a:gd name="T13" fmla="*/ 152400 h 258"/>
              <a:gd name="T14" fmla="*/ 30162 w 47"/>
              <a:gd name="T15" fmla="*/ 182563 h 258"/>
              <a:gd name="T16" fmla="*/ 33337 w 47"/>
              <a:gd name="T17" fmla="*/ 211138 h 258"/>
              <a:gd name="T18" fmla="*/ 38100 w 47"/>
              <a:gd name="T19" fmla="*/ 241300 h 258"/>
              <a:gd name="T20" fmla="*/ 42862 w 47"/>
              <a:gd name="T21" fmla="*/ 269875 h 258"/>
              <a:gd name="T22" fmla="*/ 47625 w 47"/>
              <a:gd name="T23" fmla="*/ 298450 h 258"/>
              <a:gd name="T24" fmla="*/ 53975 w 47"/>
              <a:gd name="T25" fmla="*/ 325438 h 258"/>
              <a:gd name="T26" fmla="*/ 58737 w 47"/>
              <a:gd name="T27" fmla="*/ 349250 h 258"/>
              <a:gd name="T28" fmla="*/ 63500 w 47"/>
              <a:gd name="T29" fmla="*/ 371475 h 258"/>
              <a:gd name="T30" fmla="*/ 68262 w 47"/>
              <a:gd name="T31" fmla="*/ 392113 h 258"/>
              <a:gd name="T32" fmla="*/ 73025 w 47"/>
              <a:gd name="T33" fmla="*/ 407988 h 2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258">
                <a:moveTo>
                  <a:pt x="0" y="0"/>
                </a:moveTo>
                <a:lnTo>
                  <a:pt x="2" y="13"/>
                </a:lnTo>
                <a:lnTo>
                  <a:pt x="5" y="28"/>
                </a:lnTo>
                <a:lnTo>
                  <a:pt x="7" y="43"/>
                </a:lnTo>
                <a:lnTo>
                  <a:pt x="10" y="60"/>
                </a:lnTo>
                <a:lnTo>
                  <a:pt x="13" y="78"/>
                </a:lnTo>
                <a:lnTo>
                  <a:pt x="16" y="96"/>
                </a:lnTo>
                <a:lnTo>
                  <a:pt x="19" y="115"/>
                </a:lnTo>
                <a:lnTo>
                  <a:pt x="21" y="133"/>
                </a:lnTo>
                <a:lnTo>
                  <a:pt x="24" y="152"/>
                </a:lnTo>
                <a:lnTo>
                  <a:pt x="27" y="170"/>
                </a:lnTo>
                <a:lnTo>
                  <a:pt x="30" y="188"/>
                </a:lnTo>
                <a:lnTo>
                  <a:pt x="34" y="205"/>
                </a:lnTo>
                <a:lnTo>
                  <a:pt x="37" y="220"/>
                </a:lnTo>
                <a:lnTo>
                  <a:pt x="40" y="234"/>
                </a:lnTo>
                <a:lnTo>
                  <a:pt x="43" y="247"/>
                </a:lnTo>
                <a:lnTo>
                  <a:pt x="46" y="25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20" name="Freeform 8">
            <a:extLst>
              <a:ext uri="{FF2B5EF4-FFF2-40B4-BE49-F238E27FC236}">
                <a16:creationId xmlns:a16="http://schemas.microsoft.com/office/drawing/2014/main" id="{2508A145-042A-3D4E-96EE-ECDE6281A9D6}"/>
              </a:ext>
            </a:extLst>
          </p:cNvPr>
          <p:cNvSpPr>
            <a:spLocks/>
          </p:cNvSpPr>
          <p:nvPr/>
        </p:nvSpPr>
        <p:spPr bwMode="auto">
          <a:xfrm>
            <a:off x="7921625" y="2357438"/>
            <a:ext cx="192088" cy="361950"/>
          </a:xfrm>
          <a:custGeom>
            <a:avLst/>
            <a:gdLst>
              <a:gd name="T0" fmla="*/ 80963 w 121"/>
              <a:gd name="T1" fmla="*/ 360363 h 228"/>
              <a:gd name="T2" fmla="*/ 74613 w 121"/>
              <a:gd name="T3" fmla="*/ 357188 h 228"/>
              <a:gd name="T4" fmla="*/ 68263 w 121"/>
              <a:gd name="T5" fmla="*/ 354013 h 228"/>
              <a:gd name="T6" fmla="*/ 60325 w 121"/>
              <a:gd name="T7" fmla="*/ 349250 h 228"/>
              <a:gd name="T8" fmla="*/ 53975 w 121"/>
              <a:gd name="T9" fmla="*/ 342900 h 228"/>
              <a:gd name="T10" fmla="*/ 47625 w 121"/>
              <a:gd name="T11" fmla="*/ 338138 h 228"/>
              <a:gd name="T12" fmla="*/ 41275 w 121"/>
              <a:gd name="T13" fmla="*/ 330200 h 228"/>
              <a:gd name="T14" fmla="*/ 34925 w 121"/>
              <a:gd name="T15" fmla="*/ 325438 h 228"/>
              <a:gd name="T16" fmla="*/ 28575 w 121"/>
              <a:gd name="T17" fmla="*/ 317500 h 228"/>
              <a:gd name="T18" fmla="*/ 22225 w 121"/>
              <a:gd name="T19" fmla="*/ 307975 h 228"/>
              <a:gd name="T20" fmla="*/ 17463 w 121"/>
              <a:gd name="T21" fmla="*/ 300038 h 228"/>
              <a:gd name="T22" fmla="*/ 14288 w 121"/>
              <a:gd name="T23" fmla="*/ 290513 h 228"/>
              <a:gd name="T24" fmla="*/ 9525 w 121"/>
              <a:gd name="T25" fmla="*/ 280988 h 228"/>
              <a:gd name="T26" fmla="*/ 6350 w 121"/>
              <a:gd name="T27" fmla="*/ 271463 h 228"/>
              <a:gd name="T28" fmla="*/ 3175 w 121"/>
              <a:gd name="T29" fmla="*/ 263525 h 228"/>
              <a:gd name="T30" fmla="*/ 0 w 121"/>
              <a:gd name="T31" fmla="*/ 254000 h 228"/>
              <a:gd name="T32" fmla="*/ 0 w 121"/>
              <a:gd name="T33" fmla="*/ 242888 h 228"/>
              <a:gd name="T34" fmla="*/ 0 w 121"/>
              <a:gd name="T35" fmla="*/ 209550 h 228"/>
              <a:gd name="T36" fmla="*/ 1588 w 121"/>
              <a:gd name="T37" fmla="*/ 176213 h 228"/>
              <a:gd name="T38" fmla="*/ 4763 w 121"/>
              <a:gd name="T39" fmla="*/ 146050 h 228"/>
              <a:gd name="T40" fmla="*/ 9525 w 121"/>
              <a:gd name="T41" fmla="*/ 119063 h 228"/>
              <a:gd name="T42" fmla="*/ 14288 w 121"/>
              <a:gd name="T43" fmla="*/ 92075 h 228"/>
              <a:gd name="T44" fmla="*/ 20638 w 121"/>
              <a:gd name="T45" fmla="*/ 69850 h 228"/>
              <a:gd name="T46" fmla="*/ 28575 w 121"/>
              <a:gd name="T47" fmla="*/ 50800 h 228"/>
              <a:gd name="T48" fmla="*/ 39688 w 121"/>
              <a:gd name="T49" fmla="*/ 33338 h 228"/>
              <a:gd name="T50" fmla="*/ 50800 w 121"/>
              <a:gd name="T51" fmla="*/ 20638 h 228"/>
              <a:gd name="T52" fmla="*/ 65088 w 121"/>
              <a:gd name="T53" fmla="*/ 9525 h 228"/>
              <a:gd name="T54" fmla="*/ 80963 w 121"/>
              <a:gd name="T55" fmla="*/ 3175 h 228"/>
              <a:gd name="T56" fmla="*/ 98425 w 121"/>
              <a:gd name="T57" fmla="*/ 0 h 228"/>
              <a:gd name="T58" fmla="*/ 117475 w 121"/>
              <a:gd name="T59" fmla="*/ 1588 h 228"/>
              <a:gd name="T60" fmla="*/ 141288 w 121"/>
              <a:gd name="T61" fmla="*/ 6350 h 228"/>
              <a:gd name="T62" fmla="*/ 163513 w 121"/>
              <a:gd name="T63" fmla="*/ 15875 h 228"/>
              <a:gd name="T64" fmla="*/ 190500 w 121"/>
              <a:gd name="T65" fmla="*/ 28575 h 228"/>
              <a:gd name="T66" fmla="*/ 80963 w 121"/>
              <a:gd name="T67" fmla="*/ 360363 h 22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21" h="228">
                <a:moveTo>
                  <a:pt x="51" y="227"/>
                </a:moveTo>
                <a:lnTo>
                  <a:pt x="47" y="225"/>
                </a:lnTo>
                <a:lnTo>
                  <a:pt x="43" y="223"/>
                </a:lnTo>
                <a:lnTo>
                  <a:pt x="38" y="220"/>
                </a:lnTo>
                <a:lnTo>
                  <a:pt x="34" y="216"/>
                </a:lnTo>
                <a:lnTo>
                  <a:pt x="30" y="213"/>
                </a:lnTo>
                <a:lnTo>
                  <a:pt x="26" y="208"/>
                </a:lnTo>
                <a:lnTo>
                  <a:pt x="22" y="205"/>
                </a:lnTo>
                <a:lnTo>
                  <a:pt x="18" y="200"/>
                </a:lnTo>
                <a:lnTo>
                  <a:pt x="14" y="194"/>
                </a:lnTo>
                <a:lnTo>
                  <a:pt x="11" y="189"/>
                </a:lnTo>
                <a:lnTo>
                  <a:pt x="9" y="183"/>
                </a:lnTo>
                <a:lnTo>
                  <a:pt x="6" y="177"/>
                </a:lnTo>
                <a:lnTo>
                  <a:pt x="4" y="171"/>
                </a:lnTo>
                <a:lnTo>
                  <a:pt x="2" y="166"/>
                </a:lnTo>
                <a:lnTo>
                  <a:pt x="0" y="160"/>
                </a:lnTo>
                <a:lnTo>
                  <a:pt x="0" y="153"/>
                </a:lnTo>
                <a:lnTo>
                  <a:pt x="0" y="132"/>
                </a:lnTo>
                <a:lnTo>
                  <a:pt x="1" y="111"/>
                </a:lnTo>
                <a:lnTo>
                  <a:pt x="3" y="92"/>
                </a:lnTo>
                <a:lnTo>
                  <a:pt x="6" y="75"/>
                </a:lnTo>
                <a:lnTo>
                  <a:pt x="9" y="58"/>
                </a:lnTo>
                <a:lnTo>
                  <a:pt x="13" y="44"/>
                </a:lnTo>
                <a:lnTo>
                  <a:pt x="18" y="32"/>
                </a:lnTo>
                <a:lnTo>
                  <a:pt x="25" y="21"/>
                </a:lnTo>
                <a:lnTo>
                  <a:pt x="32" y="13"/>
                </a:lnTo>
                <a:lnTo>
                  <a:pt x="41" y="6"/>
                </a:lnTo>
                <a:lnTo>
                  <a:pt x="51" y="2"/>
                </a:lnTo>
                <a:lnTo>
                  <a:pt x="62" y="0"/>
                </a:lnTo>
                <a:lnTo>
                  <a:pt x="74" y="1"/>
                </a:lnTo>
                <a:lnTo>
                  <a:pt x="89" y="4"/>
                </a:lnTo>
                <a:lnTo>
                  <a:pt x="103" y="10"/>
                </a:lnTo>
                <a:lnTo>
                  <a:pt x="120" y="18"/>
                </a:lnTo>
                <a:lnTo>
                  <a:pt x="51" y="227"/>
                </a:lnTo>
              </a:path>
            </a:pathLst>
          </a:custGeom>
          <a:solidFill>
            <a:srgbClr val="FFD8D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21" name="Freeform 9">
            <a:extLst>
              <a:ext uri="{FF2B5EF4-FFF2-40B4-BE49-F238E27FC236}">
                <a16:creationId xmlns:a16="http://schemas.microsoft.com/office/drawing/2014/main" id="{BCDAF87E-8D40-1A4A-881B-8BD470438698}"/>
              </a:ext>
            </a:extLst>
          </p:cNvPr>
          <p:cNvSpPr>
            <a:spLocks/>
          </p:cNvSpPr>
          <p:nvPr/>
        </p:nvSpPr>
        <p:spPr bwMode="auto">
          <a:xfrm>
            <a:off x="7921625" y="2357438"/>
            <a:ext cx="201613" cy="371475"/>
          </a:xfrm>
          <a:custGeom>
            <a:avLst/>
            <a:gdLst>
              <a:gd name="T0" fmla="*/ 85725 w 127"/>
              <a:gd name="T1" fmla="*/ 369888 h 234"/>
              <a:gd name="T2" fmla="*/ 77788 w 127"/>
              <a:gd name="T3" fmla="*/ 366713 h 234"/>
              <a:gd name="T4" fmla="*/ 71438 w 127"/>
              <a:gd name="T5" fmla="*/ 363538 h 234"/>
              <a:gd name="T6" fmla="*/ 63500 w 127"/>
              <a:gd name="T7" fmla="*/ 358775 h 234"/>
              <a:gd name="T8" fmla="*/ 57150 w 127"/>
              <a:gd name="T9" fmla="*/ 352425 h 234"/>
              <a:gd name="T10" fmla="*/ 49213 w 127"/>
              <a:gd name="T11" fmla="*/ 347663 h 234"/>
              <a:gd name="T12" fmla="*/ 42863 w 127"/>
              <a:gd name="T13" fmla="*/ 339725 h 234"/>
              <a:gd name="T14" fmla="*/ 36513 w 127"/>
              <a:gd name="T15" fmla="*/ 333375 h 234"/>
              <a:gd name="T16" fmla="*/ 30163 w 127"/>
              <a:gd name="T17" fmla="*/ 325438 h 234"/>
              <a:gd name="T18" fmla="*/ 23813 w 127"/>
              <a:gd name="T19" fmla="*/ 315913 h 234"/>
              <a:gd name="T20" fmla="*/ 19050 w 127"/>
              <a:gd name="T21" fmla="*/ 307975 h 234"/>
              <a:gd name="T22" fmla="*/ 14288 w 127"/>
              <a:gd name="T23" fmla="*/ 298450 h 234"/>
              <a:gd name="T24" fmla="*/ 9525 w 127"/>
              <a:gd name="T25" fmla="*/ 288925 h 234"/>
              <a:gd name="T26" fmla="*/ 6350 w 127"/>
              <a:gd name="T27" fmla="*/ 279400 h 234"/>
              <a:gd name="T28" fmla="*/ 3175 w 127"/>
              <a:gd name="T29" fmla="*/ 269875 h 234"/>
              <a:gd name="T30" fmla="*/ 0 w 127"/>
              <a:gd name="T31" fmla="*/ 260350 h 234"/>
              <a:gd name="T32" fmla="*/ 0 w 127"/>
              <a:gd name="T33" fmla="*/ 249238 h 234"/>
              <a:gd name="T34" fmla="*/ 0 w 127"/>
              <a:gd name="T35" fmla="*/ 214313 h 234"/>
              <a:gd name="T36" fmla="*/ 1588 w 127"/>
              <a:gd name="T37" fmla="*/ 180975 h 234"/>
              <a:gd name="T38" fmla="*/ 4763 w 127"/>
              <a:gd name="T39" fmla="*/ 149225 h 234"/>
              <a:gd name="T40" fmla="*/ 9525 w 127"/>
              <a:gd name="T41" fmla="*/ 122238 h 234"/>
              <a:gd name="T42" fmla="*/ 14288 w 127"/>
              <a:gd name="T43" fmla="*/ 95250 h 234"/>
              <a:gd name="T44" fmla="*/ 22225 w 127"/>
              <a:gd name="T45" fmla="*/ 71438 h 234"/>
              <a:gd name="T46" fmla="*/ 30163 w 127"/>
              <a:gd name="T47" fmla="*/ 52388 h 234"/>
              <a:gd name="T48" fmla="*/ 41275 w 127"/>
              <a:gd name="T49" fmla="*/ 34925 h 234"/>
              <a:gd name="T50" fmla="*/ 53975 w 127"/>
              <a:gd name="T51" fmla="*/ 20638 h 234"/>
              <a:gd name="T52" fmla="*/ 68263 w 127"/>
              <a:gd name="T53" fmla="*/ 9525 h 234"/>
              <a:gd name="T54" fmla="*/ 85725 w 127"/>
              <a:gd name="T55" fmla="*/ 3175 h 234"/>
              <a:gd name="T56" fmla="*/ 103188 w 127"/>
              <a:gd name="T57" fmla="*/ 0 h 234"/>
              <a:gd name="T58" fmla="*/ 123825 w 127"/>
              <a:gd name="T59" fmla="*/ 1588 h 234"/>
              <a:gd name="T60" fmla="*/ 147638 w 127"/>
              <a:gd name="T61" fmla="*/ 6350 h 234"/>
              <a:gd name="T62" fmla="*/ 171450 w 127"/>
              <a:gd name="T63" fmla="*/ 15875 h 234"/>
              <a:gd name="T64" fmla="*/ 200025 w 127"/>
              <a:gd name="T65" fmla="*/ 28575 h 2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234">
                <a:moveTo>
                  <a:pt x="54" y="233"/>
                </a:moveTo>
                <a:lnTo>
                  <a:pt x="49" y="231"/>
                </a:lnTo>
                <a:lnTo>
                  <a:pt x="45" y="229"/>
                </a:lnTo>
                <a:lnTo>
                  <a:pt x="40" y="226"/>
                </a:lnTo>
                <a:lnTo>
                  <a:pt x="36" y="222"/>
                </a:lnTo>
                <a:lnTo>
                  <a:pt x="31" y="219"/>
                </a:lnTo>
                <a:lnTo>
                  <a:pt x="27" y="214"/>
                </a:lnTo>
                <a:lnTo>
                  <a:pt x="23" y="210"/>
                </a:lnTo>
                <a:lnTo>
                  <a:pt x="19" y="205"/>
                </a:lnTo>
                <a:lnTo>
                  <a:pt x="15" y="199"/>
                </a:lnTo>
                <a:lnTo>
                  <a:pt x="12" y="194"/>
                </a:lnTo>
                <a:lnTo>
                  <a:pt x="9" y="188"/>
                </a:lnTo>
                <a:lnTo>
                  <a:pt x="6" y="182"/>
                </a:lnTo>
                <a:lnTo>
                  <a:pt x="4" y="176"/>
                </a:lnTo>
                <a:lnTo>
                  <a:pt x="2" y="170"/>
                </a:lnTo>
                <a:lnTo>
                  <a:pt x="0" y="164"/>
                </a:lnTo>
                <a:lnTo>
                  <a:pt x="0" y="157"/>
                </a:lnTo>
                <a:lnTo>
                  <a:pt x="0" y="135"/>
                </a:lnTo>
                <a:lnTo>
                  <a:pt x="1" y="114"/>
                </a:lnTo>
                <a:lnTo>
                  <a:pt x="3" y="94"/>
                </a:lnTo>
                <a:lnTo>
                  <a:pt x="6" y="77"/>
                </a:lnTo>
                <a:lnTo>
                  <a:pt x="9" y="60"/>
                </a:lnTo>
                <a:lnTo>
                  <a:pt x="14" y="45"/>
                </a:lnTo>
                <a:lnTo>
                  <a:pt x="19" y="33"/>
                </a:lnTo>
                <a:lnTo>
                  <a:pt x="26" y="22"/>
                </a:lnTo>
                <a:lnTo>
                  <a:pt x="34" y="13"/>
                </a:lnTo>
                <a:lnTo>
                  <a:pt x="43" y="6"/>
                </a:lnTo>
                <a:lnTo>
                  <a:pt x="54" y="2"/>
                </a:lnTo>
                <a:lnTo>
                  <a:pt x="65" y="0"/>
                </a:lnTo>
                <a:lnTo>
                  <a:pt x="78" y="1"/>
                </a:lnTo>
                <a:lnTo>
                  <a:pt x="93" y="4"/>
                </a:lnTo>
                <a:lnTo>
                  <a:pt x="108" y="10"/>
                </a:lnTo>
                <a:lnTo>
                  <a:pt x="126" y="18"/>
                </a:lnTo>
              </a:path>
            </a:pathLst>
          </a:custGeom>
          <a:noFill/>
          <a:ln w="12700" cap="rnd" cmpd="sng">
            <a:solidFill>
              <a:srgbClr val="98595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22" name="Freeform 10">
            <a:extLst>
              <a:ext uri="{FF2B5EF4-FFF2-40B4-BE49-F238E27FC236}">
                <a16:creationId xmlns:a16="http://schemas.microsoft.com/office/drawing/2014/main" id="{86C6075C-143A-6A49-8F28-CAC5C00394C9}"/>
              </a:ext>
            </a:extLst>
          </p:cNvPr>
          <p:cNvSpPr>
            <a:spLocks/>
          </p:cNvSpPr>
          <p:nvPr/>
        </p:nvSpPr>
        <p:spPr bwMode="auto">
          <a:xfrm>
            <a:off x="7321550" y="3656013"/>
            <a:ext cx="236538" cy="276225"/>
          </a:xfrm>
          <a:custGeom>
            <a:avLst/>
            <a:gdLst>
              <a:gd name="T0" fmla="*/ 222250 w 149"/>
              <a:gd name="T1" fmla="*/ 17463 h 174"/>
              <a:gd name="T2" fmla="*/ 204788 w 149"/>
              <a:gd name="T3" fmla="*/ 49213 h 174"/>
              <a:gd name="T4" fmla="*/ 190500 w 149"/>
              <a:gd name="T5" fmla="*/ 79375 h 174"/>
              <a:gd name="T6" fmla="*/ 179388 w 149"/>
              <a:gd name="T7" fmla="*/ 107950 h 174"/>
              <a:gd name="T8" fmla="*/ 171450 w 149"/>
              <a:gd name="T9" fmla="*/ 133350 h 174"/>
              <a:gd name="T10" fmla="*/ 161925 w 149"/>
              <a:gd name="T11" fmla="*/ 160338 h 174"/>
              <a:gd name="T12" fmla="*/ 147638 w 149"/>
              <a:gd name="T13" fmla="*/ 182563 h 174"/>
              <a:gd name="T14" fmla="*/ 131763 w 149"/>
              <a:gd name="T15" fmla="*/ 203200 h 174"/>
              <a:gd name="T16" fmla="*/ 107950 w 149"/>
              <a:gd name="T17" fmla="*/ 220663 h 174"/>
              <a:gd name="T18" fmla="*/ 82550 w 149"/>
              <a:gd name="T19" fmla="*/ 234950 h 174"/>
              <a:gd name="T20" fmla="*/ 55563 w 149"/>
              <a:gd name="T21" fmla="*/ 244475 h 174"/>
              <a:gd name="T22" fmla="*/ 30163 w 149"/>
              <a:gd name="T23" fmla="*/ 252413 h 174"/>
              <a:gd name="T24" fmla="*/ 12700 w 149"/>
              <a:gd name="T25" fmla="*/ 255588 h 174"/>
              <a:gd name="T26" fmla="*/ 1588 w 149"/>
              <a:gd name="T27" fmla="*/ 260350 h 174"/>
              <a:gd name="T28" fmla="*/ 3175 w 149"/>
              <a:gd name="T29" fmla="*/ 265113 h 174"/>
              <a:gd name="T30" fmla="*/ 20638 w 149"/>
              <a:gd name="T31" fmla="*/ 268288 h 174"/>
              <a:gd name="T32" fmla="*/ 55563 w 149"/>
              <a:gd name="T33" fmla="*/ 273050 h 174"/>
              <a:gd name="T34" fmla="*/ 85725 w 149"/>
              <a:gd name="T35" fmla="*/ 274638 h 174"/>
              <a:gd name="T36" fmla="*/ 107950 w 149"/>
              <a:gd name="T37" fmla="*/ 273050 h 174"/>
              <a:gd name="T38" fmla="*/ 123825 w 149"/>
              <a:gd name="T39" fmla="*/ 269875 h 174"/>
              <a:gd name="T40" fmla="*/ 136525 w 149"/>
              <a:gd name="T41" fmla="*/ 261938 h 174"/>
              <a:gd name="T42" fmla="*/ 144463 w 149"/>
              <a:gd name="T43" fmla="*/ 252413 h 174"/>
              <a:gd name="T44" fmla="*/ 153988 w 149"/>
              <a:gd name="T45" fmla="*/ 239713 h 174"/>
              <a:gd name="T46" fmla="*/ 165100 w 149"/>
              <a:gd name="T47" fmla="*/ 222250 h 174"/>
              <a:gd name="T48" fmla="*/ 177800 w 149"/>
              <a:gd name="T49" fmla="*/ 198438 h 174"/>
              <a:gd name="T50" fmla="*/ 193675 w 149"/>
              <a:gd name="T51" fmla="*/ 163513 h 174"/>
              <a:gd name="T52" fmla="*/ 206375 w 149"/>
              <a:gd name="T53" fmla="*/ 128588 h 174"/>
              <a:gd name="T54" fmla="*/ 215900 w 149"/>
              <a:gd name="T55" fmla="*/ 93663 h 174"/>
              <a:gd name="T56" fmla="*/ 223838 w 149"/>
              <a:gd name="T57" fmla="*/ 61913 h 174"/>
              <a:gd name="T58" fmla="*/ 230188 w 149"/>
              <a:gd name="T59" fmla="*/ 33338 h 174"/>
              <a:gd name="T60" fmla="*/ 233363 w 149"/>
              <a:gd name="T61" fmla="*/ 14288 h 174"/>
              <a:gd name="T62" fmla="*/ 234950 w 149"/>
              <a:gd name="T63" fmla="*/ 1588 h 1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9" h="174">
                <a:moveTo>
                  <a:pt x="148" y="0"/>
                </a:moveTo>
                <a:lnTo>
                  <a:pt x="140" y="11"/>
                </a:lnTo>
                <a:lnTo>
                  <a:pt x="134" y="21"/>
                </a:lnTo>
                <a:lnTo>
                  <a:pt x="129" y="31"/>
                </a:lnTo>
                <a:lnTo>
                  <a:pt x="124" y="41"/>
                </a:lnTo>
                <a:lnTo>
                  <a:pt x="120" y="50"/>
                </a:lnTo>
                <a:lnTo>
                  <a:pt x="116" y="59"/>
                </a:lnTo>
                <a:lnTo>
                  <a:pt x="113" y="68"/>
                </a:lnTo>
                <a:lnTo>
                  <a:pt x="111" y="76"/>
                </a:lnTo>
                <a:lnTo>
                  <a:pt x="108" y="84"/>
                </a:lnTo>
                <a:lnTo>
                  <a:pt x="105" y="93"/>
                </a:lnTo>
                <a:lnTo>
                  <a:pt x="102" y="101"/>
                </a:lnTo>
                <a:lnTo>
                  <a:pt x="98" y="107"/>
                </a:lnTo>
                <a:lnTo>
                  <a:pt x="93" y="115"/>
                </a:lnTo>
                <a:lnTo>
                  <a:pt x="88" y="122"/>
                </a:lnTo>
                <a:lnTo>
                  <a:pt x="83" y="128"/>
                </a:lnTo>
                <a:lnTo>
                  <a:pt x="76" y="134"/>
                </a:lnTo>
                <a:lnTo>
                  <a:pt x="68" y="139"/>
                </a:lnTo>
                <a:lnTo>
                  <a:pt x="61" y="144"/>
                </a:lnTo>
                <a:lnTo>
                  <a:pt x="52" y="148"/>
                </a:lnTo>
                <a:lnTo>
                  <a:pt x="43" y="151"/>
                </a:lnTo>
                <a:lnTo>
                  <a:pt x="35" y="154"/>
                </a:lnTo>
                <a:lnTo>
                  <a:pt x="27" y="157"/>
                </a:lnTo>
                <a:lnTo>
                  <a:pt x="19" y="159"/>
                </a:lnTo>
                <a:lnTo>
                  <a:pt x="12" y="160"/>
                </a:lnTo>
                <a:lnTo>
                  <a:pt x="8" y="161"/>
                </a:lnTo>
                <a:lnTo>
                  <a:pt x="4" y="163"/>
                </a:lnTo>
                <a:lnTo>
                  <a:pt x="1" y="164"/>
                </a:lnTo>
                <a:lnTo>
                  <a:pt x="0" y="165"/>
                </a:lnTo>
                <a:lnTo>
                  <a:pt x="2" y="167"/>
                </a:lnTo>
                <a:lnTo>
                  <a:pt x="7" y="168"/>
                </a:lnTo>
                <a:lnTo>
                  <a:pt x="13" y="169"/>
                </a:lnTo>
                <a:lnTo>
                  <a:pt x="23" y="171"/>
                </a:lnTo>
                <a:lnTo>
                  <a:pt x="35" y="172"/>
                </a:lnTo>
                <a:lnTo>
                  <a:pt x="45" y="173"/>
                </a:lnTo>
                <a:lnTo>
                  <a:pt x="54" y="173"/>
                </a:lnTo>
                <a:lnTo>
                  <a:pt x="62" y="173"/>
                </a:lnTo>
                <a:lnTo>
                  <a:pt x="68" y="172"/>
                </a:lnTo>
                <a:lnTo>
                  <a:pt x="74" y="172"/>
                </a:lnTo>
                <a:lnTo>
                  <a:pt x="78" y="170"/>
                </a:lnTo>
                <a:lnTo>
                  <a:pt x="82" y="168"/>
                </a:lnTo>
                <a:lnTo>
                  <a:pt x="86" y="165"/>
                </a:lnTo>
                <a:lnTo>
                  <a:pt x="88" y="162"/>
                </a:lnTo>
                <a:lnTo>
                  <a:pt x="91" y="159"/>
                </a:lnTo>
                <a:lnTo>
                  <a:pt x="94" y="155"/>
                </a:lnTo>
                <a:lnTo>
                  <a:pt x="97" y="151"/>
                </a:lnTo>
                <a:lnTo>
                  <a:pt x="100" y="146"/>
                </a:lnTo>
                <a:lnTo>
                  <a:pt x="104" y="140"/>
                </a:lnTo>
                <a:lnTo>
                  <a:pt x="108" y="134"/>
                </a:lnTo>
                <a:lnTo>
                  <a:pt x="112" y="125"/>
                </a:lnTo>
                <a:lnTo>
                  <a:pt x="117" y="115"/>
                </a:lnTo>
                <a:lnTo>
                  <a:pt x="122" y="103"/>
                </a:lnTo>
                <a:lnTo>
                  <a:pt x="126" y="93"/>
                </a:lnTo>
                <a:lnTo>
                  <a:pt x="130" y="81"/>
                </a:lnTo>
                <a:lnTo>
                  <a:pt x="134" y="71"/>
                </a:lnTo>
                <a:lnTo>
                  <a:pt x="136" y="59"/>
                </a:lnTo>
                <a:lnTo>
                  <a:pt x="138" y="48"/>
                </a:lnTo>
                <a:lnTo>
                  <a:pt x="141" y="39"/>
                </a:lnTo>
                <a:lnTo>
                  <a:pt x="143" y="30"/>
                </a:lnTo>
                <a:lnTo>
                  <a:pt x="145" y="21"/>
                </a:lnTo>
                <a:lnTo>
                  <a:pt x="146" y="14"/>
                </a:lnTo>
                <a:lnTo>
                  <a:pt x="147" y="9"/>
                </a:lnTo>
                <a:lnTo>
                  <a:pt x="148" y="4"/>
                </a:lnTo>
                <a:lnTo>
                  <a:pt x="148" y="1"/>
                </a:lnTo>
                <a:lnTo>
                  <a:pt x="148" y="0"/>
                </a:lnTo>
              </a:path>
            </a:pathLst>
          </a:custGeom>
          <a:solidFill>
            <a:srgbClr val="CB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23" name="Freeform 11">
            <a:extLst>
              <a:ext uri="{FF2B5EF4-FFF2-40B4-BE49-F238E27FC236}">
                <a16:creationId xmlns:a16="http://schemas.microsoft.com/office/drawing/2014/main" id="{0490C90A-791B-D64D-BFBD-65E41CCA350B}"/>
              </a:ext>
            </a:extLst>
          </p:cNvPr>
          <p:cNvSpPr>
            <a:spLocks/>
          </p:cNvSpPr>
          <p:nvPr/>
        </p:nvSpPr>
        <p:spPr bwMode="auto">
          <a:xfrm>
            <a:off x="7096125" y="3749675"/>
            <a:ext cx="342900" cy="344488"/>
          </a:xfrm>
          <a:custGeom>
            <a:avLst/>
            <a:gdLst>
              <a:gd name="T0" fmla="*/ 203200 w 216"/>
              <a:gd name="T1" fmla="*/ 101600 h 217"/>
              <a:gd name="T2" fmla="*/ 230188 w 216"/>
              <a:gd name="T3" fmla="*/ 95250 h 217"/>
              <a:gd name="T4" fmla="*/ 254000 w 216"/>
              <a:gd name="T5" fmla="*/ 85725 h 217"/>
              <a:gd name="T6" fmla="*/ 273050 w 216"/>
              <a:gd name="T7" fmla="*/ 71438 h 217"/>
              <a:gd name="T8" fmla="*/ 292100 w 216"/>
              <a:gd name="T9" fmla="*/ 57150 h 217"/>
              <a:gd name="T10" fmla="*/ 309563 w 216"/>
              <a:gd name="T11" fmla="*/ 39688 h 217"/>
              <a:gd name="T12" fmla="*/ 322263 w 216"/>
              <a:gd name="T13" fmla="*/ 23813 h 217"/>
              <a:gd name="T14" fmla="*/ 334963 w 216"/>
              <a:gd name="T15" fmla="*/ 7938 h 217"/>
              <a:gd name="T16" fmla="*/ 334963 w 216"/>
              <a:gd name="T17" fmla="*/ 4763 h 217"/>
              <a:gd name="T18" fmla="*/ 328613 w 216"/>
              <a:gd name="T19" fmla="*/ 11113 h 217"/>
              <a:gd name="T20" fmla="*/ 322263 w 216"/>
              <a:gd name="T21" fmla="*/ 17463 h 217"/>
              <a:gd name="T22" fmla="*/ 312738 w 216"/>
              <a:gd name="T23" fmla="*/ 23813 h 217"/>
              <a:gd name="T24" fmla="*/ 303213 w 216"/>
              <a:gd name="T25" fmla="*/ 28575 h 217"/>
              <a:gd name="T26" fmla="*/ 290513 w 216"/>
              <a:gd name="T27" fmla="*/ 34925 h 217"/>
              <a:gd name="T28" fmla="*/ 274638 w 216"/>
              <a:gd name="T29" fmla="*/ 39688 h 217"/>
              <a:gd name="T30" fmla="*/ 255588 w 216"/>
              <a:gd name="T31" fmla="*/ 44450 h 217"/>
              <a:gd name="T32" fmla="*/ 238125 w 216"/>
              <a:gd name="T33" fmla="*/ 52388 h 217"/>
              <a:gd name="T34" fmla="*/ 219075 w 216"/>
              <a:gd name="T35" fmla="*/ 58738 h 217"/>
              <a:gd name="T36" fmla="*/ 198438 w 216"/>
              <a:gd name="T37" fmla="*/ 66675 h 217"/>
              <a:gd name="T38" fmla="*/ 174625 w 216"/>
              <a:gd name="T39" fmla="*/ 74613 h 217"/>
              <a:gd name="T40" fmla="*/ 150813 w 216"/>
              <a:gd name="T41" fmla="*/ 84138 h 217"/>
              <a:gd name="T42" fmla="*/ 127000 w 216"/>
              <a:gd name="T43" fmla="*/ 93663 h 217"/>
              <a:gd name="T44" fmla="*/ 100013 w 216"/>
              <a:gd name="T45" fmla="*/ 107950 h 217"/>
              <a:gd name="T46" fmla="*/ 74613 w 216"/>
              <a:gd name="T47" fmla="*/ 123825 h 217"/>
              <a:gd name="T48" fmla="*/ 57150 w 216"/>
              <a:gd name="T49" fmla="*/ 142875 h 217"/>
              <a:gd name="T50" fmla="*/ 41275 w 216"/>
              <a:gd name="T51" fmla="*/ 163513 h 217"/>
              <a:gd name="T52" fmla="*/ 28575 w 216"/>
              <a:gd name="T53" fmla="*/ 185738 h 217"/>
              <a:gd name="T54" fmla="*/ 17463 w 216"/>
              <a:gd name="T55" fmla="*/ 209550 h 217"/>
              <a:gd name="T56" fmla="*/ 7938 w 216"/>
              <a:gd name="T57" fmla="*/ 236538 h 217"/>
              <a:gd name="T58" fmla="*/ 1588 w 216"/>
              <a:gd name="T59" fmla="*/ 260350 h 217"/>
              <a:gd name="T60" fmla="*/ 0 w 216"/>
              <a:gd name="T61" fmla="*/ 287338 h 217"/>
              <a:gd name="T62" fmla="*/ 3175 w 216"/>
              <a:gd name="T63" fmla="*/ 312738 h 217"/>
              <a:gd name="T64" fmla="*/ 7938 w 216"/>
              <a:gd name="T65" fmla="*/ 330200 h 217"/>
              <a:gd name="T66" fmla="*/ 14288 w 216"/>
              <a:gd name="T67" fmla="*/ 341313 h 217"/>
              <a:gd name="T68" fmla="*/ 22225 w 216"/>
              <a:gd name="T69" fmla="*/ 342900 h 217"/>
              <a:gd name="T70" fmla="*/ 28575 w 216"/>
              <a:gd name="T71" fmla="*/ 336550 h 217"/>
              <a:gd name="T72" fmla="*/ 33338 w 216"/>
              <a:gd name="T73" fmla="*/ 327025 h 217"/>
              <a:gd name="T74" fmla="*/ 39688 w 216"/>
              <a:gd name="T75" fmla="*/ 312738 h 217"/>
              <a:gd name="T76" fmla="*/ 44450 w 216"/>
              <a:gd name="T77" fmla="*/ 296863 h 217"/>
              <a:gd name="T78" fmla="*/ 47625 w 216"/>
              <a:gd name="T79" fmla="*/ 279400 h 217"/>
              <a:gd name="T80" fmla="*/ 50800 w 216"/>
              <a:gd name="T81" fmla="*/ 258763 h 217"/>
              <a:gd name="T82" fmla="*/ 52388 w 216"/>
              <a:gd name="T83" fmla="*/ 233363 h 217"/>
              <a:gd name="T84" fmla="*/ 57150 w 216"/>
              <a:gd name="T85" fmla="*/ 204788 h 217"/>
              <a:gd name="T86" fmla="*/ 66675 w 216"/>
              <a:gd name="T87" fmla="*/ 177800 h 217"/>
              <a:gd name="T88" fmla="*/ 82550 w 216"/>
              <a:gd name="T89" fmla="*/ 149225 h 217"/>
              <a:gd name="T90" fmla="*/ 106363 w 216"/>
              <a:gd name="T91" fmla="*/ 128588 h 217"/>
              <a:gd name="T92" fmla="*/ 142875 w 216"/>
              <a:gd name="T93" fmla="*/ 111125 h 217"/>
              <a:gd name="T94" fmla="*/ 192088 w 216"/>
              <a:gd name="T95" fmla="*/ 103188 h 21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16" h="217">
                <a:moveTo>
                  <a:pt x="121" y="65"/>
                </a:moveTo>
                <a:lnTo>
                  <a:pt x="128" y="64"/>
                </a:lnTo>
                <a:lnTo>
                  <a:pt x="137" y="62"/>
                </a:lnTo>
                <a:lnTo>
                  <a:pt x="145" y="60"/>
                </a:lnTo>
                <a:lnTo>
                  <a:pt x="152" y="57"/>
                </a:lnTo>
                <a:lnTo>
                  <a:pt x="160" y="54"/>
                </a:lnTo>
                <a:lnTo>
                  <a:pt x="165" y="50"/>
                </a:lnTo>
                <a:lnTo>
                  <a:pt x="172" y="45"/>
                </a:lnTo>
                <a:lnTo>
                  <a:pt x="178" y="41"/>
                </a:lnTo>
                <a:lnTo>
                  <a:pt x="184" y="36"/>
                </a:lnTo>
                <a:lnTo>
                  <a:pt x="190" y="30"/>
                </a:lnTo>
                <a:lnTo>
                  <a:pt x="195" y="25"/>
                </a:lnTo>
                <a:lnTo>
                  <a:pt x="199" y="20"/>
                </a:lnTo>
                <a:lnTo>
                  <a:pt x="203" y="15"/>
                </a:lnTo>
                <a:lnTo>
                  <a:pt x="207" y="10"/>
                </a:lnTo>
                <a:lnTo>
                  <a:pt x="211" y="5"/>
                </a:lnTo>
                <a:lnTo>
                  <a:pt x="215" y="0"/>
                </a:lnTo>
                <a:lnTo>
                  <a:pt x="211" y="3"/>
                </a:lnTo>
                <a:lnTo>
                  <a:pt x="209" y="5"/>
                </a:lnTo>
                <a:lnTo>
                  <a:pt x="207" y="7"/>
                </a:lnTo>
                <a:lnTo>
                  <a:pt x="205" y="9"/>
                </a:lnTo>
                <a:lnTo>
                  <a:pt x="203" y="11"/>
                </a:lnTo>
                <a:lnTo>
                  <a:pt x="200" y="13"/>
                </a:lnTo>
                <a:lnTo>
                  <a:pt x="197" y="15"/>
                </a:lnTo>
                <a:lnTo>
                  <a:pt x="194" y="17"/>
                </a:lnTo>
                <a:lnTo>
                  <a:pt x="191" y="18"/>
                </a:lnTo>
                <a:lnTo>
                  <a:pt x="187" y="20"/>
                </a:lnTo>
                <a:lnTo>
                  <a:pt x="183" y="22"/>
                </a:lnTo>
                <a:lnTo>
                  <a:pt x="178" y="23"/>
                </a:lnTo>
                <a:lnTo>
                  <a:pt x="173" y="25"/>
                </a:lnTo>
                <a:lnTo>
                  <a:pt x="167" y="27"/>
                </a:lnTo>
                <a:lnTo>
                  <a:pt x="161" y="28"/>
                </a:lnTo>
                <a:lnTo>
                  <a:pt x="156" y="31"/>
                </a:lnTo>
                <a:lnTo>
                  <a:pt x="150" y="33"/>
                </a:lnTo>
                <a:lnTo>
                  <a:pt x="144" y="35"/>
                </a:lnTo>
                <a:lnTo>
                  <a:pt x="138" y="37"/>
                </a:lnTo>
                <a:lnTo>
                  <a:pt x="131" y="40"/>
                </a:lnTo>
                <a:lnTo>
                  <a:pt x="125" y="42"/>
                </a:lnTo>
                <a:lnTo>
                  <a:pt x="118" y="45"/>
                </a:lnTo>
                <a:lnTo>
                  <a:pt x="110" y="47"/>
                </a:lnTo>
                <a:lnTo>
                  <a:pt x="103" y="50"/>
                </a:lnTo>
                <a:lnTo>
                  <a:pt x="95" y="53"/>
                </a:lnTo>
                <a:lnTo>
                  <a:pt x="88" y="56"/>
                </a:lnTo>
                <a:lnTo>
                  <a:pt x="80" y="59"/>
                </a:lnTo>
                <a:lnTo>
                  <a:pt x="72" y="63"/>
                </a:lnTo>
                <a:lnTo>
                  <a:pt x="63" y="68"/>
                </a:lnTo>
                <a:lnTo>
                  <a:pt x="55" y="73"/>
                </a:lnTo>
                <a:lnTo>
                  <a:pt x="47" y="78"/>
                </a:lnTo>
                <a:lnTo>
                  <a:pt x="42" y="84"/>
                </a:lnTo>
                <a:lnTo>
                  <a:pt x="36" y="90"/>
                </a:lnTo>
                <a:lnTo>
                  <a:pt x="31" y="96"/>
                </a:lnTo>
                <a:lnTo>
                  <a:pt x="26" y="103"/>
                </a:lnTo>
                <a:lnTo>
                  <a:pt x="22" y="110"/>
                </a:lnTo>
                <a:lnTo>
                  <a:pt x="18" y="117"/>
                </a:lnTo>
                <a:lnTo>
                  <a:pt x="14" y="125"/>
                </a:lnTo>
                <a:lnTo>
                  <a:pt x="11" y="132"/>
                </a:lnTo>
                <a:lnTo>
                  <a:pt x="8" y="140"/>
                </a:lnTo>
                <a:lnTo>
                  <a:pt x="5" y="149"/>
                </a:lnTo>
                <a:lnTo>
                  <a:pt x="3" y="157"/>
                </a:lnTo>
                <a:lnTo>
                  <a:pt x="1" y="164"/>
                </a:lnTo>
                <a:lnTo>
                  <a:pt x="0" y="173"/>
                </a:lnTo>
                <a:lnTo>
                  <a:pt x="0" y="181"/>
                </a:lnTo>
                <a:lnTo>
                  <a:pt x="1" y="189"/>
                </a:lnTo>
                <a:lnTo>
                  <a:pt x="2" y="197"/>
                </a:lnTo>
                <a:lnTo>
                  <a:pt x="4" y="203"/>
                </a:lnTo>
                <a:lnTo>
                  <a:pt x="5" y="208"/>
                </a:lnTo>
                <a:lnTo>
                  <a:pt x="7" y="212"/>
                </a:lnTo>
                <a:lnTo>
                  <a:pt x="9" y="215"/>
                </a:lnTo>
                <a:lnTo>
                  <a:pt x="11" y="216"/>
                </a:lnTo>
                <a:lnTo>
                  <a:pt x="14" y="216"/>
                </a:lnTo>
                <a:lnTo>
                  <a:pt x="16" y="214"/>
                </a:lnTo>
                <a:lnTo>
                  <a:pt x="18" y="212"/>
                </a:lnTo>
                <a:lnTo>
                  <a:pt x="19" y="209"/>
                </a:lnTo>
                <a:lnTo>
                  <a:pt x="21" y="206"/>
                </a:lnTo>
                <a:lnTo>
                  <a:pt x="23" y="201"/>
                </a:lnTo>
                <a:lnTo>
                  <a:pt x="25" y="197"/>
                </a:lnTo>
                <a:lnTo>
                  <a:pt x="27" y="192"/>
                </a:lnTo>
                <a:lnTo>
                  <a:pt x="28" y="187"/>
                </a:lnTo>
                <a:lnTo>
                  <a:pt x="29" y="181"/>
                </a:lnTo>
                <a:lnTo>
                  <a:pt x="30" y="176"/>
                </a:lnTo>
                <a:lnTo>
                  <a:pt x="31" y="170"/>
                </a:lnTo>
                <a:lnTo>
                  <a:pt x="32" y="163"/>
                </a:lnTo>
                <a:lnTo>
                  <a:pt x="32" y="156"/>
                </a:lnTo>
                <a:lnTo>
                  <a:pt x="33" y="147"/>
                </a:lnTo>
                <a:lnTo>
                  <a:pt x="34" y="138"/>
                </a:lnTo>
                <a:lnTo>
                  <a:pt x="36" y="129"/>
                </a:lnTo>
                <a:lnTo>
                  <a:pt x="38" y="121"/>
                </a:lnTo>
                <a:lnTo>
                  <a:pt x="42" y="112"/>
                </a:lnTo>
                <a:lnTo>
                  <a:pt x="46" y="103"/>
                </a:lnTo>
                <a:lnTo>
                  <a:pt x="52" y="94"/>
                </a:lnTo>
                <a:lnTo>
                  <a:pt x="58" y="88"/>
                </a:lnTo>
                <a:lnTo>
                  <a:pt x="67" y="81"/>
                </a:lnTo>
                <a:lnTo>
                  <a:pt x="78" y="75"/>
                </a:lnTo>
                <a:lnTo>
                  <a:pt x="90" y="70"/>
                </a:lnTo>
                <a:lnTo>
                  <a:pt x="104" y="67"/>
                </a:lnTo>
                <a:lnTo>
                  <a:pt x="121" y="65"/>
                </a:lnTo>
              </a:path>
            </a:pathLst>
          </a:custGeom>
          <a:solidFill>
            <a:srgbClr val="CB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24" name="Freeform 12">
            <a:extLst>
              <a:ext uri="{FF2B5EF4-FFF2-40B4-BE49-F238E27FC236}">
                <a16:creationId xmlns:a16="http://schemas.microsoft.com/office/drawing/2014/main" id="{E8361FD7-8C9F-AC44-BC58-0EF5F583120D}"/>
              </a:ext>
            </a:extLst>
          </p:cNvPr>
          <p:cNvSpPr>
            <a:spLocks/>
          </p:cNvSpPr>
          <p:nvPr/>
        </p:nvSpPr>
        <p:spPr bwMode="auto">
          <a:xfrm>
            <a:off x="8347075" y="4981575"/>
            <a:ext cx="112713" cy="427038"/>
          </a:xfrm>
          <a:custGeom>
            <a:avLst/>
            <a:gdLst>
              <a:gd name="T0" fmla="*/ 57150 w 71"/>
              <a:gd name="T1" fmla="*/ 125413 h 269"/>
              <a:gd name="T2" fmla="*/ 46038 w 71"/>
              <a:gd name="T3" fmla="*/ 168275 h 269"/>
              <a:gd name="T4" fmla="*/ 33338 w 71"/>
              <a:gd name="T5" fmla="*/ 201613 h 269"/>
              <a:gd name="T6" fmla="*/ 23813 w 71"/>
              <a:gd name="T7" fmla="*/ 228600 h 269"/>
              <a:gd name="T8" fmla="*/ 12700 w 71"/>
              <a:gd name="T9" fmla="*/ 250825 h 269"/>
              <a:gd name="T10" fmla="*/ 6350 w 71"/>
              <a:gd name="T11" fmla="*/ 273050 h 269"/>
              <a:gd name="T12" fmla="*/ 1588 w 71"/>
              <a:gd name="T13" fmla="*/ 295275 h 269"/>
              <a:gd name="T14" fmla="*/ 0 w 71"/>
              <a:gd name="T15" fmla="*/ 319088 h 269"/>
              <a:gd name="T16" fmla="*/ 3175 w 71"/>
              <a:gd name="T17" fmla="*/ 342900 h 269"/>
              <a:gd name="T18" fmla="*/ 9525 w 71"/>
              <a:gd name="T19" fmla="*/ 368300 h 269"/>
              <a:gd name="T20" fmla="*/ 17463 w 71"/>
              <a:gd name="T21" fmla="*/ 390525 h 269"/>
              <a:gd name="T22" fmla="*/ 28575 w 71"/>
              <a:gd name="T23" fmla="*/ 409575 h 269"/>
              <a:gd name="T24" fmla="*/ 38100 w 71"/>
              <a:gd name="T25" fmla="*/ 422275 h 269"/>
              <a:gd name="T26" fmla="*/ 47625 w 71"/>
              <a:gd name="T27" fmla="*/ 425450 h 269"/>
              <a:gd name="T28" fmla="*/ 53975 w 71"/>
              <a:gd name="T29" fmla="*/ 415925 h 269"/>
              <a:gd name="T30" fmla="*/ 57150 w 71"/>
              <a:gd name="T31" fmla="*/ 393700 h 269"/>
              <a:gd name="T32" fmla="*/ 55563 w 71"/>
              <a:gd name="T33" fmla="*/ 357188 h 269"/>
              <a:gd name="T34" fmla="*/ 52388 w 71"/>
              <a:gd name="T35" fmla="*/ 323850 h 269"/>
              <a:gd name="T36" fmla="*/ 49213 w 71"/>
              <a:gd name="T37" fmla="*/ 298450 h 269"/>
              <a:gd name="T38" fmla="*/ 47625 w 71"/>
              <a:gd name="T39" fmla="*/ 277813 h 269"/>
              <a:gd name="T40" fmla="*/ 47625 w 71"/>
              <a:gd name="T41" fmla="*/ 261938 h 269"/>
              <a:gd name="T42" fmla="*/ 49213 w 71"/>
              <a:gd name="T43" fmla="*/ 247650 h 269"/>
              <a:gd name="T44" fmla="*/ 52388 w 71"/>
              <a:gd name="T45" fmla="*/ 236538 h 269"/>
              <a:gd name="T46" fmla="*/ 58738 w 71"/>
              <a:gd name="T47" fmla="*/ 222250 h 269"/>
              <a:gd name="T48" fmla="*/ 66675 w 71"/>
              <a:gd name="T49" fmla="*/ 204788 h 269"/>
              <a:gd name="T50" fmla="*/ 77788 w 71"/>
              <a:gd name="T51" fmla="*/ 185738 h 269"/>
              <a:gd name="T52" fmla="*/ 87313 w 71"/>
              <a:gd name="T53" fmla="*/ 169863 h 269"/>
              <a:gd name="T54" fmla="*/ 96838 w 71"/>
              <a:gd name="T55" fmla="*/ 149225 h 269"/>
              <a:gd name="T56" fmla="*/ 103188 w 71"/>
              <a:gd name="T57" fmla="*/ 128588 h 269"/>
              <a:gd name="T58" fmla="*/ 107950 w 71"/>
              <a:gd name="T59" fmla="*/ 106363 h 269"/>
              <a:gd name="T60" fmla="*/ 111125 w 71"/>
              <a:gd name="T61" fmla="*/ 80963 h 269"/>
              <a:gd name="T62" fmla="*/ 107950 w 71"/>
              <a:gd name="T63" fmla="*/ 50800 h 269"/>
              <a:gd name="T64" fmla="*/ 101600 w 71"/>
              <a:gd name="T65" fmla="*/ 22225 h 269"/>
              <a:gd name="T66" fmla="*/ 96838 w 71"/>
              <a:gd name="T67" fmla="*/ 3175 h 269"/>
              <a:gd name="T68" fmla="*/ 90488 w 71"/>
              <a:gd name="T69" fmla="*/ 0 h 269"/>
              <a:gd name="T70" fmla="*/ 84138 w 71"/>
              <a:gd name="T71" fmla="*/ 6350 h 269"/>
              <a:gd name="T72" fmla="*/ 79375 w 71"/>
              <a:gd name="T73" fmla="*/ 22225 h 269"/>
              <a:gd name="T74" fmla="*/ 74613 w 71"/>
              <a:gd name="T75" fmla="*/ 41275 h 269"/>
              <a:gd name="T76" fmla="*/ 69850 w 71"/>
              <a:gd name="T77" fmla="*/ 66675 h 269"/>
              <a:gd name="T78" fmla="*/ 65088 w 71"/>
              <a:gd name="T79" fmla="*/ 90488 h 2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1" h="269">
                <a:moveTo>
                  <a:pt x="40" y="65"/>
                </a:moveTo>
                <a:lnTo>
                  <a:pt x="36" y="79"/>
                </a:lnTo>
                <a:lnTo>
                  <a:pt x="32" y="93"/>
                </a:lnTo>
                <a:lnTo>
                  <a:pt x="29" y="106"/>
                </a:lnTo>
                <a:lnTo>
                  <a:pt x="25" y="116"/>
                </a:lnTo>
                <a:lnTo>
                  <a:pt x="21" y="127"/>
                </a:lnTo>
                <a:lnTo>
                  <a:pt x="18" y="136"/>
                </a:lnTo>
                <a:lnTo>
                  <a:pt x="15" y="144"/>
                </a:lnTo>
                <a:lnTo>
                  <a:pt x="11" y="152"/>
                </a:lnTo>
                <a:lnTo>
                  <a:pt x="8" y="158"/>
                </a:lnTo>
                <a:lnTo>
                  <a:pt x="6" y="165"/>
                </a:lnTo>
                <a:lnTo>
                  <a:pt x="4" y="172"/>
                </a:lnTo>
                <a:lnTo>
                  <a:pt x="3" y="179"/>
                </a:lnTo>
                <a:lnTo>
                  <a:pt x="1" y="186"/>
                </a:lnTo>
                <a:lnTo>
                  <a:pt x="0" y="193"/>
                </a:lnTo>
                <a:lnTo>
                  <a:pt x="0" y="201"/>
                </a:lnTo>
                <a:lnTo>
                  <a:pt x="1" y="208"/>
                </a:lnTo>
                <a:lnTo>
                  <a:pt x="2" y="216"/>
                </a:lnTo>
                <a:lnTo>
                  <a:pt x="4" y="224"/>
                </a:lnTo>
                <a:lnTo>
                  <a:pt x="6" y="232"/>
                </a:lnTo>
                <a:lnTo>
                  <a:pt x="8" y="240"/>
                </a:lnTo>
                <a:lnTo>
                  <a:pt x="11" y="246"/>
                </a:lnTo>
                <a:lnTo>
                  <a:pt x="15" y="253"/>
                </a:lnTo>
                <a:lnTo>
                  <a:pt x="18" y="258"/>
                </a:lnTo>
                <a:lnTo>
                  <a:pt x="21" y="263"/>
                </a:lnTo>
                <a:lnTo>
                  <a:pt x="24" y="266"/>
                </a:lnTo>
                <a:lnTo>
                  <a:pt x="28" y="268"/>
                </a:lnTo>
                <a:lnTo>
                  <a:pt x="30" y="268"/>
                </a:lnTo>
                <a:lnTo>
                  <a:pt x="32" y="266"/>
                </a:lnTo>
                <a:lnTo>
                  <a:pt x="34" y="262"/>
                </a:lnTo>
                <a:lnTo>
                  <a:pt x="36" y="256"/>
                </a:lnTo>
                <a:lnTo>
                  <a:pt x="36" y="248"/>
                </a:lnTo>
                <a:lnTo>
                  <a:pt x="36" y="237"/>
                </a:lnTo>
                <a:lnTo>
                  <a:pt x="35" y="225"/>
                </a:lnTo>
                <a:lnTo>
                  <a:pt x="34" y="214"/>
                </a:lnTo>
                <a:lnTo>
                  <a:pt x="33" y="204"/>
                </a:lnTo>
                <a:lnTo>
                  <a:pt x="32" y="196"/>
                </a:lnTo>
                <a:lnTo>
                  <a:pt x="31" y="188"/>
                </a:lnTo>
                <a:lnTo>
                  <a:pt x="31" y="181"/>
                </a:lnTo>
                <a:lnTo>
                  <a:pt x="30" y="175"/>
                </a:lnTo>
                <a:lnTo>
                  <a:pt x="30" y="170"/>
                </a:lnTo>
                <a:lnTo>
                  <a:pt x="30" y="165"/>
                </a:lnTo>
                <a:lnTo>
                  <a:pt x="30" y="161"/>
                </a:lnTo>
                <a:lnTo>
                  <a:pt x="31" y="156"/>
                </a:lnTo>
                <a:lnTo>
                  <a:pt x="32" y="153"/>
                </a:lnTo>
                <a:lnTo>
                  <a:pt x="33" y="149"/>
                </a:lnTo>
                <a:lnTo>
                  <a:pt x="35" y="144"/>
                </a:lnTo>
                <a:lnTo>
                  <a:pt x="37" y="140"/>
                </a:lnTo>
                <a:lnTo>
                  <a:pt x="40" y="134"/>
                </a:lnTo>
                <a:lnTo>
                  <a:pt x="42" y="129"/>
                </a:lnTo>
                <a:lnTo>
                  <a:pt x="45" y="123"/>
                </a:lnTo>
                <a:lnTo>
                  <a:pt x="49" y="117"/>
                </a:lnTo>
                <a:lnTo>
                  <a:pt x="52" y="112"/>
                </a:lnTo>
                <a:lnTo>
                  <a:pt x="55" y="107"/>
                </a:lnTo>
                <a:lnTo>
                  <a:pt x="58" y="101"/>
                </a:lnTo>
                <a:lnTo>
                  <a:pt x="61" y="94"/>
                </a:lnTo>
                <a:lnTo>
                  <a:pt x="64" y="88"/>
                </a:lnTo>
                <a:lnTo>
                  <a:pt x="65" y="81"/>
                </a:lnTo>
                <a:lnTo>
                  <a:pt x="67" y="74"/>
                </a:lnTo>
                <a:lnTo>
                  <a:pt x="68" y="67"/>
                </a:lnTo>
                <a:lnTo>
                  <a:pt x="69" y="59"/>
                </a:lnTo>
                <a:lnTo>
                  <a:pt x="70" y="51"/>
                </a:lnTo>
                <a:lnTo>
                  <a:pt x="69" y="42"/>
                </a:lnTo>
                <a:lnTo>
                  <a:pt x="68" y="32"/>
                </a:lnTo>
                <a:lnTo>
                  <a:pt x="66" y="22"/>
                </a:lnTo>
                <a:lnTo>
                  <a:pt x="64" y="14"/>
                </a:lnTo>
                <a:lnTo>
                  <a:pt x="63" y="7"/>
                </a:lnTo>
                <a:lnTo>
                  <a:pt x="61" y="2"/>
                </a:lnTo>
                <a:lnTo>
                  <a:pt x="58" y="0"/>
                </a:lnTo>
                <a:lnTo>
                  <a:pt x="57" y="0"/>
                </a:lnTo>
                <a:lnTo>
                  <a:pt x="55" y="1"/>
                </a:lnTo>
                <a:lnTo>
                  <a:pt x="53" y="4"/>
                </a:lnTo>
                <a:lnTo>
                  <a:pt x="52" y="8"/>
                </a:lnTo>
                <a:lnTo>
                  <a:pt x="50" y="14"/>
                </a:lnTo>
                <a:lnTo>
                  <a:pt x="49" y="20"/>
                </a:lnTo>
                <a:lnTo>
                  <a:pt x="47" y="26"/>
                </a:lnTo>
                <a:lnTo>
                  <a:pt x="45" y="34"/>
                </a:lnTo>
                <a:lnTo>
                  <a:pt x="44" y="42"/>
                </a:lnTo>
                <a:lnTo>
                  <a:pt x="42" y="50"/>
                </a:lnTo>
                <a:lnTo>
                  <a:pt x="41" y="57"/>
                </a:lnTo>
                <a:lnTo>
                  <a:pt x="40" y="65"/>
                </a:lnTo>
              </a:path>
            </a:pathLst>
          </a:custGeom>
          <a:solidFill>
            <a:srgbClr val="CB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25" name="Freeform 13">
            <a:extLst>
              <a:ext uri="{FF2B5EF4-FFF2-40B4-BE49-F238E27FC236}">
                <a16:creationId xmlns:a16="http://schemas.microsoft.com/office/drawing/2014/main" id="{2C4D0F35-01F1-2F4F-B2A0-31523989FF6E}"/>
              </a:ext>
            </a:extLst>
          </p:cNvPr>
          <p:cNvSpPr>
            <a:spLocks/>
          </p:cNvSpPr>
          <p:nvPr/>
        </p:nvSpPr>
        <p:spPr bwMode="auto">
          <a:xfrm>
            <a:off x="7245350" y="4376738"/>
            <a:ext cx="935038" cy="730250"/>
          </a:xfrm>
          <a:custGeom>
            <a:avLst/>
            <a:gdLst>
              <a:gd name="T0" fmla="*/ 917575 w 589"/>
              <a:gd name="T1" fmla="*/ 715963 h 460"/>
              <a:gd name="T2" fmla="*/ 889000 w 589"/>
              <a:gd name="T3" fmla="*/ 719138 h 460"/>
              <a:gd name="T4" fmla="*/ 863600 w 589"/>
              <a:gd name="T5" fmla="*/ 719138 h 460"/>
              <a:gd name="T6" fmla="*/ 839788 w 589"/>
              <a:gd name="T7" fmla="*/ 714375 h 460"/>
              <a:gd name="T8" fmla="*/ 814388 w 589"/>
              <a:gd name="T9" fmla="*/ 708025 h 460"/>
              <a:gd name="T10" fmla="*/ 787400 w 589"/>
              <a:gd name="T11" fmla="*/ 698500 h 460"/>
              <a:gd name="T12" fmla="*/ 757238 w 589"/>
              <a:gd name="T13" fmla="*/ 687388 h 460"/>
              <a:gd name="T14" fmla="*/ 720725 w 589"/>
              <a:gd name="T15" fmla="*/ 673100 h 460"/>
              <a:gd name="T16" fmla="*/ 677863 w 589"/>
              <a:gd name="T17" fmla="*/ 655638 h 460"/>
              <a:gd name="T18" fmla="*/ 611188 w 589"/>
              <a:gd name="T19" fmla="*/ 609600 h 460"/>
              <a:gd name="T20" fmla="*/ 525463 w 589"/>
              <a:gd name="T21" fmla="*/ 539750 h 460"/>
              <a:gd name="T22" fmla="*/ 428625 w 589"/>
              <a:gd name="T23" fmla="*/ 452438 h 460"/>
              <a:gd name="T24" fmla="*/ 328613 w 589"/>
              <a:gd name="T25" fmla="*/ 357188 h 460"/>
              <a:gd name="T26" fmla="*/ 234950 w 589"/>
              <a:gd name="T27" fmla="*/ 263525 h 460"/>
              <a:gd name="T28" fmla="*/ 155575 w 589"/>
              <a:gd name="T29" fmla="*/ 177800 h 460"/>
              <a:gd name="T30" fmla="*/ 96838 w 589"/>
              <a:gd name="T31" fmla="*/ 106363 h 460"/>
              <a:gd name="T32" fmla="*/ 66675 w 589"/>
              <a:gd name="T33" fmla="*/ 58738 h 460"/>
              <a:gd name="T34" fmla="*/ 41275 w 589"/>
              <a:gd name="T35" fmla="*/ 25400 h 460"/>
              <a:gd name="T36" fmla="*/ 20638 w 589"/>
              <a:gd name="T37" fmla="*/ 6350 h 460"/>
              <a:gd name="T38" fmla="*/ 6350 w 589"/>
              <a:gd name="T39" fmla="*/ 0 h 460"/>
              <a:gd name="T40" fmla="*/ 0 w 589"/>
              <a:gd name="T41" fmla="*/ 4763 h 460"/>
              <a:gd name="T42" fmla="*/ 3175 w 589"/>
              <a:gd name="T43" fmla="*/ 20638 h 460"/>
              <a:gd name="T44" fmla="*/ 14288 w 589"/>
              <a:gd name="T45" fmla="*/ 46038 h 460"/>
              <a:gd name="T46" fmla="*/ 38100 w 589"/>
              <a:gd name="T47" fmla="*/ 79375 h 460"/>
              <a:gd name="T48" fmla="*/ 74613 w 589"/>
              <a:gd name="T49" fmla="*/ 122238 h 460"/>
              <a:gd name="T50" fmla="*/ 127000 w 589"/>
              <a:gd name="T51" fmla="*/ 176213 h 460"/>
              <a:gd name="T52" fmla="*/ 192088 w 589"/>
              <a:gd name="T53" fmla="*/ 234950 h 460"/>
              <a:gd name="T54" fmla="*/ 261938 w 589"/>
              <a:gd name="T55" fmla="*/ 303213 h 460"/>
              <a:gd name="T56" fmla="*/ 338138 w 589"/>
              <a:gd name="T57" fmla="*/ 374650 h 460"/>
              <a:gd name="T58" fmla="*/ 409575 w 589"/>
              <a:gd name="T59" fmla="*/ 446088 h 460"/>
              <a:gd name="T60" fmla="*/ 476250 w 589"/>
              <a:gd name="T61" fmla="*/ 519113 h 460"/>
              <a:gd name="T62" fmla="*/ 533400 w 589"/>
              <a:gd name="T63" fmla="*/ 587375 h 460"/>
              <a:gd name="T64" fmla="*/ 565150 w 589"/>
              <a:gd name="T65" fmla="*/ 631825 h 460"/>
              <a:gd name="T66" fmla="*/ 600075 w 589"/>
              <a:gd name="T67" fmla="*/ 657225 h 460"/>
              <a:gd name="T68" fmla="*/ 646113 w 589"/>
              <a:gd name="T69" fmla="*/ 677863 h 460"/>
              <a:gd name="T70" fmla="*/ 701675 w 589"/>
              <a:gd name="T71" fmla="*/ 700088 h 460"/>
              <a:gd name="T72" fmla="*/ 762000 w 589"/>
              <a:gd name="T73" fmla="*/ 715963 h 460"/>
              <a:gd name="T74" fmla="*/ 822325 w 589"/>
              <a:gd name="T75" fmla="*/ 727075 h 460"/>
              <a:gd name="T76" fmla="*/ 874713 w 589"/>
              <a:gd name="T77" fmla="*/ 728663 h 460"/>
              <a:gd name="T78" fmla="*/ 917575 w 589"/>
              <a:gd name="T79" fmla="*/ 720725 h 4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89" h="460">
                <a:moveTo>
                  <a:pt x="588" y="449"/>
                </a:moveTo>
                <a:lnTo>
                  <a:pt x="578" y="451"/>
                </a:lnTo>
                <a:lnTo>
                  <a:pt x="569" y="452"/>
                </a:lnTo>
                <a:lnTo>
                  <a:pt x="560" y="453"/>
                </a:lnTo>
                <a:lnTo>
                  <a:pt x="552" y="453"/>
                </a:lnTo>
                <a:lnTo>
                  <a:pt x="544" y="453"/>
                </a:lnTo>
                <a:lnTo>
                  <a:pt x="537" y="452"/>
                </a:lnTo>
                <a:lnTo>
                  <a:pt x="529" y="450"/>
                </a:lnTo>
                <a:lnTo>
                  <a:pt x="521" y="449"/>
                </a:lnTo>
                <a:lnTo>
                  <a:pt x="513" y="446"/>
                </a:lnTo>
                <a:lnTo>
                  <a:pt x="505" y="443"/>
                </a:lnTo>
                <a:lnTo>
                  <a:pt x="496" y="440"/>
                </a:lnTo>
                <a:lnTo>
                  <a:pt x="487" y="437"/>
                </a:lnTo>
                <a:lnTo>
                  <a:pt x="477" y="433"/>
                </a:lnTo>
                <a:lnTo>
                  <a:pt x="466" y="429"/>
                </a:lnTo>
                <a:lnTo>
                  <a:pt x="454" y="424"/>
                </a:lnTo>
                <a:lnTo>
                  <a:pt x="442" y="421"/>
                </a:lnTo>
                <a:lnTo>
                  <a:pt x="427" y="413"/>
                </a:lnTo>
                <a:lnTo>
                  <a:pt x="408" y="401"/>
                </a:lnTo>
                <a:lnTo>
                  <a:pt x="385" y="384"/>
                </a:lnTo>
                <a:lnTo>
                  <a:pt x="359" y="363"/>
                </a:lnTo>
                <a:lnTo>
                  <a:pt x="331" y="340"/>
                </a:lnTo>
                <a:lnTo>
                  <a:pt x="301" y="313"/>
                </a:lnTo>
                <a:lnTo>
                  <a:pt x="270" y="285"/>
                </a:lnTo>
                <a:lnTo>
                  <a:pt x="239" y="256"/>
                </a:lnTo>
                <a:lnTo>
                  <a:pt x="207" y="225"/>
                </a:lnTo>
                <a:lnTo>
                  <a:pt x="177" y="195"/>
                </a:lnTo>
                <a:lnTo>
                  <a:pt x="148" y="166"/>
                </a:lnTo>
                <a:lnTo>
                  <a:pt x="122" y="138"/>
                </a:lnTo>
                <a:lnTo>
                  <a:pt x="98" y="112"/>
                </a:lnTo>
                <a:lnTo>
                  <a:pt x="77" y="88"/>
                </a:lnTo>
                <a:lnTo>
                  <a:pt x="61" y="67"/>
                </a:lnTo>
                <a:lnTo>
                  <a:pt x="50" y="50"/>
                </a:lnTo>
                <a:lnTo>
                  <a:pt x="42" y="37"/>
                </a:lnTo>
                <a:lnTo>
                  <a:pt x="33" y="26"/>
                </a:lnTo>
                <a:lnTo>
                  <a:pt x="26" y="16"/>
                </a:lnTo>
                <a:lnTo>
                  <a:pt x="19" y="9"/>
                </a:lnTo>
                <a:lnTo>
                  <a:pt x="13" y="4"/>
                </a:lnTo>
                <a:lnTo>
                  <a:pt x="8" y="1"/>
                </a:lnTo>
                <a:lnTo>
                  <a:pt x="4" y="0"/>
                </a:lnTo>
                <a:lnTo>
                  <a:pt x="1" y="1"/>
                </a:lnTo>
                <a:lnTo>
                  <a:pt x="0" y="3"/>
                </a:lnTo>
                <a:lnTo>
                  <a:pt x="0" y="7"/>
                </a:lnTo>
                <a:lnTo>
                  <a:pt x="2" y="13"/>
                </a:lnTo>
                <a:lnTo>
                  <a:pt x="5" y="20"/>
                </a:lnTo>
                <a:lnTo>
                  <a:pt x="9" y="29"/>
                </a:lnTo>
                <a:lnTo>
                  <a:pt x="16" y="38"/>
                </a:lnTo>
                <a:lnTo>
                  <a:pt x="24" y="50"/>
                </a:lnTo>
                <a:lnTo>
                  <a:pt x="34" y="63"/>
                </a:lnTo>
                <a:lnTo>
                  <a:pt x="47" y="77"/>
                </a:lnTo>
                <a:lnTo>
                  <a:pt x="62" y="93"/>
                </a:lnTo>
                <a:lnTo>
                  <a:pt x="80" y="111"/>
                </a:lnTo>
                <a:lnTo>
                  <a:pt x="100" y="128"/>
                </a:lnTo>
                <a:lnTo>
                  <a:pt x="121" y="148"/>
                </a:lnTo>
                <a:lnTo>
                  <a:pt x="143" y="169"/>
                </a:lnTo>
                <a:lnTo>
                  <a:pt x="165" y="191"/>
                </a:lnTo>
                <a:lnTo>
                  <a:pt x="189" y="213"/>
                </a:lnTo>
                <a:lnTo>
                  <a:pt x="213" y="236"/>
                </a:lnTo>
                <a:lnTo>
                  <a:pt x="236" y="259"/>
                </a:lnTo>
                <a:lnTo>
                  <a:pt x="258" y="281"/>
                </a:lnTo>
                <a:lnTo>
                  <a:pt x="280" y="304"/>
                </a:lnTo>
                <a:lnTo>
                  <a:pt x="300" y="327"/>
                </a:lnTo>
                <a:lnTo>
                  <a:pt x="319" y="348"/>
                </a:lnTo>
                <a:lnTo>
                  <a:pt x="336" y="370"/>
                </a:lnTo>
                <a:lnTo>
                  <a:pt x="350" y="391"/>
                </a:lnTo>
                <a:lnTo>
                  <a:pt x="356" y="398"/>
                </a:lnTo>
                <a:lnTo>
                  <a:pt x="365" y="406"/>
                </a:lnTo>
                <a:lnTo>
                  <a:pt x="378" y="414"/>
                </a:lnTo>
                <a:lnTo>
                  <a:pt x="392" y="421"/>
                </a:lnTo>
                <a:lnTo>
                  <a:pt x="407" y="427"/>
                </a:lnTo>
                <a:lnTo>
                  <a:pt x="425" y="434"/>
                </a:lnTo>
                <a:lnTo>
                  <a:pt x="442" y="441"/>
                </a:lnTo>
                <a:lnTo>
                  <a:pt x="461" y="446"/>
                </a:lnTo>
                <a:lnTo>
                  <a:pt x="480" y="451"/>
                </a:lnTo>
                <a:lnTo>
                  <a:pt x="499" y="455"/>
                </a:lnTo>
                <a:lnTo>
                  <a:pt x="518" y="458"/>
                </a:lnTo>
                <a:lnTo>
                  <a:pt x="535" y="459"/>
                </a:lnTo>
                <a:lnTo>
                  <a:pt x="551" y="459"/>
                </a:lnTo>
                <a:lnTo>
                  <a:pt x="565" y="458"/>
                </a:lnTo>
                <a:lnTo>
                  <a:pt x="578" y="454"/>
                </a:lnTo>
                <a:lnTo>
                  <a:pt x="588" y="449"/>
                </a:lnTo>
              </a:path>
            </a:pathLst>
          </a:custGeom>
          <a:solidFill>
            <a:srgbClr val="CB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26" name="Freeform 14">
            <a:extLst>
              <a:ext uri="{FF2B5EF4-FFF2-40B4-BE49-F238E27FC236}">
                <a16:creationId xmlns:a16="http://schemas.microsoft.com/office/drawing/2014/main" id="{5598742C-9450-0446-BB9F-9E7FF4D2C487}"/>
              </a:ext>
            </a:extLst>
          </p:cNvPr>
          <p:cNvSpPr>
            <a:spLocks/>
          </p:cNvSpPr>
          <p:nvPr/>
        </p:nvSpPr>
        <p:spPr bwMode="auto">
          <a:xfrm>
            <a:off x="7099300" y="3795713"/>
            <a:ext cx="50800" cy="231775"/>
          </a:xfrm>
          <a:custGeom>
            <a:avLst/>
            <a:gdLst>
              <a:gd name="T0" fmla="*/ 7938 w 32"/>
              <a:gd name="T1" fmla="*/ 33338 h 146"/>
              <a:gd name="T2" fmla="*/ 14288 w 32"/>
              <a:gd name="T3" fmla="*/ 49213 h 146"/>
              <a:gd name="T4" fmla="*/ 19050 w 32"/>
              <a:gd name="T5" fmla="*/ 63500 h 146"/>
              <a:gd name="T6" fmla="*/ 22225 w 32"/>
              <a:gd name="T7" fmla="*/ 80963 h 146"/>
              <a:gd name="T8" fmla="*/ 23813 w 32"/>
              <a:gd name="T9" fmla="*/ 98425 h 146"/>
              <a:gd name="T10" fmla="*/ 25400 w 32"/>
              <a:gd name="T11" fmla="*/ 120650 h 146"/>
              <a:gd name="T12" fmla="*/ 22225 w 32"/>
              <a:gd name="T13" fmla="*/ 144463 h 146"/>
              <a:gd name="T14" fmla="*/ 19050 w 32"/>
              <a:gd name="T15" fmla="*/ 173038 h 146"/>
              <a:gd name="T16" fmla="*/ 12700 w 32"/>
              <a:gd name="T17" fmla="*/ 200025 h 146"/>
              <a:gd name="T18" fmla="*/ 12700 w 32"/>
              <a:gd name="T19" fmla="*/ 217488 h 146"/>
              <a:gd name="T20" fmla="*/ 12700 w 32"/>
              <a:gd name="T21" fmla="*/ 228600 h 146"/>
              <a:gd name="T22" fmla="*/ 14288 w 32"/>
              <a:gd name="T23" fmla="*/ 230188 h 146"/>
              <a:gd name="T24" fmla="*/ 20638 w 32"/>
              <a:gd name="T25" fmla="*/ 227013 h 146"/>
              <a:gd name="T26" fmla="*/ 25400 w 32"/>
              <a:gd name="T27" fmla="*/ 217488 h 146"/>
              <a:gd name="T28" fmla="*/ 31750 w 32"/>
              <a:gd name="T29" fmla="*/ 204788 h 146"/>
              <a:gd name="T30" fmla="*/ 36513 w 32"/>
              <a:gd name="T31" fmla="*/ 188913 h 146"/>
              <a:gd name="T32" fmla="*/ 41275 w 32"/>
              <a:gd name="T33" fmla="*/ 171450 h 146"/>
              <a:gd name="T34" fmla="*/ 44450 w 32"/>
              <a:gd name="T35" fmla="*/ 150813 h 146"/>
              <a:gd name="T36" fmla="*/ 47625 w 32"/>
              <a:gd name="T37" fmla="*/ 131763 h 146"/>
              <a:gd name="T38" fmla="*/ 49213 w 32"/>
              <a:gd name="T39" fmla="*/ 111125 h 146"/>
              <a:gd name="T40" fmla="*/ 49213 w 32"/>
              <a:gd name="T41" fmla="*/ 92075 h 146"/>
              <a:gd name="T42" fmla="*/ 47625 w 32"/>
              <a:gd name="T43" fmla="*/ 73025 h 146"/>
              <a:gd name="T44" fmla="*/ 46038 w 32"/>
              <a:gd name="T45" fmla="*/ 57150 h 146"/>
              <a:gd name="T46" fmla="*/ 41275 w 32"/>
              <a:gd name="T47" fmla="*/ 39688 h 146"/>
              <a:gd name="T48" fmla="*/ 36513 w 32"/>
              <a:gd name="T49" fmla="*/ 25400 h 146"/>
              <a:gd name="T50" fmla="*/ 28575 w 32"/>
              <a:gd name="T51" fmla="*/ 15875 h 146"/>
              <a:gd name="T52" fmla="*/ 20638 w 32"/>
              <a:gd name="T53" fmla="*/ 6350 h 146"/>
              <a:gd name="T54" fmla="*/ 12700 w 32"/>
              <a:gd name="T55" fmla="*/ 1588 h 146"/>
              <a:gd name="T56" fmla="*/ 6350 w 32"/>
              <a:gd name="T57" fmla="*/ 0 h 146"/>
              <a:gd name="T58" fmla="*/ 3175 w 32"/>
              <a:gd name="T59" fmla="*/ 3175 h 146"/>
              <a:gd name="T60" fmla="*/ 0 w 32"/>
              <a:gd name="T61" fmla="*/ 9525 h 146"/>
              <a:gd name="T62" fmla="*/ 3175 w 32"/>
              <a:gd name="T63" fmla="*/ 19050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 h="146">
                <a:moveTo>
                  <a:pt x="3" y="16"/>
                </a:moveTo>
                <a:lnTo>
                  <a:pt x="5" y="21"/>
                </a:lnTo>
                <a:lnTo>
                  <a:pt x="8" y="26"/>
                </a:lnTo>
                <a:lnTo>
                  <a:pt x="9" y="31"/>
                </a:lnTo>
                <a:lnTo>
                  <a:pt x="10" y="36"/>
                </a:lnTo>
                <a:lnTo>
                  <a:pt x="12" y="40"/>
                </a:lnTo>
                <a:lnTo>
                  <a:pt x="13" y="45"/>
                </a:lnTo>
                <a:lnTo>
                  <a:pt x="14" y="51"/>
                </a:lnTo>
                <a:lnTo>
                  <a:pt x="15" y="57"/>
                </a:lnTo>
                <a:lnTo>
                  <a:pt x="15" y="62"/>
                </a:lnTo>
                <a:lnTo>
                  <a:pt x="16" y="69"/>
                </a:lnTo>
                <a:lnTo>
                  <a:pt x="16" y="76"/>
                </a:lnTo>
                <a:lnTo>
                  <a:pt x="15" y="84"/>
                </a:lnTo>
                <a:lnTo>
                  <a:pt x="14" y="91"/>
                </a:lnTo>
                <a:lnTo>
                  <a:pt x="13" y="99"/>
                </a:lnTo>
                <a:lnTo>
                  <a:pt x="12" y="109"/>
                </a:lnTo>
                <a:lnTo>
                  <a:pt x="10" y="117"/>
                </a:lnTo>
                <a:lnTo>
                  <a:pt x="8" y="126"/>
                </a:lnTo>
                <a:lnTo>
                  <a:pt x="8" y="133"/>
                </a:lnTo>
                <a:lnTo>
                  <a:pt x="8" y="137"/>
                </a:lnTo>
                <a:lnTo>
                  <a:pt x="8" y="141"/>
                </a:lnTo>
                <a:lnTo>
                  <a:pt x="8" y="144"/>
                </a:lnTo>
                <a:lnTo>
                  <a:pt x="8" y="145"/>
                </a:lnTo>
                <a:lnTo>
                  <a:pt x="9" y="145"/>
                </a:lnTo>
                <a:lnTo>
                  <a:pt x="11" y="144"/>
                </a:lnTo>
                <a:lnTo>
                  <a:pt x="13" y="143"/>
                </a:lnTo>
                <a:lnTo>
                  <a:pt x="14" y="140"/>
                </a:lnTo>
                <a:lnTo>
                  <a:pt x="16" y="137"/>
                </a:lnTo>
                <a:lnTo>
                  <a:pt x="18" y="133"/>
                </a:lnTo>
                <a:lnTo>
                  <a:pt x="20" y="129"/>
                </a:lnTo>
                <a:lnTo>
                  <a:pt x="22" y="124"/>
                </a:lnTo>
                <a:lnTo>
                  <a:pt x="23" y="119"/>
                </a:lnTo>
                <a:lnTo>
                  <a:pt x="24" y="113"/>
                </a:lnTo>
                <a:lnTo>
                  <a:pt x="26" y="108"/>
                </a:lnTo>
                <a:lnTo>
                  <a:pt x="27" y="101"/>
                </a:lnTo>
                <a:lnTo>
                  <a:pt x="28" y="95"/>
                </a:lnTo>
                <a:lnTo>
                  <a:pt x="29" y="88"/>
                </a:lnTo>
                <a:lnTo>
                  <a:pt x="30" y="83"/>
                </a:lnTo>
                <a:lnTo>
                  <a:pt x="30" y="77"/>
                </a:lnTo>
                <a:lnTo>
                  <a:pt x="31" y="70"/>
                </a:lnTo>
                <a:lnTo>
                  <a:pt x="31" y="64"/>
                </a:lnTo>
                <a:lnTo>
                  <a:pt x="31" y="58"/>
                </a:lnTo>
                <a:lnTo>
                  <a:pt x="31" y="52"/>
                </a:lnTo>
                <a:lnTo>
                  <a:pt x="30" y="46"/>
                </a:lnTo>
                <a:lnTo>
                  <a:pt x="30" y="41"/>
                </a:lnTo>
                <a:lnTo>
                  <a:pt x="29" y="36"/>
                </a:lnTo>
                <a:lnTo>
                  <a:pt x="28" y="30"/>
                </a:lnTo>
                <a:lnTo>
                  <a:pt x="26" y="25"/>
                </a:lnTo>
                <a:lnTo>
                  <a:pt x="24" y="20"/>
                </a:lnTo>
                <a:lnTo>
                  <a:pt x="23" y="16"/>
                </a:lnTo>
                <a:lnTo>
                  <a:pt x="20" y="12"/>
                </a:lnTo>
                <a:lnTo>
                  <a:pt x="18" y="10"/>
                </a:lnTo>
                <a:lnTo>
                  <a:pt x="15" y="7"/>
                </a:lnTo>
                <a:lnTo>
                  <a:pt x="13" y="4"/>
                </a:lnTo>
                <a:lnTo>
                  <a:pt x="10" y="2"/>
                </a:lnTo>
                <a:lnTo>
                  <a:pt x="8" y="1"/>
                </a:lnTo>
                <a:lnTo>
                  <a:pt x="6" y="1"/>
                </a:lnTo>
                <a:lnTo>
                  <a:pt x="4" y="0"/>
                </a:lnTo>
                <a:lnTo>
                  <a:pt x="3" y="1"/>
                </a:lnTo>
                <a:lnTo>
                  <a:pt x="2" y="2"/>
                </a:lnTo>
                <a:lnTo>
                  <a:pt x="1" y="4"/>
                </a:lnTo>
                <a:lnTo>
                  <a:pt x="0" y="6"/>
                </a:lnTo>
                <a:lnTo>
                  <a:pt x="1" y="9"/>
                </a:lnTo>
                <a:lnTo>
                  <a:pt x="2" y="12"/>
                </a:lnTo>
                <a:lnTo>
                  <a:pt x="3" y="16"/>
                </a:lnTo>
              </a:path>
            </a:pathLst>
          </a:custGeom>
          <a:solidFill>
            <a:srgbClr val="CB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27" name="Freeform 15">
            <a:extLst>
              <a:ext uri="{FF2B5EF4-FFF2-40B4-BE49-F238E27FC236}">
                <a16:creationId xmlns:a16="http://schemas.microsoft.com/office/drawing/2014/main" id="{44D0363F-625C-EC4D-BB7F-3A6B4233EDFF}"/>
              </a:ext>
            </a:extLst>
          </p:cNvPr>
          <p:cNvSpPr>
            <a:spLocks/>
          </p:cNvSpPr>
          <p:nvPr/>
        </p:nvSpPr>
        <p:spPr bwMode="auto">
          <a:xfrm>
            <a:off x="6437313" y="3844925"/>
            <a:ext cx="146050" cy="90488"/>
          </a:xfrm>
          <a:custGeom>
            <a:avLst/>
            <a:gdLst>
              <a:gd name="T0" fmla="*/ 144463 w 92"/>
              <a:gd name="T1" fmla="*/ 88900 h 57"/>
              <a:gd name="T2" fmla="*/ 130175 w 92"/>
              <a:gd name="T3" fmla="*/ 68263 h 57"/>
              <a:gd name="T4" fmla="*/ 112713 w 92"/>
              <a:gd name="T5" fmla="*/ 52388 h 57"/>
              <a:gd name="T6" fmla="*/ 96838 w 92"/>
              <a:gd name="T7" fmla="*/ 36513 h 57"/>
              <a:gd name="T8" fmla="*/ 82550 w 92"/>
              <a:gd name="T9" fmla="*/ 23813 h 57"/>
              <a:gd name="T10" fmla="*/ 66675 w 92"/>
              <a:gd name="T11" fmla="*/ 15875 h 57"/>
              <a:gd name="T12" fmla="*/ 52388 w 92"/>
              <a:gd name="T13" fmla="*/ 7938 h 57"/>
              <a:gd name="T14" fmla="*/ 38100 w 92"/>
              <a:gd name="T15" fmla="*/ 3175 h 57"/>
              <a:gd name="T16" fmla="*/ 28575 w 92"/>
              <a:gd name="T17" fmla="*/ 0 h 57"/>
              <a:gd name="T18" fmla="*/ 17463 w 92"/>
              <a:gd name="T19" fmla="*/ 0 h 57"/>
              <a:gd name="T20" fmla="*/ 9525 w 92"/>
              <a:gd name="T21" fmla="*/ 3175 h 57"/>
              <a:gd name="T22" fmla="*/ 4763 w 92"/>
              <a:gd name="T23" fmla="*/ 6350 h 57"/>
              <a:gd name="T24" fmla="*/ 0 w 92"/>
              <a:gd name="T25" fmla="*/ 11113 h 57"/>
              <a:gd name="T26" fmla="*/ 0 w 92"/>
              <a:gd name="T27" fmla="*/ 19050 h 57"/>
              <a:gd name="T28" fmla="*/ 3175 w 92"/>
              <a:gd name="T29" fmla="*/ 28575 h 57"/>
              <a:gd name="T30" fmla="*/ 9525 w 92"/>
              <a:gd name="T31" fmla="*/ 39688 h 57"/>
              <a:gd name="T32" fmla="*/ 19050 w 92"/>
              <a:gd name="T33" fmla="*/ 52388 h 57"/>
              <a:gd name="T34" fmla="*/ 23813 w 92"/>
              <a:gd name="T35" fmla="*/ 57150 h 57"/>
              <a:gd name="T36" fmla="*/ 30163 w 92"/>
              <a:gd name="T37" fmla="*/ 61913 h 57"/>
              <a:gd name="T38" fmla="*/ 36513 w 92"/>
              <a:gd name="T39" fmla="*/ 66675 h 57"/>
              <a:gd name="T40" fmla="*/ 44450 w 92"/>
              <a:gd name="T41" fmla="*/ 68263 h 57"/>
              <a:gd name="T42" fmla="*/ 53975 w 92"/>
              <a:gd name="T43" fmla="*/ 69850 h 57"/>
              <a:gd name="T44" fmla="*/ 60325 w 92"/>
              <a:gd name="T45" fmla="*/ 73025 h 57"/>
              <a:gd name="T46" fmla="*/ 69850 w 92"/>
              <a:gd name="T47" fmla="*/ 74613 h 57"/>
              <a:gd name="T48" fmla="*/ 87313 w 92"/>
              <a:gd name="T49" fmla="*/ 76200 h 57"/>
              <a:gd name="T50" fmla="*/ 96838 w 92"/>
              <a:gd name="T51" fmla="*/ 77788 h 57"/>
              <a:gd name="T52" fmla="*/ 106363 w 92"/>
              <a:gd name="T53" fmla="*/ 79375 h 57"/>
              <a:gd name="T54" fmla="*/ 114300 w 92"/>
              <a:gd name="T55" fmla="*/ 80963 h 57"/>
              <a:gd name="T56" fmla="*/ 123825 w 92"/>
              <a:gd name="T57" fmla="*/ 80963 h 57"/>
              <a:gd name="T58" fmla="*/ 131763 w 92"/>
              <a:gd name="T59" fmla="*/ 82550 h 57"/>
              <a:gd name="T60" fmla="*/ 138113 w 92"/>
              <a:gd name="T61" fmla="*/ 85725 h 57"/>
              <a:gd name="T62" fmla="*/ 144463 w 92"/>
              <a:gd name="T63" fmla="*/ 88900 h 5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2" h="57">
                <a:moveTo>
                  <a:pt x="91" y="56"/>
                </a:moveTo>
                <a:lnTo>
                  <a:pt x="82" y="43"/>
                </a:lnTo>
                <a:lnTo>
                  <a:pt x="71" y="33"/>
                </a:lnTo>
                <a:lnTo>
                  <a:pt x="61" y="23"/>
                </a:lnTo>
                <a:lnTo>
                  <a:pt x="52" y="15"/>
                </a:lnTo>
                <a:lnTo>
                  <a:pt x="42" y="10"/>
                </a:lnTo>
                <a:lnTo>
                  <a:pt x="33" y="5"/>
                </a:lnTo>
                <a:lnTo>
                  <a:pt x="24" y="2"/>
                </a:lnTo>
                <a:lnTo>
                  <a:pt x="18" y="0"/>
                </a:lnTo>
                <a:lnTo>
                  <a:pt x="11" y="0"/>
                </a:lnTo>
                <a:lnTo>
                  <a:pt x="6" y="2"/>
                </a:lnTo>
                <a:lnTo>
                  <a:pt x="3" y="4"/>
                </a:lnTo>
                <a:lnTo>
                  <a:pt x="0" y="7"/>
                </a:lnTo>
                <a:lnTo>
                  <a:pt x="0" y="12"/>
                </a:lnTo>
                <a:lnTo>
                  <a:pt x="2" y="18"/>
                </a:lnTo>
                <a:lnTo>
                  <a:pt x="6" y="25"/>
                </a:lnTo>
                <a:lnTo>
                  <a:pt x="12" y="33"/>
                </a:lnTo>
                <a:lnTo>
                  <a:pt x="15" y="36"/>
                </a:lnTo>
                <a:lnTo>
                  <a:pt x="19" y="39"/>
                </a:lnTo>
                <a:lnTo>
                  <a:pt x="23" y="42"/>
                </a:lnTo>
                <a:lnTo>
                  <a:pt x="28" y="43"/>
                </a:lnTo>
                <a:lnTo>
                  <a:pt x="34" y="44"/>
                </a:lnTo>
                <a:lnTo>
                  <a:pt x="38" y="46"/>
                </a:lnTo>
                <a:lnTo>
                  <a:pt x="44" y="47"/>
                </a:lnTo>
                <a:lnTo>
                  <a:pt x="55" y="48"/>
                </a:lnTo>
                <a:lnTo>
                  <a:pt x="61" y="49"/>
                </a:lnTo>
                <a:lnTo>
                  <a:pt x="67" y="50"/>
                </a:lnTo>
                <a:lnTo>
                  <a:pt x="72" y="51"/>
                </a:lnTo>
                <a:lnTo>
                  <a:pt x="78" y="51"/>
                </a:lnTo>
                <a:lnTo>
                  <a:pt x="83" y="52"/>
                </a:lnTo>
                <a:lnTo>
                  <a:pt x="87" y="54"/>
                </a:lnTo>
                <a:lnTo>
                  <a:pt x="91" y="56"/>
                </a:lnTo>
              </a:path>
            </a:pathLst>
          </a:custGeom>
          <a:solidFill>
            <a:srgbClr val="CB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28" name="Freeform 16">
            <a:extLst>
              <a:ext uri="{FF2B5EF4-FFF2-40B4-BE49-F238E27FC236}">
                <a16:creationId xmlns:a16="http://schemas.microsoft.com/office/drawing/2014/main" id="{C613A979-04A1-6143-B575-D84269CA8509}"/>
              </a:ext>
            </a:extLst>
          </p:cNvPr>
          <p:cNvSpPr>
            <a:spLocks/>
          </p:cNvSpPr>
          <p:nvPr/>
        </p:nvSpPr>
        <p:spPr bwMode="auto">
          <a:xfrm>
            <a:off x="6797675" y="3795713"/>
            <a:ext cx="60325" cy="266700"/>
          </a:xfrm>
          <a:custGeom>
            <a:avLst/>
            <a:gdLst>
              <a:gd name="T0" fmla="*/ 0 w 38"/>
              <a:gd name="T1" fmla="*/ 0 h 168"/>
              <a:gd name="T2" fmla="*/ 6350 w 38"/>
              <a:gd name="T3" fmla="*/ 19050 h 168"/>
              <a:gd name="T4" fmla="*/ 12700 w 38"/>
              <a:gd name="T5" fmla="*/ 34925 h 168"/>
              <a:gd name="T6" fmla="*/ 17463 w 38"/>
              <a:gd name="T7" fmla="*/ 52388 h 168"/>
              <a:gd name="T8" fmla="*/ 22225 w 38"/>
              <a:gd name="T9" fmla="*/ 68263 h 168"/>
              <a:gd name="T10" fmla="*/ 25400 w 38"/>
              <a:gd name="T11" fmla="*/ 85725 h 168"/>
              <a:gd name="T12" fmla="*/ 28575 w 38"/>
              <a:gd name="T13" fmla="*/ 101600 h 168"/>
              <a:gd name="T14" fmla="*/ 31750 w 38"/>
              <a:gd name="T15" fmla="*/ 115888 h 168"/>
              <a:gd name="T16" fmla="*/ 34925 w 38"/>
              <a:gd name="T17" fmla="*/ 131763 h 168"/>
              <a:gd name="T18" fmla="*/ 34925 w 38"/>
              <a:gd name="T19" fmla="*/ 147638 h 168"/>
              <a:gd name="T20" fmla="*/ 34925 w 38"/>
              <a:gd name="T21" fmla="*/ 161925 h 168"/>
              <a:gd name="T22" fmla="*/ 34925 w 38"/>
              <a:gd name="T23" fmla="*/ 177800 h 168"/>
              <a:gd name="T24" fmla="*/ 34925 w 38"/>
              <a:gd name="T25" fmla="*/ 195263 h 168"/>
              <a:gd name="T26" fmla="*/ 33338 w 38"/>
              <a:gd name="T27" fmla="*/ 209550 h 168"/>
              <a:gd name="T28" fmla="*/ 30163 w 38"/>
              <a:gd name="T29" fmla="*/ 225425 h 168"/>
              <a:gd name="T30" fmla="*/ 26988 w 38"/>
              <a:gd name="T31" fmla="*/ 242888 h 168"/>
              <a:gd name="T32" fmla="*/ 23813 w 38"/>
              <a:gd name="T33" fmla="*/ 258763 h 168"/>
              <a:gd name="T34" fmla="*/ 52388 w 38"/>
              <a:gd name="T35" fmla="*/ 265113 h 168"/>
              <a:gd name="T36" fmla="*/ 52388 w 38"/>
              <a:gd name="T37" fmla="*/ 247650 h 168"/>
              <a:gd name="T38" fmla="*/ 52388 w 38"/>
              <a:gd name="T39" fmla="*/ 231775 h 168"/>
              <a:gd name="T40" fmla="*/ 53975 w 38"/>
              <a:gd name="T41" fmla="*/ 215900 h 168"/>
              <a:gd name="T42" fmla="*/ 53975 w 38"/>
              <a:gd name="T43" fmla="*/ 198438 h 168"/>
              <a:gd name="T44" fmla="*/ 57150 w 38"/>
              <a:gd name="T45" fmla="*/ 166688 h 168"/>
              <a:gd name="T46" fmla="*/ 58738 w 38"/>
              <a:gd name="T47" fmla="*/ 152400 h 168"/>
              <a:gd name="T48" fmla="*/ 58738 w 38"/>
              <a:gd name="T49" fmla="*/ 134938 h 168"/>
              <a:gd name="T50" fmla="*/ 57150 w 38"/>
              <a:gd name="T51" fmla="*/ 119063 h 168"/>
              <a:gd name="T52" fmla="*/ 55563 w 38"/>
              <a:gd name="T53" fmla="*/ 103188 h 168"/>
              <a:gd name="T54" fmla="*/ 52388 w 38"/>
              <a:gd name="T55" fmla="*/ 87313 h 168"/>
              <a:gd name="T56" fmla="*/ 46038 w 38"/>
              <a:gd name="T57" fmla="*/ 69850 h 168"/>
              <a:gd name="T58" fmla="*/ 39688 w 38"/>
              <a:gd name="T59" fmla="*/ 53975 h 168"/>
              <a:gd name="T60" fmla="*/ 28575 w 38"/>
              <a:gd name="T61" fmla="*/ 34925 h 168"/>
              <a:gd name="T62" fmla="*/ 15875 w 38"/>
              <a:gd name="T63" fmla="*/ 19050 h 168"/>
              <a:gd name="T64" fmla="*/ 0 w 38"/>
              <a:gd name="T65" fmla="*/ 0 h 1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8" h="168">
                <a:moveTo>
                  <a:pt x="0" y="0"/>
                </a:moveTo>
                <a:lnTo>
                  <a:pt x="4" y="12"/>
                </a:lnTo>
                <a:lnTo>
                  <a:pt x="8" y="22"/>
                </a:lnTo>
                <a:lnTo>
                  <a:pt x="11" y="33"/>
                </a:lnTo>
                <a:lnTo>
                  <a:pt x="14" y="43"/>
                </a:lnTo>
                <a:lnTo>
                  <a:pt x="16" y="54"/>
                </a:lnTo>
                <a:lnTo>
                  <a:pt x="18" y="64"/>
                </a:lnTo>
                <a:lnTo>
                  <a:pt x="20" y="73"/>
                </a:lnTo>
                <a:lnTo>
                  <a:pt x="22" y="83"/>
                </a:lnTo>
                <a:lnTo>
                  <a:pt x="22" y="93"/>
                </a:lnTo>
                <a:lnTo>
                  <a:pt x="22" y="102"/>
                </a:lnTo>
                <a:lnTo>
                  <a:pt x="22" y="112"/>
                </a:lnTo>
                <a:lnTo>
                  <a:pt x="22" y="123"/>
                </a:lnTo>
                <a:lnTo>
                  <a:pt x="21" y="132"/>
                </a:lnTo>
                <a:lnTo>
                  <a:pt x="19" y="142"/>
                </a:lnTo>
                <a:lnTo>
                  <a:pt x="17" y="153"/>
                </a:lnTo>
                <a:lnTo>
                  <a:pt x="15" y="163"/>
                </a:lnTo>
                <a:lnTo>
                  <a:pt x="33" y="167"/>
                </a:lnTo>
                <a:lnTo>
                  <a:pt x="33" y="156"/>
                </a:lnTo>
                <a:lnTo>
                  <a:pt x="33" y="146"/>
                </a:lnTo>
                <a:lnTo>
                  <a:pt x="34" y="136"/>
                </a:lnTo>
                <a:lnTo>
                  <a:pt x="34" y="125"/>
                </a:lnTo>
                <a:lnTo>
                  <a:pt x="36" y="105"/>
                </a:lnTo>
                <a:lnTo>
                  <a:pt x="37" y="96"/>
                </a:lnTo>
                <a:lnTo>
                  <a:pt x="37" y="85"/>
                </a:lnTo>
                <a:lnTo>
                  <a:pt x="36" y="75"/>
                </a:lnTo>
                <a:lnTo>
                  <a:pt x="35" y="65"/>
                </a:lnTo>
                <a:lnTo>
                  <a:pt x="33" y="55"/>
                </a:lnTo>
                <a:lnTo>
                  <a:pt x="29" y="44"/>
                </a:lnTo>
                <a:lnTo>
                  <a:pt x="25" y="34"/>
                </a:lnTo>
                <a:lnTo>
                  <a:pt x="18" y="22"/>
                </a:lnTo>
                <a:lnTo>
                  <a:pt x="10" y="12"/>
                </a:lnTo>
                <a:lnTo>
                  <a:pt x="0" y="0"/>
                </a:lnTo>
              </a:path>
            </a:pathLst>
          </a:custGeom>
          <a:solidFill>
            <a:srgbClr val="CB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29" name="Freeform 17">
            <a:extLst>
              <a:ext uri="{FF2B5EF4-FFF2-40B4-BE49-F238E27FC236}">
                <a16:creationId xmlns:a16="http://schemas.microsoft.com/office/drawing/2014/main" id="{03335437-71AC-0D4F-98CA-F3403EDA2523}"/>
              </a:ext>
            </a:extLst>
          </p:cNvPr>
          <p:cNvSpPr>
            <a:spLocks/>
          </p:cNvSpPr>
          <p:nvPr/>
        </p:nvSpPr>
        <p:spPr bwMode="auto">
          <a:xfrm>
            <a:off x="6848475" y="4260850"/>
            <a:ext cx="393700" cy="1460500"/>
          </a:xfrm>
          <a:custGeom>
            <a:avLst/>
            <a:gdLst>
              <a:gd name="T0" fmla="*/ 293688 w 248"/>
              <a:gd name="T1" fmla="*/ 49213 h 920"/>
              <a:gd name="T2" fmla="*/ 282575 w 248"/>
              <a:gd name="T3" fmla="*/ 115888 h 920"/>
              <a:gd name="T4" fmla="*/ 276225 w 248"/>
              <a:gd name="T5" fmla="*/ 182563 h 920"/>
              <a:gd name="T6" fmla="*/ 276225 w 248"/>
              <a:gd name="T7" fmla="*/ 247650 h 920"/>
              <a:gd name="T8" fmla="*/ 279400 w 248"/>
              <a:gd name="T9" fmla="*/ 304800 h 920"/>
              <a:gd name="T10" fmla="*/ 287338 w 248"/>
              <a:gd name="T11" fmla="*/ 352425 h 920"/>
              <a:gd name="T12" fmla="*/ 290513 w 248"/>
              <a:gd name="T13" fmla="*/ 417513 h 920"/>
              <a:gd name="T14" fmla="*/ 292100 w 248"/>
              <a:gd name="T15" fmla="*/ 500063 h 920"/>
              <a:gd name="T16" fmla="*/ 293688 w 248"/>
              <a:gd name="T17" fmla="*/ 585788 h 920"/>
              <a:gd name="T18" fmla="*/ 298450 w 248"/>
              <a:gd name="T19" fmla="*/ 660400 h 920"/>
              <a:gd name="T20" fmla="*/ 309563 w 248"/>
              <a:gd name="T21" fmla="*/ 712788 h 920"/>
              <a:gd name="T22" fmla="*/ 317500 w 248"/>
              <a:gd name="T23" fmla="*/ 741363 h 920"/>
              <a:gd name="T24" fmla="*/ 315913 w 248"/>
              <a:gd name="T25" fmla="*/ 762000 h 920"/>
              <a:gd name="T26" fmla="*/ 314325 w 248"/>
              <a:gd name="T27" fmla="*/ 788988 h 920"/>
              <a:gd name="T28" fmla="*/ 319088 w 248"/>
              <a:gd name="T29" fmla="*/ 835025 h 920"/>
              <a:gd name="T30" fmla="*/ 338138 w 248"/>
              <a:gd name="T31" fmla="*/ 906463 h 920"/>
              <a:gd name="T32" fmla="*/ 369888 w 248"/>
              <a:gd name="T33" fmla="*/ 1011238 h 920"/>
              <a:gd name="T34" fmla="*/ 387350 w 248"/>
              <a:gd name="T35" fmla="*/ 1114425 h 920"/>
              <a:gd name="T36" fmla="*/ 392113 w 248"/>
              <a:gd name="T37" fmla="*/ 1206500 h 920"/>
              <a:gd name="T38" fmla="*/ 385763 w 248"/>
              <a:gd name="T39" fmla="*/ 1281113 h 920"/>
              <a:gd name="T40" fmla="*/ 373063 w 248"/>
              <a:gd name="T41" fmla="*/ 1330325 h 920"/>
              <a:gd name="T42" fmla="*/ 349250 w 248"/>
              <a:gd name="T43" fmla="*/ 1349375 h 920"/>
              <a:gd name="T44" fmla="*/ 319088 w 248"/>
              <a:gd name="T45" fmla="*/ 1366838 h 920"/>
              <a:gd name="T46" fmla="*/ 296863 w 248"/>
              <a:gd name="T47" fmla="*/ 1384300 h 920"/>
              <a:gd name="T48" fmla="*/ 287338 w 248"/>
              <a:gd name="T49" fmla="*/ 1403350 h 920"/>
              <a:gd name="T50" fmla="*/ 282575 w 248"/>
              <a:gd name="T51" fmla="*/ 1422400 h 920"/>
              <a:gd name="T52" fmla="*/ 284163 w 248"/>
              <a:gd name="T53" fmla="*/ 1443038 h 920"/>
              <a:gd name="T54" fmla="*/ 282575 w 248"/>
              <a:gd name="T55" fmla="*/ 1457325 h 920"/>
              <a:gd name="T56" fmla="*/ 276225 w 248"/>
              <a:gd name="T57" fmla="*/ 1457325 h 920"/>
              <a:gd name="T58" fmla="*/ 266700 w 248"/>
              <a:gd name="T59" fmla="*/ 1446213 h 920"/>
              <a:gd name="T60" fmla="*/ 260350 w 248"/>
              <a:gd name="T61" fmla="*/ 1423988 h 920"/>
              <a:gd name="T62" fmla="*/ 261938 w 248"/>
              <a:gd name="T63" fmla="*/ 1393825 h 920"/>
              <a:gd name="T64" fmla="*/ 273050 w 248"/>
              <a:gd name="T65" fmla="*/ 1362075 h 920"/>
              <a:gd name="T66" fmla="*/ 292100 w 248"/>
              <a:gd name="T67" fmla="*/ 1343025 h 920"/>
              <a:gd name="T68" fmla="*/ 311150 w 248"/>
              <a:gd name="T69" fmla="*/ 1328738 h 920"/>
              <a:gd name="T70" fmla="*/ 330200 w 248"/>
              <a:gd name="T71" fmla="*/ 1304925 h 920"/>
              <a:gd name="T72" fmla="*/ 344488 w 248"/>
              <a:gd name="T73" fmla="*/ 1262063 h 920"/>
              <a:gd name="T74" fmla="*/ 349250 w 248"/>
              <a:gd name="T75" fmla="*/ 1193800 h 920"/>
              <a:gd name="T76" fmla="*/ 327025 w 248"/>
              <a:gd name="T77" fmla="*/ 1117600 h 920"/>
              <a:gd name="T78" fmla="*/ 285750 w 248"/>
              <a:gd name="T79" fmla="*/ 1039813 h 920"/>
              <a:gd name="T80" fmla="*/ 238125 w 248"/>
              <a:gd name="T81" fmla="*/ 963613 h 920"/>
              <a:gd name="T82" fmla="*/ 201613 w 248"/>
              <a:gd name="T83" fmla="*/ 895350 h 920"/>
              <a:gd name="T84" fmla="*/ 185738 w 248"/>
              <a:gd name="T85" fmla="*/ 839788 h 920"/>
              <a:gd name="T86" fmla="*/ 168275 w 248"/>
              <a:gd name="T87" fmla="*/ 787400 h 920"/>
              <a:gd name="T88" fmla="*/ 127000 w 248"/>
              <a:gd name="T89" fmla="*/ 727075 h 920"/>
              <a:gd name="T90" fmla="*/ 76200 w 248"/>
              <a:gd name="T91" fmla="*/ 661988 h 920"/>
              <a:gd name="T92" fmla="*/ 31750 w 248"/>
              <a:gd name="T93" fmla="*/ 598488 h 920"/>
              <a:gd name="T94" fmla="*/ 9525 w 248"/>
              <a:gd name="T95" fmla="*/ 534988 h 920"/>
              <a:gd name="T96" fmla="*/ 12700 w 248"/>
              <a:gd name="T97" fmla="*/ 468313 h 920"/>
              <a:gd name="T98" fmla="*/ 7938 w 248"/>
              <a:gd name="T99" fmla="*/ 382588 h 920"/>
              <a:gd name="T100" fmla="*/ 1588 w 248"/>
              <a:gd name="T101" fmla="*/ 292100 h 920"/>
              <a:gd name="T102" fmla="*/ 0 w 248"/>
              <a:gd name="T103" fmla="*/ 204788 h 920"/>
              <a:gd name="T104" fmla="*/ 7938 w 248"/>
              <a:gd name="T105" fmla="*/ 136525 h 920"/>
              <a:gd name="T106" fmla="*/ 33338 w 248"/>
              <a:gd name="T107" fmla="*/ 100013 h 920"/>
              <a:gd name="T108" fmla="*/ 90488 w 248"/>
              <a:gd name="T109" fmla="*/ 66675 h 920"/>
              <a:gd name="T110" fmla="*/ 163513 w 248"/>
              <a:gd name="T111" fmla="*/ 34925 h 920"/>
              <a:gd name="T112" fmla="*/ 233363 w 248"/>
              <a:gd name="T113" fmla="*/ 9525 h 920"/>
              <a:gd name="T114" fmla="*/ 287338 w 248"/>
              <a:gd name="T115" fmla="*/ 0 h 920"/>
              <a:gd name="T116" fmla="*/ 303213 w 248"/>
              <a:gd name="T117" fmla="*/ 9525 h 9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48" h="920">
                <a:moveTo>
                  <a:pt x="191" y="6"/>
                </a:moveTo>
                <a:lnTo>
                  <a:pt x="187" y="18"/>
                </a:lnTo>
                <a:lnTo>
                  <a:pt x="185" y="31"/>
                </a:lnTo>
                <a:lnTo>
                  <a:pt x="182" y="45"/>
                </a:lnTo>
                <a:lnTo>
                  <a:pt x="180" y="59"/>
                </a:lnTo>
                <a:lnTo>
                  <a:pt x="178" y="73"/>
                </a:lnTo>
                <a:lnTo>
                  <a:pt x="176" y="86"/>
                </a:lnTo>
                <a:lnTo>
                  <a:pt x="175" y="100"/>
                </a:lnTo>
                <a:lnTo>
                  <a:pt x="174" y="115"/>
                </a:lnTo>
                <a:lnTo>
                  <a:pt x="174" y="129"/>
                </a:lnTo>
                <a:lnTo>
                  <a:pt x="174" y="142"/>
                </a:lnTo>
                <a:lnTo>
                  <a:pt x="174" y="156"/>
                </a:lnTo>
                <a:lnTo>
                  <a:pt x="175" y="169"/>
                </a:lnTo>
                <a:lnTo>
                  <a:pt x="175" y="181"/>
                </a:lnTo>
                <a:lnTo>
                  <a:pt x="176" y="192"/>
                </a:lnTo>
                <a:lnTo>
                  <a:pt x="178" y="202"/>
                </a:lnTo>
                <a:lnTo>
                  <a:pt x="179" y="211"/>
                </a:lnTo>
                <a:lnTo>
                  <a:pt x="181" y="222"/>
                </a:lnTo>
                <a:lnTo>
                  <a:pt x="182" y="234"/>
                </a:lnTo>
                <a:lnTo>
                  <a:pt x="182" y="248"/>
                </a:lnTo>
                <a:lnTo>
                  <a:pt x="183" y="263"/>
                </a:lnTo>
                <a:lnTo>
                  <a:pt x="183" y="280"/>
                </a:lnTo>
                <a:lnTo>
                  <a:pt x="184" y="297"/>
                </a:lnTo>
                <a:lnTo>
                  <a:pt x="184" y="315"/>
                </a:lnTo>
                <a:lnTo>
                  <a:pt x="184" y="334"/>
                </a:lnTo>
                <a:lnTo>
                  <a:pt x="185" y="352"/>
                </a:lnTo>
                <a:lnTo>
                  <a:pt x="185" y="369"/>
                </a:lnTo>
                <a:lnTo>
                  <a:pt x="185" y="385"/>
                </a:lnTo>
                <a:lnTo>
                  <a:pt x="186" y="401"/>
                </a:lnTo>
                <a:lnTo>
                  <a:pt x="188" y="416"/>
                </a:lnTo>
                <a:lnTo>
                  <a:pt x="190" y="429"/>
                </a:lnTo>
                <a:lnTo>
                  <a:pt x="192" y="440"/>
                </a:lnTo>
                <a:lnTo>
                  <a:pt x="195" y="449"/>
                </a:lnTo>
                <a:lnTo>
                  <a:pt x="197" y="456"/>
                </a:lnTo>
                <a:lnTo>
                  <a:pt x="199" y="462"/>
                </a:lnTo>
                <a:lnTo>
                  <a:pt x="200" y="467"/>
                </a:lnTo>
                <a:lnTo>
                  <a:pt x="200" y="471"/>
                </a:lnTo>
                <a:lnTo>
                  <a:pt x="200" y="476"/>
                </a:lnTo>
                <a:lnTo>
                  <a:pt x="199" y="480"/>
                </a:lnTo>
                <a:lnTo>
                  <a:pt x="199" y="485"/>
                </a:lnTo>
                <a:lnTo>
                  <a:pt x="198" y="491"/>
                </a:lnTo>
                <a:lnTo>
                  <a:pt x="198" y="497"/>
                </a:lnTo>
                <a:lnTo>
                  <a:pt x="198" y="505"/>
                </a:lnTo>
                <a:lnTo>
                  <a:pt x="199" y="515"/>
                </a:lnTo>
                <a:lnTo>
                  <a:pt x="201" y="526"/>
                </a:lnTo>
                <a:lnTo>
                  <a:pt x="204" y="538"/>
                </a:lnTo>
                <a:lnTo>
                  <a:pt x="208" y="553"/>
                </a:lnTo>
                <a:lnTo>
                  <a:pt x="213" y="571"/>
                </a:lnTo>
                <a:lnTo>
                  <a:pt x="220" y="591"/>
                </a:lnTo>
                <a:lnTo>
                  <a:pt x="226" y="614"/>
                </a:lnTo>
                <a:lnTo>
                  <a:pt x="233" y="637"/>
                </a:lnTo>
                <a:lnTo>
                  <a:pt x="237" y="659"/>
                </a:lnTo>
                <a:lnTo>
                  <a:pt x="241" y="681"/>
                </a:lnTo>
                <a:lnTo>
                  <a:pt x="244" y="702"/>
                </a:lnTo>
                <a:lnTo>
                  <a:pt x="246" y="722"/>
                </a:lnTo>
                <a:lnTo>
                  <a:pt x="247" y="742"/>
                </a:lnTo>
                <a:lnTo>
                  <a:pt x="247" y="760"/>
                </a:lnTo>
                <a:lnTo>
                  <a:pt x="246" y="777"/>
                </a:lnTo>
                <a:lnTo>
                  <a:pt x="245" y="793"/>
                </a:lnTo>
                <a:lnTo>
                  <a:pt x="243" y="807"/>
                </a:lnTo>
                <a:lnTo>
                  <a:pt x="241" y="819"/>
                </a:lnTo>
                <a:lnTo>
                  <a:pt x="238" y="829"/>
                </a:lnTo>
                <a:lnTo>
                  <a:pt x="235" y="838"/>
                </a:lnTo>
                <a:lnTo>
                  <a:pt x="231" y="843"/>
                </a:lnTo>
                <a:lnTo>
                  <a:pt x="228" y="846"/>
                </a:lnTo>
                <a:lnTo>
                  <a:pt x="220" y="850"/>
                </a:lnTo>
                <a:lnTo>
                  <a:pt x="213" y="854"/>
                </a:lnTo>
                <a:lnTo>
                  <a:pt x="206" y="858"/>
                </a:lnTo>
                <a:lnTo>
                  <a:pt x="201" y="861"/>
                </a:lnTo>
                <a:lnTo>
                  <a:pt x="195" y="865"/>
                </a:lnTo>
                <a:lnTo>
                  <a:pt x="191" y="869"/>
                </a:lnTo>
                <a:lnTo>
                  <a:pt x="187" y="872"/>
                </a:lnTo>
                <a:lnTo>
                  <a:pt x="185" y="876"/>
                </a:lnTo>
                <a:lnTo>
                  <a:pt x="183" y="880"/>
                </a:lnTo>
                <a:lnTo>
                  <a:pt x="181" y="884"/>
                </a:lnTo>
                <a:lnTo>
                  <a:pt x="180" y="888"/>
                </a:lnTo>
                <a:lnTo>
                  <a:pt x="179" y="892"/>
                </a:lnTo>
                <a:lnTo>
                  <a:pt x="178" y="896"/>
                </a:lnTo>
                <a:lnTo>
                  <a:pt x="178" y="900"/>
                </a:lnTo>
                <a:lnTo>
                  <a:pt x="178" y="905"/>
                </a:lnTo>
                <a:lnTo>
                  <a:pt x="179" y="909"/>
                </a:lnTo>
                <a:lnTo>
                  <a:pt x="179" y="913"/>
                </a:lnTo>
                <a:lnTo>
                  <a:pt x="179" y="916"/>
                </a:lnTo>
                <a:lnTo>
                  <a:pt x="178" y="918"/>
                </a:lnTo>
                <a:lnTo>
                  <a:pt x="177" y="919"/>
                </a:lnTo>
                <a:lnTo>
                  <a:pt x="176" y="919"/>
                </a:lnTo>
                <a:lnTo>
                  <a:pt x="174" y="918"/>
                </a:lnTo>
                <a:lnTo>
                  <a:pt x="172" y="917"/>
                </a:lnTo>
                <a:lnTo>
                  <a:pt x="170" y="914"/>
                </a:lnTo>
                <a:lnTo>
                  <a:pt x="168" y="911"/>
                </a:lnTo>
                <a:lnTo>
                  <a:pt x="166" y="907"/>
                </a:lnTo>
                <a:lnTo>
                  <a:pt x="165" y="902"/>
                </a:lnTo>
                <a:lnTo>
                  <a:pt x="164" y="897"/>
                </a:lnTo>
                <a:lnTo>
                  <a:pt x="163" y="891"/>
                </a:lnTo>
                <a:lnTo>
                  <a:pt x="164" y="885"/>
                </a:lnTo>
                <a:lnTo>
                  <a:pt x="165" y="878"/>
                </a:lnTo>
                <a:lnTo>
                  <a:pt x="166" y="871"/>
                </a:lnTo>
                <a:lnTo>
                  <a:pt x="169" y="864"/>
                </a:lnTo>
                <a:lnTo>
                  <a:pt x="172" y="858"/>
                </a:lnTo>
                <a:lnTo>
                  <a:pt x="176" y="854"/>
                </a:lnTo>
                <a:lnTo>
                  <a:pt x="180" y="850"/>
                </a:lnTo>
                <a:lnTo>
                  <a:pt x="184" y="846"/>
                </a:lnTo>
                <a:lnTo>
                  <a:pt x="187" y="843"/>
                </a:lnTo>
                <a:lnTo>
                  <a:pt x="192" y="841"/>
                </a:lnTo>
                <a:lnTo>
                  <a:pt x="196" y="837"/>
                </a:lnTo>
                <a:lnTo>
                  <a:pt x="200" y="833"/>
                </a:lnTo>
                <a:lnTo>
                  <a:pt x="204" y="828"/>
                </a:lnTo>
                <a:lnTo>
                  <a:pt x="208" y="822"/>
                </a:lnTo>
                <a:lnTo>
                  <a:pt x="211" y="815"/>
                </a:lnTo>
                <a:lnTo>
                  <a:pt x="215" y="806"/>
                </a:lnTo>
                <a:lnTo>
                  <a:pt x="217" y="795"/>
                </a:lnTo>
                <a:lnTo>
                  <a:pt x="219" y="782"/>
                </a:lnTo>
                <a:lnTo>
                  <a:pt x="220" y="767"/>
                </a:lnTo>
                <a:lnTo>
                  <a:pt x="220" y="752"/>
                </a:lnTo>
                <a:lnTo>
                  <a:pt x="217" y="736"/>
                </a:lnTo>
                <a:lnTo>
                  <a:pt x="212" y="720"/>
                </a:lnTo>
                <a:lnTo>
                  <a:pt x="206" y="704"/>
                </a:lnTo>
                <a:lnTo>
                  <a:pt x="198" y="688"/>
                </a:lnTo>
                <a:lnTo>
                  <a:pt x="189" y="672"/>
                </a:lnTo>
                <a:lnTo>
                  <a:pt x="180" y="655"/>
                </a:lnTo>
                <a:lnTo>
                  <a:pt x="170" y="639"/>
                </a:lnTo>
                <a:lnTo>
                  <a:pt x="160" y="623"/>
                </a:lnTo>
                <a:lnTo>
                  <a:pt x="150" y="607"/>
                </a:lnTo>
                <a:lnTo>
                  <a:pt x="142" y="592"/>
                </a:lnTo>
                <a:lnTo>
                  <a:pt x="134" y="578"/>
                </a:lnTo>
                <a:lnTo>
                  <a:pt x="127" y="564"/>
                </a:lnTo>
                <a:lnTo>
                  <a:pt x="122" y="551"/>
                </a:lnTo>
                <a:lnTo>
                  <a:pt x="118" y="539"/>
                </a:lnTo>
                <a:lnTo>
                  <a:pt x="117" y="529"/>
                </a:lnTo>
                <a:lnTo>
                  <a:pt x="115" y="519"/>
                </a:lnTo>
                <a:lnTo>
                  <a:pt x="112" y="507"/>
                </a:lnTo>
                <a:lnTo>
                  <a:pt x="106" y="496"/>
                </a:lnTo>
                <a:lnTo>
                  <a:pt x="99" y="483"/>
                </a:lnTo>
                <a:lnTo>
                  <a:pt x="90" y="471"/>
                </a:lnTo>
                <a:lnTo>
                  <a:pt x="80" y="458"/>
                </a:lnTo>
                <a:lnTo>
                  <a:pt x="69" y="444"/>
                </a:lnTo>
                <a:lnTo>
                  <a:pt x="59" y="431"/>
                </a:lnTo>
                <a:lnTo>
                  <a:pt x="48" y="417"/>
                </a:lnTo>
                <a:lnTo>
                  <a:pt x="38" y="403"/>
                </a:lnTo>
                <a:lnTo>
                  <a:pt x="28" y="390"/>
                </a:lnTo>
                <a:lnTo>
                  <a:pt x="20" y="377"/>
                </a:lnTo>
                <a:lnTo>
                  <a:pt x="14" y="363"/>
                </a:lnTo>
                <a:lnTo>
                  <a:pt x="9" y="350"/>
                </a:lnTo>
                <a:lnTo>
                  <a:pt x="6" y="337"/>
                </a:lnTo>
                <a:lnTo>
                  <a:pt x="6" y="324"/>
                </a:lnTo>
                <a:lnTo>
                  <a:pt x="8" y="310"/>
                </a:lnTo>
                <a:lnTo>
                  <a:pt x="8" y="295"/>
                </a:lnTo>
                <a:lnTo>
                  <a:pt x="7" y="278"/>
                </a:lnTo>
                <a:lnTo>
                  <a:pt x="6" y="260"/>
                </a:lnTo>
                <a:lnTo>
                  <a:pt x="5" y="241"/>
                </a:lnTo>
                <a:lnTo>
                  <a:pt x="4" y="223"/>
                </a:lnTo>
                <a:lnTo>
                  <a:pt x="2" y="203"/>
                </a:lnTo>
                <a:lnTo>
                  <a:pt x="1" y="184"/>
                </a:lnTo>
                <a:lnTo>
                  <a:pt x="0" y="165"/>
                </a:lnTo>
                <a:lnTo>
                  <a:pt x="0" y="147"/>
                </a:lnTo>
                <a:lnTo>
                  <a:pt x="0" y="129"/>
                </a:lnTo>
                <a:lnTo>
                  <a:pt x="0" y="113"/>
                </a:lnTo>
                <a:lnTo>
                  <a:pt x="2" y="99"/>
                </a:lnTo>
                <a:lnTo>
                  <a:pt x="5" y="86"/>
                </a:lnTo>
                <a:lnTo>
                  <a:pt x="9" y="77"/>
                </a:lnTo>
                <a:lnTo>
                  <a:pt x="15" y="69"/>
                </a:lnTo>
                <a:lnTo>
                  <a:pt x="21" y="63"/>
                </a:lnTo>
                <a:lnTo>
                  <a:pt x="31" y="56"/>
                </a:lnTo>
                <a:lnTo>
                  <a:pt x="44" y="49"/>
                </a:lnTo>
                <a:lnTo>
                  <a:pt x="57" y="42"/>
                </a:lnTo>
                <a:lnTo>
                  <a:pt x="71" y="35"/>
                </a:lnTo>
                <a:lnTo>
                  <a:pt x="87" y="28"/>
                </a:lnTo>
                <a:lnTo>
                  <a:pt x="103" y="22"/>
                </a:lnTo>
                <a:lnTo>
                  <a:pt x="118" y="16"/>
                </a:lnTo>
                <a:lnTo>
                  <a:pt x="133" y="11"/>
                </a:lnTo>
                <a:lnTo>
                  <a:pt x="147" y="6"/>
                </a:lnTo>
                <a:lnTo>
                  <a:pt x="160" y="3"/>
                </a:lnTo>
                <a:lnTo>
                  <a:pt x="172" y="1"/>
                </a:lnTo>
                <a:lnTo>
                  <a:pt x="181" y="0"/>
                </a:lnTo>
                <a:lnTo>
                  <a:pt x="187" y="0"/>
                </a:lnTo>
                <a:lnTo>
                  <a:pt x="190" y="3"/>
                </a:lnTo>
                <a:lnTo>
                  <a:pt x="191" y="6"/>
                </a:lnTo>
              </a:path>
            </a:pathLst>
          </a:custGeom>
          <a:solidFill>
            <a:srgbClr val="CB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30" name="Freeform 18">
            <a:extLst>
              <a:ext uri="{FF2B5EF4-FFF2-40B4-BE49-F238E27FC236}">
                <a16:creationId xmlns:a16="http://schemas.microsoft.com/office/drawing/2014/main" id="{67D420B0-EABB-274D-99A8-36C28A14CA7E}"/>
              </a:ext>
            </a:extLst>
          </p:cNvPr>
          <p:cNvSpPr>
            <a:spLocks/>
          </p:cNvSpPr>
          <p:nvPr/>
        </p:nvSpPr>
        <p:spPr bwMode="auto">
          <a:xfrm>
            <a:off x="6451600" y="3903663"/>
            <a:ext cx="854075" cy="1808162"/>
          </a:xfrm>
          <a:custGeom>
            <a:avLst/>
            <a:gdLst>
              <a:gd name="T0" fmla="*/ 53975 w 538"/>
              <a:gd name="T1" fmla="*/ 15875 h 1139"/>
              <a:gd name="T2" fmla="*/ 144463 w 538"/>
              <a:gd name="T3" fmla="*/ 49212 h 1139"/>
              <a:gd name="T4" fmla="*/ 228600 w 538"/>
              <a:gd name="T5" fmla="*/ 88900 h 1139"/>
              <a:gd name="T6" fmla="*/ 284163 w 538"/>
              <a:gd name="T7" fmla="*/ 125412 h 1139"/>
              <a:gd name="T8" fmla="*/ 307975 w 538"/>
              <a:gd name="T9" fmla="*/ 144462 h 1139"/>
              <a:gd name="T10" fmla="*/ 357188 w 538"/>
              <a:gd name="T11" fmla="*/ 158750 h 1139"/>
              <a:gd name="T12" fmla="*/ 422275 w 538"/>
              <a:gd name="T13" fmla="*/ 171450 h 1139"/>
              <a:gd name="T14" fmla="*/ 487363 w 538"/>
              <a:gd name="T15" fmla="*/ 177800 h 1139"/>
              <a:gd name="T16" fmla="*/ 552450 w 538"/>
              <a:gd name="T17" fmla="*/ 180975 h 1139"/>
              <a:gd name="T18" fmla="*/ 635000 w 538"/>
              <a:gd name="T19" fmla="*/ 193675 h 1139"/>
              <a:gd name="T20" fmla="*/ 711200 w 538"/>
              <a:gd name="T21" fmla="*/ 230187 h 1139"/>
              <a:gd name="T22" fmla="*/ 765175 w 538"/>
              <a:gd name="T23" fmla="*/ 296862 h 1139"/>
              <a:gd name="T24" fmla="*/ 781050 w 538"/>
              <a:gd name="T25" fmla="*/ 368300 h 1139"/>
              <a:gd name="T26" fmla="*/ 769938 w 538"/>
              <a:gd name="T27" fmla="*/ 430212 h 1139"/>
              <a:gd name="T28" fmla="*/ 736600 w 538"/>
              <a:gd name="T29" fmla="*/ 479425 h 1139"/>
              <a:gd name="T30" fmla="*/ 687388 w 538"/>
              <a:gd name="T31" fmla="*/ 512762 h 1139"/>
              <a:gd name="T32" fmla="*/ 623888 w 538"/>
              <a:gd name="T33" fmla="*/ 530225 h 1139"/>
              <a:gd name="T34" fmla="*/ 546100 w 538"/>
              <a:gd name="T35" fmla="*/ 541337 h 1139"/>
              <a:gd name="T36" fmla="*/ 481013 w 538"/>
              <a:gd name="T37" fmla="*/ 549275 h 1139"/>
              <a:gd name="T38" fmla="*/ 444500 w 538"/>
              <a:gd name="T39" fmla="*/ 550862 h 1139"/>
              <a:gd name="T40" fmla="*/ 523875 w 538"/>
              <a:gd name="T41" fmla="*/ 555625 h 1139"/>
              <a:gd name="T42" fmla="*/ 620713 w 538"/>
              <a:gd name="T43" fmla="*/ 574675 h 1139"/>
              <a:gd name="T44" fmla="*/ 690563 w 538"/>
              <a:gd name="T45" fmla="*/ 617537 h 1139"/>
              <a:gd name="T46" fmla="*/ 725488 w 538"/>
              <a:gd name="T47" fmla="*/ 696912 h 1139"/>
              <a:gd name="T48" fmla="*/ 725488 w 538"/>
              <a:gd name="T49" fmla="*/ 793750 h 1139"/>
              <a:gd name="T50" fmla="*/ 712788 w 538"/>
              <a:gd name="T51" fmla="*/ 852487 h 1139"/>
              <a:gd name="T52" fmla="*/ 668338 w 538"/>
              <a:gd name="T53" fmla="*/ 890587 h 1139"/>
              <a:gd name="T54" fmla="*/ 574675 w 538"/>
              <a:gd name="T55" fmla="*/ 930275 h 1139"/>
              <a:gd name="T56" fmla="*/ 620713 w 538"/>
              <a:gd name="T57" fmla="*/ 971550 h 1139"/>
              <a:gd name="T58" fmla="*/ 696913 w 538"/>
              <a:gd name="T59" fmla="*/ 1006475 h 1139"/>
              <a:gd name="T60" fmla="*/ 747713 w 538"/>
              <a:gd name="T61" fmla="*/ 1042987 h 1139"/>
              <a:gd name="T62" fmla="*/ 774700 w 538"/>
              <a:gd name="T63" fmla="*/ 1082675 h 1139"/>
              <a:gd name="T64" fmla="*/ 787400 w 538"/>
              <a:gd name="T65" fmla="*/ 1135062 h 1139"/>
              <a:gd name="T66" fmla="*/ 793750 w 538"/>
              <a:gd name="T67" fmla="*/ 1190625 h 1139"/>
              <a:gd name="T68" fmla="*/ 781050 w 538"/>
              <a:gd name="T69" fmla="*/ 1247775 h 1139"/>
              <a:gd name="T70" fmla="*/ 738188 w 538"/>
              <a:gd name="T71" fmla="*/ 1308100 h 1139"/>
              <a:gd name="T72" fmla="*/ 763588 w 538"/>
              <a:gd name="T73" fmla="*/ 1335087 h 1139"/>
              <a:gd name="T74" fmla="*/ 808038 w 538"/>
              <a:gd name="T75" fmla="*/ 1352550 h 1139"/>
              <a:gd name="T76" fmla="*/ 838200 w 538"/>
              <a:gd name="T77" fmla="*/ 1377950 h 1139"/>
              <a:gd name="T78" fmla="*/ 850900 w 538"/>
              <a:gd name="T79" fmla="*/ 1425575 h 1139"/>
              <a:gd name="T80" fmla="*/ 850900 w 538"/>
              <a:gd name="T81" fmla="*/ 1489075 h 1139"/>
              <a:gd name="T82" fmla="*/ 846138 w 538"/>
              <a:gd name="T83" fmla="*/ 1533525 h 1139"/>
              <a:gd name="T84" fmla="*/ 827088 w 538"/>
              <a:gd name="T85" fmla="*/ 1566862 h 1139"/>
              <a:gd name="T86" fmla="*/ 790575 w 538"/>
              <a:gd name="T87" fmla="*/ 1598612 h 1139"/>
              <a:gd name="T88" fmla="*/ 703263 w 538"/>
              <a:gd name="T89" fmla="*/ 1654175 h 1139"/>
              <a:gd name="T90" fmla="*/ 585788 w 538"/>
              <a:gd name="T91" fmla="*/ 1706562 h 1139"/>
              <a:gd name="T92" fmla="*/ 444500 w 538"/>
              <a:gd name="T93" fmla="*/ 1754187 h 1139"/>
              <a:gd name="T94" fmla="*/ 276225 w 538"/>
              <a:gd name="T95" fmla="*/ 1797050 h 11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38" h="1139">
                <a:moveTo>
                  <a:pt x="0" y="0"/>
                </a:moveTo>
                <a:lnTo>
                  <a:pt x="10" y="2"/>
                </a:lnTo>
                <a:lnTo>
                  <a:pt x="22" y="6"/>
                </a:lnTo>
                <a:lnTo>
                  <a:pt x="34" y="10"/>
                </a:lnTo>
                <a:lnTo>
                  <a:pt x="47" y="15"/>
                </a:lnTo>
                <a:lnTo>
                  <a:pt x="61" y="20"/>
                </a:lnTo>
                <a:lnTo>
                  <a:pt x="76" y="25"/>
                </a:lnTo>
                <a:lnTo>
                  <a:pt x="91" y="31"/>
                </a:lnTo>
                <a:lnTo>
                  <a:pt x="105" y="37"/>
                </a:lnTo>
                <a:lnTo>
                  <a:pt x="119" y="43"/>
                </a:lnTo>
                <a:lnTo>
                  <a:pt x="133" y="50"/>
                </a:lnTo>
                <a:lnTo>
                  <a:pt x="144" y="56"/>
                </a:lnTo>
                <a:lnTo>
                  <a:pt x="156" y="62"/>
                </a:lnTo>
                <a:lnTo>
                  <a:pt x="165" y="68"/>
                </a:lnTo>
                <a:lnTo>
                  <a:pt x="173" y="73"/>
                </a:lnTo>
                <a:lnTo>
                  <a:pt x="179" y="79"/>
                </a:lnTo>
                <a:lnTo>
                  <a:pt x="183" y="84"/>
                </a:lnTo>
                <a:lnTo>
                  <a:pt x="185" y="86"/>
                </a:lnTo>
                <a:lnTo>
                  <a:pt x="189" y="89"/>
                </a:lnTo>
                <a:lnTo>
                  <a:pt x="194" y="91"/>
                </a:lnTo>
                <a:lnTo>
                  <a:pt x="201" y="94"/>
                </a:lnTo>
                <a:lnTo>
                  <a:pt x="208" y="95"/>
                </a:lnTo>
                <a:lnTo>
                  <a:pt x="217" y="98"/>
                </a:lnTo>
                <a:lnTo>
                  <a:pt x="225" y="100"/>
                </a:lnTo>
                <a:lnTo>
                  <a:pt x="235" y="102"/>
                </a:lnTo>
                <a:lnTo>
                  <a:pt x="245" y="104"/>
                </a:lnTo>
                <a:lnTo>
                  <a:pt x="256" y="106"/>
                </a:lnTo>
                <a:lnTo>
                  <a:pt x="266" y="108"/>
                </a:lnTo>
                <a:lnTo>
                  <a:pt x="277" y="109"/>
                </a:lnTo>
                <a:lnTo>
                  <a:pt x="288" y="111"/>
                </a:lnTo>
                <a:lnTo>
                  <a:pt x="298" y="112"/>
                </a:lnTo>
                <a:lnTo>
                  <a:pt x="307" y="112"/>
                </a:lnTo>
                <a:lnTo>
                  <a:pt x="315" y="112"/>
                </a:lnTo>
                <a:lnTo>
                  <a:pt x="325" y="112"/>
                </a:lnTo>
                <a:lnTo>
                  <a:pt x="337" y="113"/>
                </a:lnTo>
                <a:lnTo>
                  <a:pt x="348" y="114"/>
                </a:lnTo>
                <a:lnTo>
                  <a:pt x="361" y="115"/>
                </a:lnTo>
                <a:lnTo>
                  <a:pt x="374" y="117"/>
                </a:lnTo>
                <a:lnTo>
                  <a:pt x="387" y="119"/>
                </a:lnTo>
                <a:lnTo>
                  <a:pt x="400" y="122"/>
                </a:lnTo>
                <a:lnTo>
                  <a:pt x="412" y="127"/>
                </a:lnTo>
                <a:lnTo>
                  <a:pt x="424" y="132"/>
                </a:lnTo>
                <a:lnTo>
                  <a:pt x="437" y="138"/>
                </a:lnTo>
                <a:lnTo>
                  <a:pt x="448" y="145"/>
                </a:lnTo>
                <a:lnTo>
                  <a:pt x="458" y="153"/>
                </a:lnTo>
                <a:lnTo>
                  <a:pt x="468" y="163"/>
                </a:lnTo>
                <a:lnTo>
                  <a:pt x="476" y="174"/>
                </a:lnTo>
                <a:lnTo>
                  <a:pt x="482" y="187"/>
                </a:lnTo>
                <a:lnTo>
                  <a:pt x="487" y="201"/>
                </a:lnTo>
                <a:lnTo>
                  <a:pt x="490" y="211"/>
                </a:lnTo>
                <a:lnTo>
                  <a:pt x="491" y="221"/>
                </a:lnTo>
                <a:lnTo>
                  <a:pt x="492" y="232"/>
                </a:lnTo>
                <a:lnTo>
                  <a:pt x="491" y="242"/>
                </a:lnTo>
                <a:lnTo>
                  <a:pt x="490" y="252"/>
                </a:lnTo>
                <a:lnTo>
                  <a:pt x="488" y="261"/>
                </a:lnTo>
                <a:lnTo>
                  <a:pt x="485" y="271"/>
                </a:lnTo>
                <a:lnTo>
                  <a:pt x="481" y="280"/>
                </a:lnTo>
                <a:lnTo>
                  <a:pt x="476" y="287"/>
                </a:lnTo>
                <a:lnTo>
                  <a:pt x="470" y="295"/>
                </a:lnTo>
                <a:lnTo>
                  <a:pt x="464" y="302"/>
                </a:lnTo>
                <a:lnTo>
                  <a:pt x="457" y="309"/>
                </a:lnTo>
                <a:lnTo>
                  <a:pt x="450" y="314"/>
                </a:lnTo>
                <a:lnTo>
                  <a:pt x="442" y="319"/>
                </a:lnTo>
                <a:lnTo>
                  <a:pt x="433" y="323"/>
                </a:lnTo>
                <a:lnTo>
                  <a:pt x="424" y="326"/>
                </a:lnTo>
                <a:lnTo>
                  <a:pt x="414" y="329"/>
                </a:lnTo>
                <a:lnTo>
                  <a:pt x="403" y="332"/>
                </a:lnTo>
                <a:lnTo>
                  <a:pt x="393" y="334"/>
                </a:lnTo>
                <a:lnTo>
                  <a:pt x="381" y="336"/>
                </a:lnTo>
                <a:lnTo>
                  <a:pt x="368" y="338"/>
                </a:lnTo>
                <a:lnTo>
                  <a:pt x="356" y="340"/>
                </a:lnTo>
                <a:lnTo>
                  <a:pt x="344" y="341"/>
                </a:lnTo>
                <a:lnTo>
                  <a:pt x="332" y="343"/>
                </a:lnTo>
                <a:lnTo>
                  <a:pt x="321" y="344"/>
                </a:lnTo>
                <a:lnTo>
                  <a:pt x="312" y="345"/>
                </a:lnTo>
                <a:lnTo>
                  <a:pt x="303" y="346"/>
                </a:lnTo>
                <a:lnTo>
                  <a:pt x="294" y="346"/>
                </a:lnTo>
                <a:lnTo>
                  <a:pt x="288" y="346"/>
                </a:lnTo>
                <a:lnTo>
                  <a:pt x="283" y="347"/>
                </a:lnTo>
                <a:lnTo>
                  <a:pt x="280" y="347"/>
                </a:lnTo>
                <a:lnTo>
                  <a:pt x="279" y="347"/>
                </a:lnTo>
                <a:lnTo>
                  <a:pt x="296" y="348"/>
                </a:lnTo>
                <a:lnTo>
                  <a:pt x="313" y="349"/>
                </a:lnTo>
                <a:lnTo>
                  <a:pt x="330" y="350"/>
                </a:lnTo>
                <a:lnTo>
                  <a:pt x="347" y="352"/>
                </a:lnTo>
                <a:lnTo>
                  <a:pt x="362" y="355"/>
                </a:lnTo>
                <a:lnTo>
                  <a:pt x="377" y="358"/>
                </a:lnTo>
                <a:lnTo>
                  <a:pt x="391" y="362"/>
                </a:lnTo>
                <a:lnTo>
                  <a:pt x="403" y="367"/>
                </a:lnTo>
                <a:lnTo>
                  <a:pt x="415" y="373"/>
                </a:lnTo>
                <a:lnTo>
                  <a:pt x="426" y="381"/>
                </a:lnTo>
                <a:lnTo>
                  <a:pt x="435" y="389"/>
                </a:lnTo>
                <a:lnTo>
                  <a:pt x="443" y="399"/>
                </a:lnTo>
                <a:lnTo>
                  <a:pt x="449" y="411"/>
                </a:lnTo>
                <a:lnTo>
                  <a:pt x="454" y="424"/>
                </a:lnTo>
                <a:lnTo>
                  <a:pt x="457" y="439"/>
                </a:lnTo>
                <a:lnTo>
                  <a:pt x="458" y="457"/>
                </a:lnTo>
                <a:lnTo>
                  <a:pt x="458" y="474"/>
                </a:lnTo>
                <a:lnTo>
                  <a:pt x="457" y="487"/>
                </a:lnTo>
                <a:lnTo>
                  <a:pt x="457" y="500"/>
                </a:lnTo>
                <a:lnTo>
                  <a:pt x="456" y="512"/>
                </a:lnTo>
                <a:lnTo>
                  <a:pt x="455" y="521"/>
                </a:lnTo>
                <a:lnTo>
                  <a:pt x="452" y="530"/>
                </a:lnTo>
                <a:lnTo>
                  <a:pt x="449" y="537"/>
                </a:lnTo>
                <a:lnTo>
                  <a:pt x="444" y="544"/>
                </a:lnTo>
                <a:lnTo>
                  <a:pt x="438" y="550"/>
                </a:lnTo>
                <a:lnTo>
                  <a:pt x="431" y="556"/>
                </a:lnTo>
                <a:lnTo>
                  <a:pt x="421" y="561"/>
                </a:lnTo>
                <a:lnTo>
                  <a:pt x="410" y="567"/>
                </a:lnTo>
                <a:lnTo>
                  <a:pt x="397" y="573"/>
                </a:lnTo>
                <a:lnTo>
                  <a:pt x="381" y="579"/>
                </a:lnTo>
                <a:lnTo>
                  <a:pt x="362" y="586"/>
                </a:lnTo>
                <a:lnTo>
                  <a:pt x="341" y="594"/>
                </a:lnTo>
                <a:lnTo>
                  <a:pt x="359" y="601"/>
                </a:lnTo>
                <a:lnTo>
                  <a:pt x="376" y="606"/>
                </a:lnTo>
                <a:lnTo>
                  <a:pt x="391" y="612"/>
                </a:lnTo>
                <a:lnTo>
                  <a:pt x="404" y="618"/>
                </a:lnTo>
                <a:lnTo>
                  <a:pt x="417" y="623"/>
                </a:lnTo>
                <a:lnTo>
                  <a:pt x="429" y="629"/>
                </a:lnTo>
                <a:lnTo>
                  <a:pt x="439" y="634"/>
                </a:lnTo>
                <a:lnTo>
                  <a:pt x="449" y="640"/>
                </a:lnTo>
                <a:lnTo>
                  <a:pt x="457" y="645"/>
                </a:lnTo>
                <a:lnTo>
                  <a:pt x="464" y="651"/>
                </a:lnTo>
                <a:lnTo>
                  <a:pt x="471" y="657"/>
                </a:lnTo>
                <a:lnTo>
                  <a:pt x="476" y="663"/>
                </a:lnTo>
                <a:lnTo>
                  <a:pt x="481" y="669"/>
                </a:lnTo>
                <a:lnTo>
                  <a:pt x="485" y="675"/>
                </a:lnTo>
                <a:lnTo>
                  <a:pt x="488" y="682"/>
                </a:lnTo>
                <a:lnTo>
                  <a:pt x="491" y="690"/>
                </a:lnTo>
                <a:lnTo>
                  <a:pt x="492" y="698"/>
                </a:lnTo>
                <a:lnTo>
                  <a:pt x="494" y="706"/>
                </a:lnTo>
                <a:lnTo>
                  <a:pt x="496" y="715"/>
                </a:lnTo>
                <a:lnTo>
                  <a:pt x="497" y="723"/>
                </a:lnTo>
                <a:lnTo>
                  <a:pt x="499" y="732"/>
                </a:lnTo>
                <a:lnTo>
                  <a:pt x="500" y="741"/>
                </a:lnTo>
                <a:lnTo>
                  <a:pt x="500" y="750"/>
                </a:lnTo>
                <a:lnTo>
                  <a:pt x="500" y="759"/>
                </a:lnTo>
                <a:lnTo>
                  <a:pt x="498" y="768"/>
                </a:lnTo>
                <a:lnTo>
                  <a:pt x="496" y="777"/>
                </a:lnTo>
                <a:lnTo>
                  <a:pt x="492" y="786"/>
                </a:lnTo>
                <a:lnTo>
                  <a:pt x="489" y="796"/>
                </a:lnTo>
                <a:lnTo>
                  <a:pt x="483" y="805"/>
                </a:lnTo>
                <a:lnTo>
                  <a:pt x="474" y="814"/>
                </a:lnTo>
                <a:lnTo>
                  <a:pt x="465" y="824"/>
                </a:lnTo>
                <a:lnTo>
                  <a:pt x="453" y="833"/>
                </a:lnTo>
                <a:lnTo>
                  <a:pt x="463" y="836"/>
                </a:lnTo>
                <a:lnTo>
                  <a:pt x="473" y="839"/>
                </a:lnTo>
                <a:lnTo>
                  <a:pt x="481" y="841"/>
                </a:lnTo>
                <a:lnTo>
                  <a:pt x="490" y="844"/>
                </a:lnTo>
                <a:lnTo>
                  <a:pt x="496" y="846"/>
                </a:lnTo>
                <a:lnTo>
                  <a:pt x="503" y="849"/>
                </a:lnTo>
                <a:lnTo>
                  <a:pt x="509" y="852"/>
                </a:lnTo>
                <a:lnTo>
                  <a:pt x="515" y="854"/>
                </a:lnTo>
                <a:lnTo>
                  <a:pt x="520" y="858"/>
                </a:lnTo>
                <a:lnTo>
                  <a:pt x="524" y="863"/>
                </a:lnTo>
                <a:lnTo>
                  <a:pt x="528" y="868"/>
                </a:lnTo>
                <a:lnTo>
                  <a:pt x="531" y="874"/>
                </a:lnTo>
                <a:lnTo>
                  <a:pt x="533" y="881"/>
                </a:lnTo>
                <a:lnTo>
                  <a:pt x="535" y="889"/>
                </a:lnTo>
                <a:lnTo>
                  <a:pt x="536" y="898"/>
                </a:lnTo>
                <a:lnTo>
                  <a:pt x="537" y="908"/>
                </a:lnTo>
                <a:lnTo>
                  <a:pt x="537" y="919"/>
                </a:lnTo>
                <a:lnTo>
                  <a:pt x="537" y="929"/>
                </a:lnTo>
                <a:lnTo>
                  <a:pt x="536" y="938"/>
                </a:lnTo>
                <a:lnTo>
                  <a:pt x="536" y="946"/>
                </a:lnTo>
                <a:lnTo>
                  <a:pt x="535" y="954"/>
                </a:lnTo>
                <a:lnTo>
                  <a:pt x="534" y="960"/>
                </a:lnTo>
                <a:lnTo>
                  <a:pt x="533" y="966"/>
                </a:lnTo>
                <a:lnTo>
                  <a:pt x="531" y="972"/>
                </a:lnTo>
                <a:lnTo>
                  <a:pt x="528" y="977"/>
                </a:lnTo>
                <a:lnTo>
                  <a:pt x="525" y="982"/>
                </a:lnTo>
                <a:lnTo>
                  <a:pt x="521" y="987"/>
                </a:lnTo>
                <a:lnTo>
                  <a:pt x="517" y="992"/>
                </a:lnTo>
                <a:lnTo>
                  <a:pt x="512" y="997"/>
                </a:lnTo>
                <a:lnTo>
                  <a:pt x="505" y="1002"/>
                </a:lnTo>
                <a:lnTo>
                  <a:pt x="498" y="1007"/>
                </a:lnTo>
                <a:lnTo>
                  <a:pt x="491" y="1013"/>
                </a:lnTo>
                <a:lnTo>
                  <a:pt x="476" y="1023"/>
                </a:lnTo>
                <a:lnTo>
                  <a:pt x="460" y="1033"/>
                </a:lnTo>
                <a:lnTo>
                  <a:pt x="443" y="1042"/>
                </a:lnTo>
                <a:lnTo>
                  <a:pt x="425" y="1050"/>
                </a:lnTo>
                <a:lnTo>
                  <a:pt x="407" y="1059"/>
                </a:lnTo>
                <a:lnTo>
                  <a:pt x="389" y="1067"/>
                </a:lnTo>
                <a:lnTo>
                  <a:pt x="369" y="1075"/>
                </a:lnTo>
                <a:lnTo>
                  <a:pt x="347" y="1083"/>
                </a:lnTo>
                <a:lnTo>
                  <a:pt x="325" y="1091"/>
                </a:lnTo>
                <a:lnTo>
                  <a:pt x="304" y="1098"/>
                </a:lnTo>
                <a:lnTo>
                  <a:pt x="280" y="1105"/>
                </a:lnTo>
                <a:lnTo>
                  <a:pt x="255" y="1112"/>
                </a:lnTo>
                <a:lnTo>
                  <a:pt x="229" y="1119"/>
                </a:lnTo>
                <a:lnTo>
                  <a:pt x="202" y="1126"/>
                </a:lnTo>
                <a:lnTo>
                  <a:pt x="174" y="1132"/>
                </a:lnTo>
                <a:lnTo>
                  <a:pt x="145" y="1138"/>
                </a:lnTo>
                <a:lnTo>
                  <a:pt x="0" y="0"/>
                </a:lnTo>
              </a:path>
            </a:pathLst>
          </a:custGeom>
          <a:solidFill>
            <a:srgbClr val="FFCBCB"/>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31" name="Freeform 19">
            <a:extLst>
              <a:ext uri="{FF2B5EF4-FFF2-40B4-BE49-F238E27FC236}">
                <a16:creationId xmlns:a16="http://schemas.microsoft.com/office/drawing/2014/main" id="{D67EBB82-7D74-DC4B-8DA8-67BC349B360C}"/>
              </a:ext>
            </a:extLst>
          </p:cNvPr>
          <p:cNvSpPr>
            <a:spLocks/>
          </p:cNvSpPr>
          <p:nvPr/>
        </p:nvSpPr>
        <p:spPr bwMode="auto">
          <a:xfrm>
            <a:off x="6451600" y="3903663"/>
            <a:ext cx="863600" cy="1817687"/>
          </a:xfrm>
          <a:custGeom>
            <a:avLst/>
            <a:gdLst>
              <a:gd name="T0" fmla="*/ 53975 w 544"/>
              <a:gd name="T1" fmla="*/ 15875 h 1145"/>
              <a:gd name="T2" fmla="*/ 146050 w 544"/>
              <a:gd name="T3" fmla="*/ 49212 h 1145"/>
              <a:gd name="T4" fmla="*/ 231775 w 544"/>
              <a:gd name="T5" fmla="*/ 88900 h 1145"/>
              <a:gd name="T6" fmla="*/ 287338 w 544"/>
              <a:gd name="T7" fmla="*/ 125412 h 1145"/>
              <a:gd name="T8" fmla="*/ 311150 w 544"/>
              <a:gd name="T9" fmla="*/ 144462 h 1145"/>
              <a:gd name="T10" fmla="*/ 361950 w 544"/>
              <a:gd name="T11" fmla="*/ 160337 h 1145"/>
              <a:gd name="T12" fmla="*/ 427038 w 544"/>
              <a:gd name="T13" fmla="*/ 173037 h 1145"/>
              <a:gd name="T14" fmla="*/ 492125 w 544"/>
              <a:gd name="T15" fmla="*/ 179387 h 1145"/>
              <a:gd name="T16" fmla="*/ 558800 w 544"/>
              <a:gd name="T17" fmla="*/ 182562 h 1145"/>
              <a:gd name="T18" fmla="*/ 641350 w 544"/>
              <a:gd name="T19" fmla="*/ 195262 h 1145"/>
              <a:gd name="T20" fmla="*/ 719138 w 544"/>
              <a:gd name="T21" fmla="*/ 231775 h 1145"/>
              <a:gd name="T22" fmla="*/ 773113 w 544"/>
              <a:gd name="T23" fmla="*/ 298450 h 1145"/>
              <a:gd name="T24" fmla="*/ 788988 w 544"/>
              <a:gd name="T25" fmla="*/ 369887 h 1145"/>
              <a:gd name="T26" fmla="*/ 777875 w 544"/>
              <a:gd name="T27" fmla="*/ 431800 h 1145"/>
              <a:gd name="T28" fmla="*/ 744538 w 544"/>
              <a:gd name="T29" fmla="*/ 482600 h 1145"/>
              <a:gd name="T30" fmla="*/ 695325 w 544"/>
              <a:gd name="T31" fmla="*/ 515937 h 1145"/>
              <a:gd name="T32" fmla="*/ 630238 w 544"/>
              <a:gd name="T33" fmla="*/ 533400 h 1145"/>
              <a:gd name="T34" fmla="*/ 552450 w 544"/>
              <a:gd name="T35" fmla="*/ 544512 h 1145"/>
              <a:gd name="T36" fmla="*/ 485775 w 544"/>
              <a:gd name="T37" fmla="*/ 552450 h 1145"/>
              <a:gd name="T38" fmla="*/ 449263 w 544"/>
              <a:gd name="T39" fmla="*/ 554037 h 1145"/>
              <a:gd name="T40" fmla="*/ 530225 w 544"/>
              <a:gd name="T41" fmla="*/ 558800 h 1145"/>
              <a:gd name="T42" fmla="*/ 627063 w 544"/>
              <a:gd name="T43" fmla="*/ 577850 h 1145"/>
              <a:gd name="T44" fmla="*/ 698500 w 544"/>
              <a:gd name="T45" fmla="*/ 620712 h 1145"/>
              <a:gd name="T46" fmla="*/ 733425 w 544"/>
              <a:gd name="T47" fmla="*/ 700087 h 1145"/>
              <a:gd name="T48" fmla="*/ 733425 w 544"/>
              <a:gd name="T49" fmla="*/ 798512 h 1145"/>
              <a:gd name="T50" fmla="*/ 720725 w 544"/>
              <a:gd name="T51" fmla="*/ 857250 h 1145"/>
              <a:gd name="T52" fmla="*/ 676275 w 544"/>
              <a:gd name="T53" fmla="*/ 895350 h 1145"/>
              <a:gd name="T54" fmla="*/ 581025 w 544"/>
              <a:gd name="T55" fmla="*/ 935037 h 1145"/>
              <a:gd name="T56" fmla="*/ 627063 w 544"/>
              <a:gd name="T57" fmla="*/ 976312 h 1145"/>
              <a:gd name="T58" fmla="*/ 704850 w 544"/>
              <a:gd name="T59" fmla="*/ 1011237 h 1145"/>
              <a:gd name="T60" fmla="*/ 755650 w 544"/>
              <a:gd name="T61" fmla="*/ 1047750 h 1145"/>
              <a:gd name="T62" fmla="*/ 782638 w 544"/>
              <a:gd name="T63" fmla="*/ 1089025 h 1145"/>
              <a:gd name="T64" fmla="*/ 796925 w 544"/>
              <a:gd name="T65" fmla="*/ 1141412 h 1145"/>
              <a:gd name="T66" fmla="*/ 803275 w 544"/>
              <a:gd name="T67" fmla="*/ 1196975 h 1145"/>
              <a:gd name="T68" fmla="*/ 790575 w 544"/>
              <a:gd name="T69" fmla="*/ 1254125 h 1145"/>
              <a:gd name="T70" fmla="*/ 746125 w 544"/>
              <a:gd name="T71" fmla="*/ 1314450 h 1145"/>
              <a:gd name="T72" fmla="*/ 771525 w 544"/>
              <a:gd name="T73" fmla="*/ 1341437 h 1145"/>
              <a:gd name="T74" fmla="*/ 817563 w 544"/>
              <a:gd name="T75" fmla="*/ 1358900 h 1145"/>
              <a:gd name="T76" fmla="*/ 847725 w 544"/>
              <a:gd name="T77" fmla="*/ 1385887 h 1145"/>
              <a:gd name="T78" fmla="*/ 860425 w 544"/>
              <a:gd name="T79" fmla="*/ 1433512 h 1145"/>
              <a:gd name="T80" fmla="*/ 860425 w 544"/>
              <a:gd name="T81" fmla="*/ 1497012 h 1145"/>
              <a:gd name="T82" fmla="*/ 855663 w 544"/>
              <a:gd name="T83" fmla="*/ 1541462 h 1145"/>
              <a:gd name="T84" fmla="*/ 836613 w 544"/>
              <a:gd name="T85" fmla="*/ 1574800 h 1145"/>
              <a:gd name="T86" fmla="*/ 800100 w 544"/>
              <a:gd name="T87" fmla="*/ 1606550 h 1145"/>
              <a:gd name="T88" fmla="*/ 711200 w 544"/>
              <a:gd name="T89" fmla="*/ 1662112 h 1145"/>
              <a:gd name="T90" fmla="*/ 592138 w 544"/>
              <a:gd name="T91" fmla="*/ 1716087 h 1145"/>
              <a:gd name="T92" fmla="*/ 449263 w 544"/>
              <a:gd name="T93" fmla="*/ 1763712 h 1145"/>
              <a:gd name="T94" fmla="*/ 279400 w 544"/>
              <a:gd name="T95" fmla="*/ 1806575 h 11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1145">
                <a:moveTo>
                  <a:pt x="0" y="0"/>
                </a:moveTo>
                <a:lnTo>
                  <a:pt x="10" y="2"/>
                </a:lnTo>
                <a:lnTo>
                  <a:pt x="22" y="6"/>
                </a:lnTo>
                <a:lnTo>
                  <a:pt x="34" y="10"/>
                </a:lnTo>
                <a:lnTo>
                  <a:pt x="48" y="15"/>
                </a:lnTo>
                <a:lnTo>
                  <a:pt x="62" y="20"/>
                </a:lnTo>
                <a:lnTo>
                  <a:pt x="77" y="25"/>
                </a:lnTo>
                <a:lnTo>
                  <a:pt x="92" y="31"/>
                </a:lnTo>
                <a:lnTo>
                  <a:pt x="106" y="37"/>
                </a:lnTo>
                <a:lnTo>
                  <a:pt x="120" y="43"/>
                </a:lnTo>
                <a:lnTo>
                  <a:pt x="134" y="50"/>
                </a:lnTo>
                <a:lnTo>
                  <a:pt x="146" y="56"/>
                </a:lnTo>
                <a:lnTo>
                  <a:pt x="158" y="62"/>
                </a:lnTo>
                <a:lnTo>
                  <a:pt x="167" y="68"/>
                </a:lnTo>
                <a:lnTo>
                  <a:pt x="175" y="73"/>
                </a:lnTo>
                <a:lnTo>
                  <a:pt x="181" y="79"/>
                </a:lnTo>
                <a:lnTo>
                  <a:pt x="185" y="84"/>
                </a:lnTo>
                <a:lnTo>
                  <a:pt x="187" y="86"/>
                </a:lnTo>
                <a:lnTo>
                  <a:pt x="191" y="89"/>
                </a:lnTo>
                <a:lnTo>
                  <a:pt x="196" y="91"/>
                </a:lnTo>
                <a:lnTo>
                  <a:pt x="203" y="94"/>
                </a:lnTo>
                <a:lnTo>
                  <a:pt x="210" y="96"/>
                </a:lnTo>
                <a:lnTo>
                  <a:pt x="219" y="99"/>
                </a:lnTo>
                <a:lnTo>
                  <a:pt x="228" y="101"/>
                </a:lnTo>
                <a:lnTo>
                  <a:pt x="238" y="103"/>
                </a:lnTo>
                <a:lnTo>
                  <a:pt x="248" y="105"/>
                </a:lnTo>
                <a:lnTo>
                  <a:pt x="259" y="107"/>
                </a:lnTo>
                <a:lnTo>
                  <a:pt x="269" y="109"/>
                </a:lnTo>
                <a:lnTo>
                  <a:pt x="280" y="110"/>
                </a:lnTo>
                <a:lnTo>
                  <a:pt x="291" y="112"/>
                </a:lnTo>
                <a:lnTo>
                  <a:pt x="301" y="113"/>
                </a:lnTo>
                <a:lnTo>
                  <a:pt x="310" y="113"/>
                </a:lnTo>
                <a:lnTo>
                  <a:pt x="319" y="113"/>
                </a:lnTo>
                <a:lnTo>
                  <a:pt x="329" y="113"/>
                </a:lnTo>
                <a:lnTo>
                  <a:pt x="341" y="114"/>
                </a:lnTo>
                <a:lnTo>
                  <a:pt x="352" y="115"/>
                </a:lnTo>
                <a:lnTo>
                  <a:pt x="365" y="116"/>
                </a:lnTo>
                <a:lnTo>
                  <a:pt x="378" y="118"/>
                </a:lnTo>
                <a:lnTo>
                  <a:pt x="391" y="120"/>
                </a:lnTo>
                <a:lnTo>
                  <a:pt x="404" y="123"/>
                </a:lnTo>
                <a:lnTo>
                  <a:pt x="417" y="128"/>
                </a:lnTo>
                <a:lnTo>
                  <a:pt x="429" y="133"/>
                </a:lnTo>
                <a:lnTo>
                  <a:pt x="442" y="139"/>
                </a:lnTo>
                <a:lnTo>
                  <a:pt x="453" y="146"/>
                </a:lnTo>
                <a:lnTo>
                  <a:pt x="463" y="154"/>
                </a:lnTo>
                <a:lnTo>
                  <a:pt x="473" y="164"/>
                </a:lnTo>
                <a:lnTo>
                  <a:pt x="481" y="175"/>
                </a:lnTo>
                <a:lnTo>
                  <a:pt x="487" y="188"/>
                </a:lnTo>
                <a:lnTo>
                  <a:pt x="492" y="202"/>
                </a:lnTo>
                <a:lnTo>
                  <a:pt x="495" y="212"/>
                </a:lnTo>
                <a:lnTo>
                  <a:pt x="496" y="222"/>
                </a:lnTo>
                <a:lnTo>
                  <a:pt x="497" y="233"/>
                </a:lnTo>
                <a:lnTo>
                  <a:pt x="496" y="243"/>
                </a:lnTo>
                <a:lnTo>
                  <a:pt x="495" y="253"/>
                </a:lnTo>
                <a:lnTo>
                  <a:pt x="493" y="262"/>
                </a:lnTo>
                <a:lnTo>
                  <a:pt x="490" y="272"/>
                </a:lnTo>
                <a:lnTo>
                  <a:pt x="486" y="281"/>
                </a:lnTo>
                <a:lnTo>
                  <a:pt x="481" y="289"/>
                </a:lnTo>
                <a:lnTo>
                  <a:pt x="475" y="297"/>
                </a:lnTo>
                <a:lnTo>
                  <a:pt x="469" y="304"/>
                </a:lnTo>
                <a:lnTo>
                  <a:pt x="462" y="311"/>
                </a:lnTo>
                <a:lnTo>
                  <a:pt x="455" y="316"/>
                </a:lnTo>
                <a:lnTo>
                  <a:pt x="447" y="321"/>
                </a:lnTo>
                <a:lnTo>
                  <a:pt x="438" y="325"/>
                </a:lnTo>
                <a:lnTo>
                  <a:pt x="429" y="328"/>
                </a:lnTo>
                <a:lnTo>
                  <a:pt x="419" y="331"/>
                </a:lnTo>
                <a:lnTo>
                  <a:pt x="408" y="334"/>
                </a:lnTo>
                <a:lnTo>
                  <a:pt x="397" y="336"/>
                </a:lnTo>
                <a:lnTo>
                  <a:pt x="385" y="338"/>
                </a:lnTo>
                <a:lnTo>
                  <a:pt x="372" y="340"/>
                </a:lnTo>
                <a:lnTo>
                  <a:pt x="360" y="342"/>
                </a:lnTo>
                <a:lnTo>
                  <a:pt x="348" y="343"/>
                </a:lnTo>
                <a:lnTo>
                  <a:pt x="336" y="345"/>
                </a:lnTo>
                <a:lnTo>
                  <a:pt x="325" y="346"/>
                </a:lnTo>
                <a:lnTo>
                  <a:pt x="315" y="347"/>
                </a:lnTo>
                <a:lnTo>
                  <a:pt x="306" y="348"/>
                </a:lnTo>
                <a:lnTo>
                  <a:pt x="297" y="348"/>
                </a:lnTo>
                <a:lnTo>
                  <a:pt x="291" y="348"/>
                </a:lnTo>
                <a:lnTo>
                  <a:pt x="286" y="349"/>
                </a:lnTo>
                <a:lnTo>
                  <a:pt x="283" y="349"/>
                </a:lnTo>
                <a:lnTo>
                  <a:pt x="282" y="349"/>
                </a:lnTo>
                <a:lnTo>
                  <a:pt x="299" y="350"/>
                </a:lnTo>
                <a:lnTo>
                  <a:pt x="317" y="351"/>
                </a:lnTo>
                <a:lnTo>
                  <a:pt x="334" y="352"/>
                </a:lnTo>
                <a:lnTo>
                  <a:pt x="351" y="354"/>
                </a:lnTo>
                <a:lnTo>
                  <a:pt x="366" y="357"/>
                </a:lnTo>
                <a:lnTo>
                  <a:pt x="381" y="360"/>
                </a:lnTo>
                <a:lnTo>
                  <a:pt x="395" y="364"/>
                </a:lnTo>
                <a:lnTo>
                  <a:pt x="408" y="369"/>
                </a:lnTo>
                <a:lnTo>
                  <a:pt x="420" y="375"/>
                </a:lnTo>
                <a:lnTo>
                  <a:pt x="431" y="383"/>
                </a:lnTo>
                <a:lnTo>
                  <a:pt x="440" y="391"/>
                </a:lnTo>
                <a:lnTo>
                  <a:pt x="448" y="401"/>
                </a:lnTo>
                <a:lnTo>
                  <a:pt x="454" y="413"/>
                </a:lnTo>
                <a:lnTo>
                  <a:pt x="459" y="426"/>
                </a:lnTo>
                <a:lnTo>
                  <a:pt x="462" y="441"/>
                </a:lnTo>
                <a:lnTo>
                  <a:pt x="463" y="459"/>
                </a:lnTo>
                <a:lnTo>
                  <a:pt x="463" y="476"/>
                </a:lnTo>
                <a:lnTo>
                  <a:pt x="462" y="490"/>
                </a:lnTo>
                <a:lnTo>
                  <a:pt x="462" y="503"/>
                </a:lnTo>
                <a:lnTo>
                  <a:pt x="461" y="515"/>
                </a:lnTo>
                <a:lnTo>
                  <a:pt x="460" y="524"/>
                </a:lnTo>
                <a:lnTo>
                  <a:pt x="457" y="533"/>
                </a:lnTo>
                <a:lnTo>
                  <a:pt x="454" y="540"/>
                </a:lnTo>
                <a:lnTo>
                  <a:pt x="449" y="547"/>
                </a:lnTo>
                <a:lnTo>
                  <a:pt x="443" y="553"/>
                </a:lnTo>
                <a:lnTo>
                  <a:pt x="436" y="559"/>
                </a:lnTo>
                <a:lnTo>
                  <a:pt x="426" y="564"/>
                </a:lnTo>
                <a:lnTo>
                  <a:pt x="415" y="570"/>
                </a:lnTo>
                <a:lnTo>
                  <a:pt x="401" y="576"/>
                </a:lnTo>
                <a:lnTo>
                  <a:pt x="385" y="582"/>
                </a:lnTo>
                <a:lnTo>
                  <a:pt x="366" y="589"/>
                </a:lnTo>
                <a:lnTo>
                  <a:pt x="345" y="597"/>
                </a:lnTo>
                <a:lnTo>
                  <a:pt x="363" y="604"/>
                </a:lnTo>
                <a:lnTo>
                  <a:pt x="380" y="609"/>
                </a:lnTo>
                <a:lnTo>
                  <a:pt x="395" y="615"/>
                </a:lnTo>
                <a:lnTo>
                  <a:pt x="409" y="621"/>
                </a:lnTo>
                <a:lnTo>
                  <a:pt x="422" y="626"/>
                </a:lnTo>
                <a:lnTo>
                  <a:pt x="434" y="632"/>
                </a:lnTo>
                <a:lnTo>
                  <a:pt x="444" y="637"/>
                </a:lnTo>
                <a:lnTo>
                  <a:pt x="454" y="643"/>
                </a:lnTo>
                <a:lnTo>
                  <a:pt x="462" y="648"/>
                </a:lnTo>
                <a:lnTo>
                  <a:pt x="469" y="654"/>
                </a:lnTo>
                <a:lnTo>
                  <a:pt x="476" y="660"/>
                </a:lnTo>
                <a:lnTo>
                  <a:pt x="481" y="666"/>
                </a:lnTo>
                <a:lnTo>
                  <a:pt x="486" y="673"/>
                </a:lnTo>
                <a:lnTo>
                  <a:pt x="490" y="679"/>
                </a:lnTo>
                <a:lnTo>
                  <a:pt x="493" y="686"/>
                </a:lnTo>
                <a:lnTo>
                  <a:pt x="496" y="694"/>
                </a:lnTo>
                <a:lnTo>
                  <a:pt x="498" y="702"/>
                </a:lnTo>
                <a:lnTo>
                  <a:pt x="500" y="710"/>
                </a:lnTo>
                <a:lnTo>
                  <a:pt x="502" y="719"/>
                </a:lnTo>
                <a:lnTo>
                  <a:pt x="503" y="727"/>
                </a:lnTo>
                <a:lnTo>
                  <a:pt x="505" y="736"/>
                </a:lnTo>
                <a:lnTo>
                  <a:pt x="506" y="745"/>
                </a:lnTo>
                <a:lnTo>
                  <a:pt x="506" y="754"/>
                </a:lnTo>
                <a:lnTo>
                  <a:pt x="506" y="763"/>
                </a:lnTo>
                <a:lnTo>
                  <a:pt x="504" y="772"/>
                </a:lnTo>
                <a:lnTo>
                  <a:pt x="502" y="781"/>
                </a:lnTo>
                <a:lnTo>
                  <a:pt x="498" y="790"/>
                </a:lnTo>
                <a:lnTo>
                  <a:pt x="494" y="800"/>
                </a:lnTo>
                <a:lnTo>
                  <a:pt x="488" y="809"/>
                </a:lnTo>
                <a:lnTo>
                  <a:pt x="479" y="818"/>
                </a:lnTo>
                <a:lnTo>
                  <a:pt x="470" y="828"/>
                </a:lnTo>
                <a:lnTo>
                  <a:pt x="458" y="837"/>
                </a:lnTo>
                <a:lnTo>
                  <a:pt x="468" y="840"/>
                </a:lnTo>
                <a:lnTo>
                  <a:pt x="478" y="843"/>
                </a:lnTo>
                <a:lnTo>
                  <a:pt x="486" y="845"/>
                </a:lnTo>
                <a:lnTo>
                  <a:pt x="495" y="848"/>
                </a:lnTo>
                <a:lnTo>
                  <a:pt x="502" y="850"/>
                </a:lnTo>
                <a:lnTo>
                  <a:pt x="509" y="853"/>
                </a:lnTo>
                <a:lnTo>
                  <a:pt x="515" y="856"/>
                </a:lnTo>
                <a:lnTo>
                  <a:pt x="521" y="859"/>
                </a:lnTo>
                <a:lnTo>
                  <a:pt x="526" y="863"/>
                </a:lnTo>
                <a:lnTo>
                  <a:pt x="530" y="868"/>
                </a:lnTo>
                <a:lnTo>
                  <a:pt x="534" y="873"/>
                </a:lnTo>
                <a:lnTo>
                  <a:pt x="537" y="879"/>
                </a:lnTo>
                <a:lnTo>
                  <a:pt x="539" y="886"/>
                </a:lnTo>
                <a:lnTo>
                  <a:pt x="541" y="894"/>
                </a:lnTo>
                <a:lnTo>
                  <a:pt x="542" y="903"/>
                </a:lnTo>
                <a:lnTo>
                  <a:pt x="543" y="913"/>
                </a:lnTo>
                <a:lnTo>
                  <a:pt x="543" y="924"/>
                </a:lnTo>
                <a:lnTo>
                  <a:pt x="543" y="934"/>
                </a:lnTo>
                <a:lnTo>
                  <a:pt x="542" y="943"/>
                </a:lnTo>
                <a:lnTo>
                  <a:pt x="542" y="951"/>
                </a:lnTo>
                <a:lnTo>
                  <a:pt x="541" y="959"/>
                </a:lnTo>
                <a:lnTo>
                  <a:pt x="540" y="965"/>
                </a:lnTo>
                <a:lnTo>
                  <a:pt x="539" y="971"/>
                </a:lnTo>
                <a:lnTo>
                  <a:pt x="537" y="977"/>
                </a:lnTo>
                <a:lnTo>
                  <a:pt x="534" y="982"/>
                </a:lnTo>
                <a:lnTo>
                  <a:pt x="531" y="987"/>
                </a:lnTo>
                <a:lnTo>
                  <a:pt x="527" y="992"/>
                </a:lnTo>
                <a:lnTo>
                  <a:pt x="523" y="997"/>
                </a:lnTo>
                <a:lnTo>
                  <a:pt x="518" y="1002"/>
                </a:lnTo>
                <a:lnTo>
                  <a:pt x="511" y="1007"/>
                </a:lnTo>
                <a:lnTo>
                  <a:pt x="504" y="1012"/>
                </a:lnTo>
                <a:lnTo>
                  <a:pt x="496" y="1018"/>
                </a:lnTo>
                <a:lnTo>
                  <a:pt x="481" y="1028"/>
                </a:lnTo>
                <a:lnTo>
                  <a:pt x="465" y="1038"/>
                </a:lnTo>
                <a:lnTo>
                  <a:pt x="448" y="1047"/>
                </a:lnTo>
                <a:lnTo>
                  <a:pt x="430" y="1056"/>
                </a:lnTo>
                <a:lnTo>
                  <a:pt x="412" y="1065"/>
                </a:lnTo>
                <a:lnTo>
                  <a:pt x="393" y="1073"/>
                </a:lnTo>
                <a:lnTo>
                  <a:pt x="373" y="1081"/>
                </a:lnTo>
                <a:lnTo>
                  <a:pt x="351" y="1089"/>
                </a:lnTo>
                <a:lnTo>
                  <a:pt x="329" y="1097"/>
                </a:lnTo>
                <a:lnTo>
                  <a:pt x="307" y="1104"/>
                </a:lnTo>
                <a:lnTo>
                  <a:pt x="283" y="1111"/>
                </a:lnTo>
                <a:lnTo>
                  <a:pt x="258" y="1118"/>
                </a:lnTo>
                <a:lnTo>
                  <a:pt x="232" y="1125"/>
                </a:lnTo>
                <a:lnTo>
                  <a:pt x="204" y="1132"/>
                </a:lnTo>
                <a:lnTo>
                  <a:pt x="176" y="1138"/>
                </a:lnTo>
                <a:lnTo>
                  <a:pt x="147" y="114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32" name="Freeform 20">
            <a:extLst>
              <a:ext uri="{FF2B5EF4-FFF2-40B4-BE49-F238E27FC236}">
                <a16:creationId xmlns:a16="http://schemas.microsoft.com/office/drawing/2014/main" id="{D2732FF3-AB3C-6F42-BDAB-AA7EE1B2FFBF}"/>
              </a:ext>
            </a:extLst>
          </p:cNvPr>
          <p:cNvSpPr>
            <a:spLocks/>
          </p:cNvSpPr>
          <p:nvPr/>
        </p:nvSpPr>
        <p:spPr bwMode="auto">
          <a:xfrm>
            <a:off x="7573963" y="4999038"/>
            <a:ext cx="473075" cy="255587"/>
          </a:xfrm>
          <a:custGeom>
            <a:avLst/>
            <a:gdLst>
              <a:gd name="T0" fmla="*/ 471488 w 298"/>
              <a:gd name="T1" fmla="*/ 250825 h 161"/>
              <a:gd name="T2" fmla="*/ 447675 w 298"/>
              <a:gd name="T3" fmla="*/ 250825 h 161"/>
              <a:gd name="T4" fmla="*/ 420688 w 298"/>
              <a:gd name="T5" fmla="*/ 247650 h 161"/>
              <a:gd name="T6" fmla="*/ 390525 w 298"/>
              <a:gd name="T7" fmla="*/ 242887 h 161"/>
              <a:gd name="T8" fmla="*/ 357188 w 298"/>
              <a:gd name="T9" fmla="*/ 233362 h 161"/>
              <a:gd name="T10" fmla="*/ 322263 w 298"/>
              <a:gd name="T11" fmla="*/ 222250 h 161"/>
              <a:gd name="T12" fmla="*/ 285750 w 298"/>
              <a:gd name="T13" fmla="*/ 207962 h 161"/>
              <a:gd name="T14" fmla="*/ 249238 w 298"/>
              <a:gd name="T15" fmla="*/ 190500 h 161"/>
              <a:gd name="T16" fmla="*/ 212725 w 298"/>
              <a:gd name="T17" fmla="*/ 174625 h 161"/>
              <a:gd name="T18" fmla="*/ 177800 w 298"/>
              <a:gd name="T19" fmla="*/ 153987 h 161"/>
              <a:gd name="T20" fmla="*/ 141288 w 298"/>
              <a:gd name="T21" fmla="*/ 133350 h 161"/>
              <a:gd name="T22" fmla="*/ 109538 w 298"/>
              <a:gd name="T23" fmla="*/ 111125 h 161"/>
              <a:gd name="T24" fmla="*/ 79375 w 298"/>
              <a:gd name="T25" fmla="*/ 90487 h 161"/>
              <a:gd name="T26" fmla="*/ 52388 w 298"/>
              <a:gd name="T27" fmla="*/ 66675 h 161"/>
              <a:gd name="T28" fmla="*/ 30163 w 298"/>
              <a:gd name="T29" fmla="*/ 44450 h 161"/>
              <a:gd name="T30" fmla="*/ 12700 w 298"/>
              <a:gd name="T31" fmla="*/ 20637 h 161"/>
              <a:gd name="T32" fmla="*/ 0 w 298"/>
              <a:gd name="T33" fmla="*/ 0 h 161"/>
              <a:gd name="T34" fmla="*/ 38100 w 298"/>
              <a:gd name="T35" fmla="*/ 50800 h 161"/>
              <a:gd name="T36" fmla="*/ 57150 w 298"/>
              <a:gd name="T37" fmla="*/ 74612 h 161"/>
              <a:gd name="T38" fmla="*/ 76200 w 298"/>
              <a:gd name="T39" fmla="*/ 100012 h 161"/>
              <a:gd name="T40" fmla="*/ 96838 w 298"/>
              <a:gd name="T41" fmla="*/ 123825 h 161"/>
              <a:gd name="T42" fmla="*/ 117475 w 298"/>
              <a:gd name="T43" fmla="*/ 146050 h 161"/>
              <a:gd name="T44" fmla="*/ 141288 w 298"/>
              <a:gd name="T45" fmla="*/ 166687 h 161"/>
              <a:gd name="T46" fmla="*/ 166688 w 298"/>
              <a:gd name="T47" fmla="*/ 185737 h 161"/>
              <a:gd name="T48" fmla="*/ 193675 w 298"/>
              <a:gd name="T49" fmla="*/ 203200 h 161"/>
              <a:gd name="T50" fmla="*/ 222250 w 298"/>
              <a:gd name="T51" fmla="*/ 219075 h 161"/>
              <a:gd name="T52" fmla="*/ 255588 w 298"/>
              <a:gd name="T53" fmla="*/ 231775 h 161"/>
              <a:gd name="T54" fmla="*/ 290513 w 298"/>
              <a:gd name="T55" fmla="*/ 241300 h 161"/>
              <a:gd name="T56" fmla="*/ 330200 w 298"/>
              <a:gd name="T57" fmla="*/ 249237 h 161"/>
              <a:gd name="T58" fmla="*/ 371475 w 298"/>
              <a:gd name="T59" fmla="*/ 252412 h 161"/>
              <a:gd name="T60" fmla="*/ 419100 w 298"/>
              <a:gd name="T61" fmla="*/ 254000 h 161"/>
              <a:gd name="T62" fmla="*/ 471488 w 298"/>
              <a:gd name="T63" fmla="*/ 250825 h 1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8" h="161">
                <a:moveTo>
                  <a:pt x="297" y="158"/>
                </a:moveTo>
                <a:lnTo>
                  <a:pt x="282" y="158"/>
                </a:lnTo>
                <a:lnTo>
                  <a:pt x="265" y="156"/>
                </a:lnTo>
                <a:lnTo>
                  <a:pt x="246" y="153"/>
                </a:lnTo>
                <a:lnTo>
                  <a:pt x="225" y="147"/>
                </a:lnTo>
                <a:lnTo>
                  <a:pt x="203" y="140"/>
                </a:lnTo>
                <a:lnTo>
                  <a:pt x="180" y="131"/>
                </a:lnTo>
                <a:lnTo>
                  <a:pt x="157" y="120"/>
                </a:lnTo>
                <a:lnTo>
                  <a:pt x="134" y="110"/>
                </a:lnTo>
                <a:lnTo>
                  <a:pt x="112" y="97"/>
                </a:lnTo>
                <a:lnTo>
                  <a:pt x="89" y="84"/>
                </a:lnTo>
                <a:lnTo>
                  <a:pt x="69" y="70"/>
                </a:lnTo>
                <a:lnTo>
                  <a:pt x="50" y="57"/>
                </a:lnTo>
                <a:lnTo>
                  <a:pt x="33" y="42"/>
                </a:lnTo>
                <a:lnTo>
                  <a:pt x="19" y="28"/>
                </a:lnTo>
                <a:lnTo>
                  <a:pt x="8" y="13"/>
                </a:lnTo>
                <a:lnTo>
                  <a:pt x="0" y="0"/>
                </a:lnTo>
                <a:lnTo>
                  <a:pt x="24" y="32"/>
                </a:lnTo>
                <a:lnTo>
                  <a:pt x="36" y="47"/>
                </a:lnTo>
                <a:lnTo>
                  <a:pt x="48" y="63"/>
                </a:lnTo>
                <a:lnTo>
                  <a:pt x="61" y="78"/>
                </a:lnTo>
                <a:lnTo>
                  <a:pt x="74" y="92"/>
                </a:lnTo>
                <a:lnTo>
                  <a:pt x="89" y="105"/>
                </a:lnTo>
                <a:lnTo>
                  <a:pt x="105" y="117"/>
                </a:lnTo>
                <a:lnTo>
                  <a:pt x="122" y="128"/>
                </a:lnTo>
                <a:lnTo>
                  <a:pt x="140" y="138"/>
                </a:lnTo>
                <a:lnTo>
                  <a:pt x="161" y="146"/>
                </a:lnTo>
                <a:lnTo>
                  <a:pt x="183" y="152"/>
                </a:lnTo>
                <a:lnTo>
                  <a:pt x="208" y="157"/>
                </a:lnTo>
                <a:lnTo>
                  <a:pt x="234" y="159"/>
                </a:lnTo>
                <a:lnTo>
                  <a:pt x="264" y="160"/>
                </a:lnTo>
                <a:lnTo>
                  <a:pt x="297" y="158"/>
                </a:lnTo>
              </a:path>
            </a:pathLst>
          </a:custGeom>
          <a:solidFill>
            <a:srgbClr val="CB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33" name="Freeform 21">
            <a:extLst>
              <a:ext uri="{FF2B5EF4-FFF2-40B4-BE49-F238E27FC236}">
                <a16:creationId xmlns:a16="http://schemas.microsoft.com/office/drawing/2014/main" id="{550BBB08-7B6D-8441-B30E-E818F1908AC9}"/>
              </a:ext>
            </a:extLst>
          </p:cNvPr>
          <p:cNvSpPr>
            <a:spLocks/>
          </p:cNvSpPr>
          <p:nvPr/>
        </p:nvSpPr>
        <p:spPr bwMode="auto">
          <a:xfrm>
            <a:off x="6149975" y="4243388"/>
            <a:ext cx="750888" cy="217487"/>
          </a:xfrm>
          <a:custGeom>
            <a:avLst/>
            <a:gdLst>
              <a:gd name="T0" fmla="*/ 0 w 473"/>
              <a:gd name="T1" fmla="*/ 0 h 137"/>
              <a:gd name="T2" fmla="*/ 23813 w 473"/>
              <a:gd name="T3" fmla="*/ 12700 h 137"/>
              <a:gd name="T4" fmla="*/ 47625 w 473"/>
              <a:gd name="T5" fmla="*/ 25400 h 137"/>
              <a:gd name="T6" fmla="*/ 71438 w 473"/>
              <a:gd name="T7" fmla="*/ 36512 h 137"/>
              <a:gd name="T8" fmla="*/ 95250 w 473"/>
              <a:gd name="T9" fmla="*/ 47625 h 137"/>
              <a:gd name="T10" fmla="*/ 119063 w 473"/>
              <a:gd name="T11" fmla="*/ 60325 h 137"/>
              <a:gd name="T12" fmla="*/ 142875 w 473"/>
              <a:gd name="T13" fmla="*/ 69850 h 137"/>
              <a:gd name="T14" fmla="*/ 166688 w 473"/>
              <a:gd name="T15" fmla="*/ 80962 h 137"/>
              <a:gd name="T16" fmla="*/ 190500 w 473"/>
              <a:gd name="T17" fmla="*/ 92075 h 137"/>
              <a:gd name="T18" fmla="*/ 214313 w 473"/>
              <a:gd name="T19" fmla="*/ 101600 h 137"/>
              <a:gd name="T20" fmla="*/ 234950 w 473"/>
              <a:gd name="T21" fmla="*/ 111125 h 137"/>
              <a:gd name="T22" fmla="*/ 257175 w 473"/>
              <a:gd name="T23" fmla="*/ 122237 h 137"/>
              <a:gd name="T24" fmla="*/ 276225 w 473"/>
              <a:gd name="T25" fmla="*/ 131762 h 137"/>
              <a:gd name="T26" fmla="*/ 295275 w 473"/>
              <a:gd name="T27" fmla="*/ 141287 h 137"/>
              <a:gd name="T28" fmla="*/ 312738 w 473"/>
              <a:gd name="T29" fmla="*/ 149225 h 137"/>
              <a:gd name="T30" fmla="*/ 327025 w 473"/>
              <a:gd name="T31" fmla="*/ 158750 h 137"/>
              <a:gd name="T32" fmla="*/ 341313 w 473"/>
              <a:gd name="T33" fmla="*/ 168275 h 137"/>
              <a:gd name="T34" fmla="*/ 355600 w 473"/>
              <a:gd name="T35" fmla="*/ 174625 h 137"/>
              <a:gd name="T36" fmla="*/ 373063 w 473"/>
              <a:gd name="T37" fmla="*/ 180975 h 137"/>
              <a:gd name="T38" fmla="*/ 395288 w 473"/>
              <a:gd name="T39" fmla="*/ 187325 h 137"/>
              <a:gd name="T40" fmla="*/ 420688 w 473"/>
              <a:gd name="T41" fmla="*/ 193675 h 137"/>
              <a:gd name="T42" fmla="*/ 449263 w 473"/>
              <a:gd name="T43" fmla="*/ 198437 h 137"/>
              <a:gd name="T44" fmla="*/ 479425 w 473"/>
              <a:gd name="T45" fmla="*/ 201612 h 137"/>
              <a:gd name="T46" fmla="*/ 509588 w 473"/>
              <a:gd name="T47" fmla="*/ 204787 h 137"/>
              <a:gd name="T48" fmla="*/ 542925 w 473"/>
              <a:gd name="T49" fmla="*/ 207962 h 137"/>
              <a:gd name="T50" fmla="*/ 574675 w 473"/>
              <a:gd name="T51" fmla="*/ 211137 h 137"/>
              <a:gd name="T52" fmla="*/ 606425 w 473"/>
              <a:gd name="T53" fmla="*/ 212725 h 137"/>
              <a:gd name="T54" fmla="*/ 636588 w 473"/>
              <a:gd name="T55" fmla="*/ 214312 h 137"/>
              <a:gd name="T56" fmla="*/ 665163 w 473"/>
              <a:gd name="T57" fmla="*/ 215900 h 137"/>
              <a:gd name="T58" fmla="*/ 690563 w 473"/>
              <a:gd name="T59" fmla="*/ 215900 h 137"/>
              <a:gd name="T60" fmla="*/ 714375 w 473"/>
              <a:gd name="T61" fmla="*/ 215900 h 137"/>
              <a:gd name="T62" fmla="*/ 733425 w 473"/>
              <a:gd name="T63" fmla="*/ 215900 h 137"/>
              <a:gd name="T64" fmla="*/ 749300 w 473"/>
              <a:gd name="T65" fmla="*/ 214312 h 1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3" h="137">
                <a:moveTo>
                  <a:pt x="0" y="0"/>
                </a:moveTo>
                <a:lnTo>
                  <a:pt x="15" y="8"/>
                </a:lnTo>
                <a:lnTo>
                  <a:pt x="30" y="16"/>
                </a:lnTo>
                <a:lnTo>
                  <a:pt x="45" y="23"/>
                </a:lnTo>
                <a:lnTo>
                  <a:pt x="60" y="30"/>
                </a:lnTo>
                <a:lnTo>
                  <a:pt x="75" y="38"/>
                </a:lnTo>
                <a:lnTo>
                  <a:pt x="90" y="44"/>
                </a:lnTo>
                <a:lnTo>
                  <a:pt x="105" y="51"/>
                </a:lnTo>
                <a:lnTo>
                  <a:pt x="120" y="58"/>
                </a:lnTo>
                <a:lnTo>
                  <a:pt x="135" y="64"/>
                </a:lnTo>
                <a:lnTo>
                  <a:pt x="148" y="70"/>
                </a:lnTo>
                <a:lnTo>
                  <a:pt x="162" y="77"/>
                </a:lnTo>
                <a:lnTo>
                  <a:pt x="174" y="83"/>
                </a:lnTo>
                <a:lnTo>
                  <a:pt x="186" y="89"/>
                </a:lnTo>
                <a:lnTo>
                  <a:pt x="197" y="94"/>
                </a:lnTo>
                <a:lnTo>
                  <a:pt x="206" y="100"/>
                </a:lnTo>
                <a:lnTo>
                  <a:pt x="215" y="106"/>
                </a:lnTo>
                <a:lnTo>
                  <a:pt x="224" y="110"/>
                </a:lnTo>
                <a:lnTo>
                  <a:pt x="235" y="114"/>
                </a:lnTo>
                <a:lnTo>
                  <a:pt x="249" y="118"/>
                </a:lnTo>
                <a:lnTo>
                  <a:pt x="265" y="122"/>
                </a:lnTo>
                <a:lnTo>
                  <a:pt x="283" y="125"/>
                </a:lnTo>
                <a:lnTo>
                  <a:pt x="302" y="127"/>
                </a:lnTo>
                <a:lnTo>
                  <a:pt x="321" y="129"/>
                </a:lnTo>
                <a:lnTo>
                  <a:pt x="342" y="131"/>
                </a:lnTo>
                <a:lnTo>
                  <a:pt x="362" y="133"/>
                </a:lnTo>
                <a:lnTo>
                  <a:pt x="382" y="134"/>
                </a:lnTo>
                <a:lnTo>
                  <a:pt x="401" y="135"/>
                </a:lnTo>
                <a:lnTo>
                  <a:pt x="419" y="136"/>
                </a:lnTo>
                <a:lnTo>
                  <a:pt x="435" y="136"/>
                </a:lnTo>
                <a:lnTo>
                  <a:pt x="450" y="136"/>
                </a:lnTo>
                <a:lnTo>
                  <a:pt x="462" y="136"/>
                </a:lnTo>
                <a:lnTo>
                  <a:pt x="472" y="13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34" name="Freeform 22">
            <a:extLst>
              <a:ext uri="{FF2B5EF4-FFF2-40B4-BE49-F238E27FC236}">
                <a16:creationId xmlns:a16="http://schemas.microsoft.com/office/drawing/2014/main" id="{5F266849-B643-7941-A2FF-DE786FAF588D}"/>
              </a:ext>
            </a:extLst>
          </p:cNvPr>
          <p:cNvSpPr>
            <a:spLocks/>
          </p:cNvSpPr>
          <p:nvPr/>
        </p:nvSpPr>
        <p:spPr bwMode="auto">
          <a:xfrm>
            <a:off x="6176963" y="4805363"/>
            <a:ext cx="823912" cy="61912"/>
          </a:xfrm>
          <a:custGeom>
            <a:avLst/>
            <a:gdLst>
              <a:gd name="T0" fmla="*/ 0 w 519"/>
              <a:gd name="T1" fmla="*/ 0 h 39"/>
              <a:gd name="T2" fmla="*/ 14287 w 519"/>
              <a:gd name="T3" fmla="*/ 3175 h 39"/>
              <a:gd name="T4" fmla="*/ 30162 w 519"/>
              <a:gd name="T5" fmla="*/ 9525 h 39"/>
              <a:gd name="T6" fmla="*/ 49212 w 519"/>
              <a:gd name="T7" fmla="*/ 14287 h 39"/>
              <a:gd name="T8" fmla="*/ 69850 w 519"/>
              <a:gd name="T9" fmla="*/ 19050 h 39"/>
              <a:gd name="T10" fmla="*/ 92075 w 519"/>
              <a:gd name="T11" fmla="*/ 25400 h 39"/>
              <a:gd name="T12" fmla="*/ 115887 w 519"/>
              <a:gd name="T13" fmla="*/ 30162 h 39"/>
              <a:gd name="T14" fmla="*/ 139700 w 519"/>
              <a:gd name="T15" fmla="*/ 36512 h 39"/>
              <a:gd name="T16" fmla="*/ 163512 w 519"/>
              <a:gd name="T17" fmla="*/ 41275 h 39"/>
              <a:gd name="T18" fmla="*/ 188912 w 519"/>
              <a:gd name="T19" fmla="*/ 46037 h 39"/>
              <a:gd name="T20" fmla="*/ 212725 w 519"/>
              <a:gd name="T21" fmla="*/ 50800 h 39"/>
              <a:gd name="T22" fmla="*/ 234950 w 519"/>
              <a:gd name="T23" fmla="*/ 53975 h 39"/>
              <a:gd name="T24" fmla="*/ 257175 w 519"/>
              <a:gd name="T25" fmla="*/ 57150 h 39"/>
              <a:gd name="T26" fmla="*/ 277812 w 519"/>
              <a:gd name="T27" fmla="*/ 57150 h 39"/>
              <a:gd name="T28" fmla="*/ 296862 w 519"/>
              <a:gd name="T29" fmla="*/ 57150 h 39"/>
              <a:gd name="T30" fmla="*/ 312737 w 519"/>
              <a:gd name="T31" fmla="*/ 57150 h 39"/>
              <a:gd name="T32" fmla="*/ 327025 w 519"/>
              <a:gd name="T33" fmla="*/ 52387 h 39"/>
              <a:gd name="T34" fmla="*/ 341312 w 519"/>
              <a:gd name="T35" fmla="*/ 50800 h 39"/>
              <a:gd name="T36" fmla="*/ 358775 w 519"/>
              <a:gd name="T37" fmla="*/ 47625 h 39"/>
              <a:gd name="T38" fmla="*/ 377825 w 519"/>
              <a:gd name="T39" fmla="*/ 46037 h 39"/>
              <a:gd name="T40" fmla="*/ 398462 w 519"/>
              <a:gd name="T41" fmla="*/ 46037 h 39"/>
              <a:gd name="T42" fmla="*/ 420687 w 519"/>
              <a:gd name="T43" fmla="*/ 46037 h 39"/>
              <a:gd name="T44" fmla="*/ 444500 w 519"/>
              <a:gd name="T45" fmla="*/ 46037 h 39"/>
              <a:gd name="T46" fmla="*/ 469900 w 519"/>
              <a:gd name="T47" fmla="*/ 47625 h 39"/>
              <a:gd name="T48" fmla="*/ 493712 w 519"/>
              <a:gd name="T49" fmla="*/ 49212 h 39"/>
              <a:gd name="T50" fmla="*/ 519112 w 519"/>
              <a:gd name="T51" fmla="*/ 50800 h 39"/>
              <a:gd name="T52" fmla="*/ 544512 w 519"/>
              <a:gd name="T53" fmla="*/ 52387 h 39"/>
              <a:gd name="T54" fmla="*/ 568325 w 519"/>
              <a:gd name="T55" fmla="*/ 53975 h 39"/>
              <a:gd name="T56" fmla="*/ 590550 w 519"/>
              <a:gd name="T57" fmla="*/ 55562 h 39"/>
              <a:gd name="T58" fmla="*/ 611187 w 519"/>
              <a:gd name="T59" fmla="*/ 57150 h 39"/>
              <a:gd name="T60" fmla="*/ 630237 w 519"/>
              <a:gd name="T61" fmla="*/ 58737 h 39"/>
              <a:gd name="T62" fmla="*/ 647700 w 519"/>
              <a:gd name="T63" fmla="*/ 60325 h 39"/>
              <a:gd name="T64" fmla="*/ 661987 w 519"/>
              <a:gd name="T65" fmla="*/ 60325 h 39"/>
              <a:gd name="T66" fmla="*/ 674687 w 519"/>
              <a:gd name="T67" fmla="*/ 60325 h 39"/>
              <a:gd name="T68" fmla="*/ 685800 w 519"/>
              <a:gd name="T69" fmla="*/ 60325 h 39"/>
              <a:gd name="T70" fmla="*/ 698500 w 519"/>
              <a:gd name="T71" fmla="*/ 58737 h 39"/>
              <a:gd name="T72" fmla="*/ 709612 w 519"/>
              <a:gd name="T73" fmla="*/ 58737 h 39"/>
              <a:gd name="T74" fmla="*/ 722312 w 519"/>
              <a:gd name="T75" fmla="*/ 58737 h 39"/>
              <a:gd name="T76" fmla="*/ 733425 w 519"/>
              <a:gd name="T77" fmla="*/ 57150 h 39"/>
              <a:gd name="T78" fmla="*/ 742950 w 519"/>
              <a:gd name="T79" fmla="*/ 57150 h 39"/>
              <a:gd name="T80" fmla="*/ 754062 w 519"/>
              <a:gd name="T81" fmla="*/ 55562 h 39"/>
              <a:gd name="T82" fmla="*/ 765175 w 519"/>
              <a:gd name="T83" fmla="*/ 55562 h 39"/>
              <a:gd name="T84" fmla="*/ 774700 w 519"/>
              <a:gd name="T85" fmla="*/ 53975 h 39"/>
              <a:gd name="T86" fmla="*/ 782637 w 519"/>
              <a:gd name="T87" fmla="*/ 52387 h 39"/>
              <a:gd name="T88" fmla="*/ 792162 w 519"/>
              <a:gd name="T89" fmla="*/ 50800 h 39"/>
              <a:gd name="T90" fmla="*/ 800100 w 519"/>
              <a:gd name="T91" fmla="*/ 50800 h 39"/>
              <a:gd name="T92" fmla="*/ 808037 w 519"/>
              <a:gd name="T93" fmla="*/ 49212 h 39"/>
              <a:gd name="T94" fmla="*/ 815975 w 519"/>
              <a:gd name="T95" fmla="*/ 47625 h 39"/>
              <a:gd name="T96" fmla="*/ 822325 w 519"/>
              <a:gd name="T97" fmla="*/ 46037 h 3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19" h="39">
                <a:moveTo>
                  <a:pt x="0" y="0"/>
                </a:moveTo>
                <a:lnTo>
                  <a:pt x="9" y="2"/>
                </a:lnTo>
                <a:lnTo>
                  <a:pt x="19" y="6"/>
                </a:lnTo>
                <a:lnTo>
                  <a:pt x="31" y="9"/>
                </a:lnTo>
                <a:lnTo>
                  <a:pt x="44" y="12"/>
                </a:lnTo>
                <a:lnTo>
                  <a:pt x="58" y="16"/>
                </a:lnTo>
                <a:lnTo>
                  <a:pt x="73" y="19"/>
                </a:lnTo>
                <a:lnTo>
                  <a:pt x="88" y="23"/>
                </a:lnTo>
                <a:lnTo>
                  <a:pt x="103" y="26"/>
                </a:lnTo>
                <a:lnTo>
                  <a:pt x="119" y="29"/>
                </a:lnTo>
                <a:lnTo>
                  <a:pt x="134" y="32"/>
                </a:lnTo>
                <a:lnTo>
                  <a:pt x="148" y="34"/>
                </a:lnTo>
                <a:lnTo>
                  <a:pt x="162" y="36"/>
                </a:lnTo>
                <a:lnTo>
                  <a:pt x="175" y="36"/>
                </a:lnTo>
                <a:lnTo>
                  <a:pt x="187" y="36"/>
                </a:lnTo>
                <a:lnTo>
                  <a:pt x="197" y="36"/>
                </a:lnTo>
                <a:lnTo>
                  <a:pt x="206" y="33"/>
                </a:lnTo>
                <a:lnTo>
                  <a:pt x="215" y="32"/>
                </a:lnTo>
                <a:lnTo>
                  <a:pt x="226" y="30"/>
                </a:lnTo>
                <a:lnTo>
                  <a:pt x="238" y="29"/>
                </a:lnTo>
                <a:lnTo>
                  <a:pt x="251" y="29"/>
                </a:lnTo>
                <a:lnTo>
                  <a:pt x="265" y="29"/>
                </a:lnTo>
                <a:lnTo>
                  <a:pt x="280" y="29"/>
                </a:lnTo>
                <a:lnTo>
                  <a:pt x="296" y="30"/>
                </a:lnTo>
                <a:lnTo>
                  <a:pt x="311" y="31"/>
                </a:lnTo>
                <a:lnTo>
                  <a:pt x="327" y="32"/>
                </a:lnTo>
                <a:lnTo>
                  <a:pt x="343" y="33"/>
                </a:lnTo>
                <a:lnTo>
                  <a:pt x="358" y="34"/>
                </a:lnTo>
                <a:lnTo>
                  <a:pt x="372" y="35"/>
                </a:lnTo>
                <a:lnTo>
                  <a:pt x="385" y="36"/>
                </a:lnTo>
                <a:lnTo>
                  <a:pt x="397" y="37"/>
                </a:lnTo>
                <a:lnTo>
                  <a:pt x="408" y="38"/>
                </a:lnTo>
                <a:lnTo>
                  <a:pt x="417" y="38"/>
                </a:lnTo>
                <a:lnTo>
                  <a:pt x="425" y="38"/>
                </a:lnTo>
                <a:lnTo>
                  <a:pt x="432" y="38"/>
                </a:lnTo>
                <a:lnTo>
                  <a:pt x="440" y="37"/>
                </a:lnTo>
                <a:lnTo>
                  <a:pt x="447" y="37"/>
                </a:lnTo>
                <a:lnTo>
                  <a:pt x="455" y="37"/>
                </a:lnTo>
                <a:lnTo>
                  <a:pt x="462" y="36"/>
                </a:lnTo>
                <a:lnTo>
                  <a:pt x="468" y="36"/>
                </a:lnTo>
                <a:lnTo>
                  <a:pt x="475" y="35"/>
                </a:lnTo>
                <a:lnTo>
                  <a:pt x="482" y="35"/>
                </a:lnTo>
                <a:lnTo>
                  <a:pt x="488" y="34"/>
                </a:lnTo>
                <a:lnTo>
                  <a:pt x="493" y="33"/>
                </a:lnTo>
                <a:lnTo>
                  <a:pt x="499" y="32"/>
                </a:lnTo>
                <a:lnTo>
                  <a:pt x="504" y="32"/>
                </a:lnTo>
                <a:lnTo>
                  <a:pt x="509" y="31"/>
                </a:lnTo>
                <a:lnTo>
                  <a:pt x="514" y="30"/>
                </a:lnTo>
                <a:lnTo>
                  <a:pt x="518" y="2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35" name="Freeform 23">
            <a:extLst>
              <a:ext uri="{FF2B5EF4-FFF2-40B4-BE49-F238E27FC236}">
                <a16:creationId xmlns:a16="http://schemas.microsoft.com/office/drawing/2014/main" id="{3AC63A18-34D4-BC4B-8A94-9A070525C982}"/>
              </a:ext>
            </a:extLst>
          </p:cNvPr>
          <p:cNvSpPr>
            <a:spLocks/>
          </p:cNvSpPr>
          <p:nvPr/>
        </p:nvSpPr>
        <p:spPr bwMode="auto">
          <a:xfrm>
            <a:off x="6430963" y="5232400"/>
            <a:ext cx="749300" cy="63500"/>
          </a:xfrm>
          <a:custGeom>
            <a:avLst/>
            <a:gdLst>
              <a:gd name="T0" fmla="*/ 0 w 472"/>
              <a:gd name="T1" fmla="*/ 47625 h 40"/>
              <a:gd name="T2" fmla="*/ 12700 w 472"/>
              <a:gd name="T3" fmla="*/ 49213 h 40"/>
              <a:gd name="T4" fmla="*/ 25400 w 472"/>
              <a:gd name="T5" fmla="*/ 52388 h 40"/>
              <a:gd name="T6" fmla="*/ 39688 w 472"/>
              <a:gd name="T7" fmla="*/ 53975 h 40"/>
              <a:gd name="T8" fmla="*/ 55563 w 472"/>
              <a:gd name="T9" fmla="*/ 55563 h 40"/>
              <a:gd name="T10" fmla="*/ 71438 w 472"/>
              <a:gd name="T11" fmla="*/ 57150 h 40"/>
              <a:gd name="T12" fmla="*/ 88900 w 472"/>
              <a:gd name="T13" fmla="*/ 58738 h 40"/>
              <a:gd name="T14" fmla="*/ 106363 w 472"/>
              <a:gd name="T15" fmla="*/ 60325 h 40"/>
              <a:gd name="T16" fmla="*/ 123825 w 472"/>
              <a:gd name="T17" fmla="*/ 60325 h 40"/>
              <a:gd name="T18" fmla="*/ 142875 w 472"/>
              <a:gd name="T19" fmla="*/ 60325 h 40"/>
              <a:gd name="T20" fmla="*/ 161925 w 472"/>
              <a:gd name="T21" fmla="*/ 61913 h 40"/>
              <a:gd name="T22" fmla="*/ 180975 w 472"/>
              <a:gd name="T23" fmla="*/ 60325 h 40"/>
              <a:gd name="T24" fmla="*/ 200025 w 472"/>
              <a:gd name="T25" fmla="*/ 60325 h 40"/>
              <a:gd name="T26" fmla="*/ 219075 w 472"/>
              <a:gd name="T27" fmla="*/ 58738 h 40"/>
              <a:gd name="T28" fmla="*/ 238125 w 472"/>
              <a:gd name="T29" fmla="*/ 58738 h 40"/>
              <a:gd name="T30" fmla="*/ 255588 w 472"/>
              <a:gd name="T31" fmla="*/ 55563 h 40"/>
              <a:gd name="T32" fmla="*/ 273050 w 472"/>
              <a:gd name="T33" fmla="*/ 53975 h 40"/>
              <a:gd name="T34" fmla="*/ 306388 w 472"/>
              <a:gd name="T35" fmla="*/ 47625 h 40"/>
              <a:gd name="T36" fmla="*/ 341313 w 472"/>
              <a:gd name="T37" fmla="*/ 42863 h 40"/>
              <a:gd name="T38" fmla="*/ 376238 w 472"/>
              <a:gd name="T39" fmla="*/ 39688 h 40"/>
              <a:gd name="T40" fmla="*/ 411163 w 472"/>
              <a:gd name="T41" fmla="*/ 36513 h 40"/>
              <a:gd name="T42" fmla="*/ 446088 w 472"/>
              <a:gd name="T43" fmla="*/ 34925 h 40"/>
              <a:gd name="T44" fmla="*/ 481013 w 472"/>
              <a:gd name="T45" fmla="*/ 33338 h 40"/>
              <a:gd name="T46" fmla="*/ 515938 w 472"/>
              <a:gd name="T47" fmla="*/ 31750 h 40"/>
              <a:gd name="T48" fmla="*/ 549275 w 472"/>
              <a:gd name="T49" fmla="*/ 30163 h 40"/>
              <a:gd name="T50" fmla="*/ 581025 w 472"/>
              <a:gd name="T51" fmla="*/ 28575 h 40"/>
              <a:gd name="T52" fmla="*/ 611188 w 472"/>
              <a:gd name="T53" fmla="*/ 26988 h 40"/>
              <a:gd name="T54" fmla="*/ 639763 w 472"/>
              <a:gd name="T55" fmla="*/ 23813 h 40"/>
              <a:gd name="T56" fmla="*/ 668338 w 472"/>
              <a:gd name="T57" fmla="*/ 20638 h 40"/>
              <a:gd name="T58" fmla="*/ 692150 w 472"/>
              <a:gd name="T59" fmla="*/ 17463 h 40"/>
              <a:gd name="T60" fmla="*/ 714375 w 472"/>
              <a:gd name="T61" fmla="*/ 12700 h 40"/>
              <a:gd name="T62" fmla="*/ 733425 w 472"/>
              <a:gd name="T63" fmla="*/ 7938 h 40"/>
              <a:gd name="T64" fmla="*/ 747713 w 472"/>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72" h="40">
                <a:moveTo>
                  <a:pt x="0" y="30"/>
                </a:moveTo>
                <a:lnTo>
                  <a:pt x="8" y="31"/>
                </a:lnTo>
                <a:lnTo>
                  <a:pt x="16" y="33"/>
                </a:lnTo>
                <a:lnTo>
                  <a:pt x="25" y="34"/>
                </a:lnTo>
                <a:lnTo>
                  <a:pt x="35" y="35"/>
                </a:lnTo>
                <a:lnTo>
                  <a:pt x="45" y="36"/>
                </a:lnTo>
                <a:lnTo>
                  <a:pt x="56" y="37"/>
                </a:lnTo>
                <a:lnTo>
                  <a:pt x="67" y="38"/>
                </a:lnTo>
                <a:lnTo>
                  <a:pt x="78" y="38"/>
                </a:lnTo>
                <a:lnTo>
                  <a:pt x="90" y="38"/>
                </a:lnTo>
                <a:lnTo>
                  <a:pt x="102" y="39"/>
                </a:lnTo>
                <a:lnTo>
                  <a:pt x="114" y="38"/>
                </a:lnTo>
                <a:lnTo>
                  <a:pt x="126" y="38"/>
                </a:lnTo>
                <a:lnTo>
                  <a:pt x="138" y="37"/>
                </a:lnTo>
                <a:lnTo>
                  <a:pt x="150" y="37"/>
                </a:lnTo>
                <a:lnTo>
                  <a:pt x="161" y="35"/>
                </a:lnTo>
                <a:lnTo>
                  <a:pt x="172" y="34"/>
                </a:lnTo>
                <a:lnTo>
                  <a:pt x="193" y="30"/>
                </a:lnTo>
                <a:lnTo>
                  <a:pt x="215" y="27"/>
                </a:lnTo>
                <a:lnTo>
                  <a:pt x="237" y="25"/>
                </a:lnTo>
                <a:lnTo>
                  <a:pt x="259" y="23"/>
                </a:lnTo>
                <a:lnTo>
                  <a:pt x="281" y="22"/>
                </a:lnTo>
                <a:lnTo>
                  <a:pt x="303" y="21"/>
                </a:lnTo>
                <a:lnTo>
                  <a:pt x="325" y="20"/>
                </a:lnTo>
                <a:lnTo>
                  <a:pt x="346" y="19"/>
                </a:lnTo>
                <a:lnTo>
                  <a:pt x="366" y="18"/>
                </a:lnTo>
                <a:lnTo>
                  <a:pt x="385" y="17"/>
                </a:lnTo>
                <a:lnTo>
                  <a:pt x="403" y="15"/>
                </a:lnTo>
                <a:lnTo>
                  <a:pt x="421" y="13"/>
                </a:lnTo>
                <a:lnTo>
                  <a:pt x="436" y="11"/>
                </a:lnTo>
                <a:lnTo>
                  <a:pt x="450" y="8"/>
                </a:lnTo>
                <a:lnTo>
                  <a:pt x="462" y="5"/>
                </a:lnTo>
                <a:lnTo>
                  <a:pt x="471"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36" name="Freeform 24">
            <a:extLst>
              <a:ext uri="{FF2B5EF4-FFF2-40B4-BE49-F238E27FC236}">
                <a16:creationId xmlns:a16="http://schemas.microsoft.com/office/drawing/2014/main" id="{F3364E53-3457-CF4A-AB09-2A901172A891}"/>
              </a:ext>
            </a:extLst>
          </p:cNvPr>
          <p:cNvSpPr>
            <a:spLocks/>
          </p:cNvSpPr>
          <p:nvPr/>
        </p:nvSpPr>
        <p:spPr bwMode="auto">
          <a:xfrm>
            <a:off x="8121650" y="5651500"/>
            <a:ext cx="173038" cy="88900"/>
          </a:xfrm>
          <a:custGeom>
            <a:avLst/>
            <a:gdLst>
              <a:gd name="T0" fmla="*/ 23813 w 109"/>
              <a:gd name="T1" fmla="*/ 85725 h 56"/>
              <a:gd name="T2" fmla="*/ 14288 w 109"/>
              <a:gd name="T3" fmla="*/ 82550 h 56"/>
              <a:gd name="T4" fmla="*/ 4763 w 109"/>
              <a:gd name="T5" fmla="*/ 79375 h 56"/>
              <a:gd name="T6" fmla="*/ 1588 w 109"/>
              <a:gd name="T7" fmla="*/ 73025 h 56"/>
              <a:gd name="T8" fmla="*/ 0 w 109"/>
              <a:gd name="T9" fmla="*/ 66675 h 56"/>
              <a:gd name="T10" fmla="*/ 1588 w 109"/>
              <a:gd name="T11" fmla="*/ 61913 h 56"/>
              <a:gd name="T12" fmla="*/ 7938 w 109"/>
              <a:gd name="T13" fmla="*/ 53975 h 56"/>
              <a:gd name="T14" fmla="*/ 14288 w 109"/>
              <a:gd name="T15" fmla="*/ 49213 h 56"/>
              <a:gd name="T16" fmla="*/ 22225 w 109"/>
              <a:gd name="T17" fmla="*/ 41275 h 56"/>
              <a:gd name="T18" fmla="*/ 31750 w 109"/>
              <a:gd name="T19" fmla="*/ 36513 h 56"/>
              <a:gd name="T20" fmla="*/ 42863 w 109"/>
              <a:gd name="T21" fmla="*/ 28575 h 56"/>
              <a:gd name="T22" fmla="*/ 53975 w 109"/>
              <a:gd name="T23" fmla="*/ 22225 h 56"/>
              <a:gd name="T24" fmla="*/ 65088 w 109"/>
              <a:gd name="T25" fmla="*/ 17463 h 56"/>
              <a:gd name="T26" fmla="*/ 74613 w 109"/>
              <a:gd name="T27" fmla="*/ 12700 h 56"/>
              <a:gd name="T28" fmla="*/ 85725 w 109"/>
              <a:gd name="T29" fmla="*/ 7938 h 56"/>
              <a:gd name="T30" fmla="*/ 95250 w 109"/>
              <a:gd name="T31" fmla="*/ 4763 h 56"/>
              <a:gd name="T32" fmla="*/ 100013 w 109"/>
              <a:gd name="T33" fmla="*/ 1588 h 56"/>
              <a:gd name="T34" fmla="*/ 106363 w 109"/>
              <a:gd name="T35" fmla="*/ 0 h 56"/>
              <a:gd name="T36" fmla="*/ 114300 w 109"/>
              <a:gd name="T37" fmla="*/ 1588 h 56"/>
              <a:gd name="T38" fmla="*/ 122238 w 109"/>
              <a:gd name="T39" fmla="*/ 3175 h 56"/>
              <a:gd name="T40" fmla="*/ 128588 w 109"/>
              <a:gd name="T41" fmla="*/ 6350 h 56"/>
              <a:gd name="T42" fmla="*/ 136525 w 109"/>
              <a:gd name="T43" fmla="*/ 9525 h 56"/>
              <a:gd name="T44" fmla="*/ 144463 w 109"/>
              <a:gd name="T45" fmla="*/ 14288 h 56"/>
              <a:gd name="T46" fmla="*/ 152400 w 109"/>
              <a:gd name="T47" fmla="*/ 20638 h 56"/>
              <a:gd name="T48" fmla="*/ 157163 w 109"/>
              <a:gd name="T49" fmla="*/ 25400 h 56"/>
              <a:gd name="T50" fmla="*/ 161925 w 109"/>
              <a:gd name="T51" fmla="*/ 31750 h 56"/>
              <a:gd name="T52" fmla="*/ 166688 w 109"/>
              <a:gd name="T53" fmla="*/ 36513 h 56"/>
              <a:gd name="T54" fmla="*/ 169863 w 109"/>
              <a:gd name="T55" fmla="*/ 42863 h 56"/>
              <a:gd name="T56" fmla="*/ 171450 w 109"/>
              <a:gd name="T57" fmla="*/ 49213 h 56"/>
              <a:gd name="T58" fmla="*/ 171450 w 109"/>
              <a:gd name="T59" fmla="*/ 52388 h 56"/>
              <a:gd name="T60" fmla="*/ 169863 w 109"/>
              <a:gd name="T61" fmla="*/ 57150 h 56"/>
              <a:gd name="T62" fmla="*/ 163513 w 109"/>
              <a:gd name="T63" fmla="*/ 60325 h 56"/>
              <a:gd name="T64" fmla="*/ 157163 w 109"/>
              <a:gd name="T65" fmla="*/ 61913 h 56"/>
              <a:gd name="T66" fmla="*/ 147638 w 109"/>
              <a:gd name="T67" fmla="*/ 63500 h 56"/>
              <a:gd name="T68" fmla="*/ 138113 w 109"/>
              <a:gd name="T69" fmla="*/ 65088 h 56"/>
              <a:gd name="T70" fmla="*/ 128588 w 109"/>
              <a:gd name="T71" fmla="*/ 66675 h 56"/>
              <a:gd name="T72" fmla="*/ 119063 w 109"/>
              <a:gd name="T73" fmla="*/ 68263 h 56"/>
              <a:gd name="T74" fmla="*/ 109538 w 109"/>
              <a:gd name="T75" fmla="*/ 71438 h 56"/>
              <a:gd name="T76" fmla="*/ 100013 w 109"/>
              <a:gd name="T77" fmla="*/ 74613 h 56"/>
              <a:gd name="T78" fmla="*/ 90488 w 109"/>
              <a:gd name="T79" fmla="*/ 76200 h 56"/>
              <a:gd name="T80" fmla="*/ 80963 w 109"/>
              <a:gd name="T81" fmla="*/ 79375 h 56"/>
              <a:gd name="T82" fmla="*/ 71438 w 109"/>
              <a:gd name="T83" fmla="*/ 80963 h 56"/>
              <a:gd name="T84" fmla="*/ 65088 w 109"/>
              <a:gd name="T85" fmla="*/ 82550 h 56"/>
              <a:gd name="T86" fmla="*/ 57150 w 109"/>
              <a:gd name="T87" fmla="*/ 84138 h 56"/>
              <a:gd name="T88" fmla="*/ 49213 w 109"/>
              <a:gd name="T89" fmla="*/ 85725 h 56"/>
              <a:gd name="T90" fmla="*/ 42863 w 109"/>
              <a:gd name="T91" fmla="*/ 87313 h 56"/>
              <a:gd name="T92" fmla="*/ 36513 w 109"/>
              <a:gd name="T93" fmla="*/ 87313 h 56"/>
              <a:gd name="T94" fmla="*/ 30163 w 109"/>
              <a:gd name="T95" fmla="*/ 87313 h 56"/>
              <a:gd name="T96" fmla="*/ 23813 w 109"/>
              <a:gd name="T97" fmla="*/ 85725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9" h="56">
                <a:moveTo>
                  <a:pt x="15" y="54"/>
                </a:moveTo>
                <a:lnTo>
                  <a:pt x="9" y="52"/>
                </a:lnTo>
                <a:lnTo>
                  <a:pt x="3" y="50"/>
                </a:lnTo>
                <a:lnTo>
                  <a:pt x="1" y="46"/>
                </a:lnTo>
                <a:lnTo>
                  <a:pt x="0" y="42"/>
                </a:lnTo>
                <a:lnTo>
                  <a:pt x="1" y="39"/>
                </a:lnTo>
                <a:lnTo>
                  <a:pt x="5" y="34"/>
                </a:lnTo>
                <a:lnTo>
                  <a:pt x="9" y="31"/>
                </a:lnTo>
                <a:lnTo>
                  <a:pt x="14" y="26"/>
                </a:lnTo>
                <a:lnTo>
                  <a:pt x="20" y="23"/>
                </a:lnTo>
                <a:lnTo>
                  <a:pt x="27" y="18"/>
                </a:lnTo>
                <a:lnTo>
                  <a:pt x="34" y="14"/>
                </a:lnTo>
                <a:lnTo>
                  <a:pt x="41" y="11"/>
                </a:lnTo>
                <a:lnTo>
                  <a:pt x="47" y="8"/>
                </a:lnTo>
                <a:lnTo>
                  <a:pt x="54" y="5"/>
                </a:lnTo>
                <a:lnTo>
                  <a:pt x="60" y="3"/>
                </a:lnTo>
                <a:lnTo>
                  <a:pt x="63" y="1"/>
                </a:lnTo>
                <a:lnTo>
                  <a:pt x="67" y="0"/>
                </a:lnTo>
                <a:lnTo>
                  <a:pt x="72" y="1"/>
                </a:lnTo>
                <a:lnTo>
                  <a:pt x="77" y="2"/>
                </a:lnTo>
                <a:lnTo>
                  <a:pt x="81" y="4"/>
                </a:lnTo>
                <a:lnTo>
                  <a:pt x="86" y="6"/>
                </a:lnTo>
                <a:lnTo>
                  <a:pt x="91" y="9"/>
                </a:lnTo>
                <a:lnTo>
                  <a:pt x="96" y="13"/>
                </a:lnTo>
                <a:lnTo>
                  <a:pt x="99" y="16"/>
                </a:lnTo>
                <a:lnTo>
                  <a:pt x="102" y="20"/>
                </a:lnTo>
                <a:lnTo>
                  <a:pt x="105" y="23"/>
                </a:lnTo>
                <a:lnTo>
                  <a:pt x="107" y="27"/>
                </a:lnTo>
                <a:lnTo>
                  <a:pt x="108" y="31"/>
                </a:lnTo>
                <a:lnTo>
                  <a:pt x="108" y="33"/>
                </a:lnTo>
                <a:lnTo>
                  <a:pt x="107" y="36"/>
                </a:lnTo>
                <a:lnTo>
                  <a:pt x="103" y="38"/>
                </a:lnTo>
                <a:lnTo>
                  <a:pt x="99" y="39"/>
                </a:lnTo>
                <a:lnTo>
                  <a:pt x="93" y="40"/>
                </a:lnTo>
                <a:lnTo>
                  <a:pt x="87" y="41"/>
                </a:lnTo>
                <a:lnTo>
                  <a:pt x="81" y="42"/>
                </a:lnTo>
                <a:lnTo>
                  <a:pt x="75" y="43"/>
                </a:lnTo>
                <a:lnTo>
                  <a:pt x="69" y="45"/>
                </a:lnTo>
                <a:lnTo>
                  <a:pt x="63" y="47"/>
                </a:lnTo>
                <a:lnTo>
                  <a:pt x="57" y="48"/>
                </a:lnTo>
                <a:lnTo>
                  <a:pt x="51" y="50"/>
                </a:lnTo>
                <a:lnTo>
                  <a:pt x="45" y="51"/>
                </a:lnTo>
                <a:lnTo>
                  <a:pt x="41" y="52"/>
                </a:lnTo>
                <a:lnTo>
                  <a:pt x="36" y="53"/>
                </a:lnTo>
                <a:lnTo>
                  <a:pt x="31" y="54"/>
                </a:lnTo>
                <a:lnTo>
                  <a:pt x="27" y="55"/>
                </a:lnTo>
                <a:lnTo>
                  <a:pt x="23" y="55"/>
                </a:lnTo>
                <a:lnTo>
                  <a:pt x="19" y="55"/>
                </a:lnTo>
                <a:lnTo>
                  <a:pt x="15" y="54"/>
                </a:lnTo>
              </a:path>
            </a:pathLst>
          </a:custGeom>
          <a:solidFill>
            <a:srgbClr val="CB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37" name="Freeform 25">
            <a:extLst>
              <a:ext uri="{FF2B5EF4-FFF2-40B4-BE49-F238E27FC236}">
                <a16:creationId xmlns:a16="http://schemas.microsoft.com/office/drawing/2014/main" id="{71F2CECA-F424-3049-82AA-137C0FE4F35C}"/>
              </a:ext>
            </a:extLst>
          </p:cNvPr>
          <p:cNvSpPr>
            <a:spLocks/>
          </p:cNvSpPr>
          <p:nvPr/>
        </p:nvSpPr>
        <p:spPr bwMode="auto">
          <a:xfrm>
            <a:off x="6924675" y="5743575"/>
            <a:ext cx="1873250" cy="98425"/>
          </a:xfrm>
          <a:custGeom>
            <a:avLst/>
            <a:gdLst>
              <a:gd name="T0" fmla="*/ 6350 w 1180"/>
              <a:gd name="T1" fmla="*/ 6350 h 62"/>
              <a:gd name="T2" fmla="*/ 15875 w 1180"/>
              <a:gd name="T3" fmla="*/ 9525 h 62"/>
              <a:gd name="T4" fmla="*/ 26988 w 1180"/>
              <a:gd name="T5" fmla="*/ 14288 h 62"/>
              <a:gd name="T6" fmla="*/ 39688 w 1180"/>
              <a:gd name="T7" fmla="*/ 15875 h 62"/>
              <a:gd name="T8" fmla="*/ 55563 w 1180"/>
              <a:gd name="T9" fmla="*/ 15875 h 62"/>
              <a:gd name="T10" fmla="*/ 73025 w 1180"/>
              <a:gd name="T11" fmla="*/ 15875 h 62"/>
              <a:gd name="T12" fmla="*/ 95250 w 1180"/>
              <a:gd name="T13" fmla="*/ 12700 h 62"/>
              <a:gd name="T14" fmla="*/ 119063 w 1180"/>
              <a:gd name="T15" fmla="*/ 6350 h 62"/>
              <a:gd name="T16" fmla="*/ 147638 w 1180"/>
              <a:gd name="T17" fmla="*/ 0 h 62"/>
              <a:gd name="T18" fmla="*/ 168275 w 1180"/>
              <a:gd name="T19" fmla="*/ 1588 h 62"/>
              <a:gd name="T20" fmla="*/ 187325 w 1180"/>
              <a:gd name="T21" fmla="*/ 7938 h 62"/>
              <a:gd name="T22" fmla="*/ 203200 w 1180"/>
              <a:gd name="T23" fmla="*/ 17463 h 62"/>
              <a:gd name="T24" fmla="*/ 219075 w 1180"/>
              <a:gd name="T25" fmla="*/ 30163 h 62"/>
              <a:gd name="T26" fmla="*/ 238125 w 1180"/>
              <a:gd name="T27" fmla="*/ 42863 h 62"/>
              <a:gd name="T28" fmla="*/ 260350 w 1180"/>
              <a:gd name="T29" fmla="*/ 53975 h 62"/>
              <a:gd name="T30" fmla="*/ 290513 w 1180"/>
              <a:gd name="T31" fmla="*/ 61913 h 62"/>
              <a:gd name="T32" fmla="*/ 344488 w 1180"/>
              <a:gd name="T33" fmla="*/ 66675 h 62"/>
              <a:gd name="T34" fmla="*/ 436563 w 1180"/>
              <a:gd name="T35" fmla="*/ 74613 h 62"/>
              <a:gd name="T36" fmla="*/ 547688 w 1180"/>
              <a:gd name="T37" fmla="*/ 82550 h 62"/>
              <a:gd name="T38" fmla="*/ 668338 w 1180"/>
              <a:gd name="T39" fmla="*/ 90488 h 62"/>
              <a:gd name="T40" fmla="*/ 790575 w 1180"/>
              <a:gd name="T41" fmla="*/ 95250 h 62"/>
              <a:gd name="T42" fmla="*/ 903288 w 1180"/>
              <a:gd name="T43" fmla="*/ 96838 h 62"/>
              <a:gd name="T44" fmla="*/ 1001713 w 1180"/>
              <a:gd name="T45" fmla="*/ 88900 h 62"/>
              <a:gd name="T46" fmla="*/ 1073150 w 1180"/>
              <a:gd name="T47" fmla="*/ 74613 h 62"/>
              <a:gd name="T48" fmla="*/ 1106488 w 1180"/>
              <a:gd name="T49" fmla="*/ 53975 h 62"/>
              <a:gd name="T50" fmla="*/ 1128713 w 1180"/>
              <a:gd name="T51" fmla="*/ 38100 h 62"/>
              <a:gd name="T52" fmla="*/ 1152525 w 1180"/>
              <a:gd name="T53" fmla="*/ 28575 h 62"/>
              <a:gd name="T54" fmla="*/ 1177925 w 1180"/>
              <a:gd name="T55" fmla="*/ 23813 h 62"/>
              <a:gd name="T56" fmla="*/ 1203325 w 1180"/>
              <a:gd name="T57" fmla="*/ 22225 h 62"/>
              <a:gd name="T58" fmla="*/ 1228725 w 1180"/>
              <a:gd name="T59" fmla="*/ 23813 h 62"/>
              <a:gd name="T60" fmla="*/ 1254125 w 1180"/>
              <a:gd name="T61" fmla="*/ 25400 h 62"/>
              <a:gd name="T62" fmla="*/ 1277938 w 1180"/>
              <a:gd name="T63" fmla="*/ 28575 h 62"/>
              <a:gd name="T64" fmla="*/ 1335088 w 1180"/>
              <a:gd name="T65" fmla="*/ 34925 h 62"/>
              <a:gd name="T66" fmla="*/ 1427163 w 1180"/>
              <a:gd name="T67" fmla="*/ 42863 h 62"/>
              <a:gd name="T68" fmla="*/ 1519238 w 1180"/>
              <a:gd name="T69" fmla="*/ 50800 h 62"/>
              <a:gd name="T70" fmla="*/ 1608138 w 1180"/>
              <a:gd name="T71" fmla="*/ 60325 h 62"/>
              <a:gd name="T72" fmla="*/ 1690688 w 1180"/>
              <a:gd name="T73" fmla="*/ 68263 h 62"/>
              <a:gd name="T74" fmla="*/ 1762125 w 1180"/>
              <a:gd name="T75" fmla="*/ 76200 h 62"/>
              <a:gd name="T76" fmla="*/ 1820863 w 1180"/>
              <a:gd name="T77" fmla="*/ 80963 h 62"/>
              <a:gd name="T78" fmla="*/ 1858963 w 1180"/>
              <a:gd name="T79" fmla="*/ 84138 h 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180" h="62">
                <a:moveTo>
                  <a:pt x="0" y="2"/>
                </a:moveTo>
                <a:lnTo>
                  <a:pt x="4" y="4"/>
                </a:lnTo>
                <a:lnTo>
                  <a:pt x="7" y="5"/>
                </a:lnTo>
                <a:lnTo>
                  <a:pt x="10" y="6"/>
                </a:lnTo>
                <a:lnTo>
                  <a:pt x="14" y="8"/>
                </a:lnTo>
                <a:lnTo>
                  <a:pt x="17" y="9"/>
                </a:lnTo>
                <a:lnTo>
                  <a:pt x="21" y="9"/>
                </a:lnTo>
                <a:lnTo>
                  <a:pt x="25" y="10"/>
                </a:lnTo>
                <a:lnTo>
                  <a:pt x="30" y="10"/>
                </a:lnTo>
                <a:lnTo>
                  <a:pt x="35" y="10"/>
                </a:lnTo>
                <a:lnTo>
                  <a:pt x="40" y="10"/>
                </a:lnTo>
                <a:lnTo>
                  <a:pt x="46" y="10"/>
                </a:lnTo>
                <a:lnTo>
                  <a:pt x="53" y="9"/>
                </a:lnTo>
                <a:lnTo>
                  <a:pt x="60" y="8"/>
                </a:lnTo>
                <a:lnTo>
                  <a:pt x="67" y="6"/>
                </a:lnTo>
                <a:lnTo>
                  <a:pt x="75" y="4"/>
                </a:lnTo>
                <a:lnTo>
                  <a:pt x="85" y="2"/>
                </a:lnTo>
                <a:lnTo>
                  <a:pt x="93" y="0"/>
                </a:lnTo>
                <a:lnTo>
                  <a:pt x="100" y="0"/>
                </a:lnTo>
                <a:lnTo>
                  <a:pt x="106" y="1"/>
                </a:lnTo>
                <a:lnTo>
                  <a:pt x="112" y="2"/>
                </a:lnTo>
                <a:lnTo>
                  <a:pt x="118" y="5"/>
                </a:lnTo>
                <a:lnTo>
                  <a:pt x="123" y="8"/>
                </a:lnTo>
                <a:lnTo>
                  <a:pt x="128" y="11"/>
                </a:lnTo>
                <a:lnTo>
                  <a:pt x="133" y="15"/>
                </a:lnTo>
                <a:lnTo>
                  <a:pt x="138" y="19"/>
                </a:lnTo>
                <a:lnTo>
                  <a:pt x="144" y="23"/>
                </a:lnTo>
                <a:lnTo>
                  <a:pt x="150" y="27"/>
                </a:lnTo>
                <a:lnTo>
                  <a:pt x="157" y="31"/>
                </a:lnTo>
                <a:lnTo>
                  <a:pt x="164" y="34"/>
                </a:lnTo>
                <a:lnTo>
                  <a:pt x="173" y="37"/>
                </a:lnTo>
                <a:lnTo>
                  <a:pt x="183" y="39"/>
                </a:lnTo>
                <a:lnTo>
                  <a:pt x="194" y="40"/>
                </a:lnTo>
                <a:lnTo>
                  <a:pt x="217" y="42"/>
                </a:lnTo>
                <a:lnTo>
                  <a:pt x="244" y="44"/>
                </a:lnTo>
                <a:lnTo>
                  <a:pt x="275" y="47"/>
                </a:lnTo>
                <a:lnTo>
                  <a:pt x="309" y="50"/>
                </a:lnTo>
                <a:lnTo>
                  <a:pt x="345" y="52"/>
                </a:lnTo>
                <a:lnTo>
                  <a:pt x="383" y="55"/>
                </a:lnTo>
                <a:lnTo>
                  <a:pt x="421" y="57"/>
                </a:lnTo>
                <a:lnTo>
                  <a:pt x="460" y="59"/>
                </a:lnTo>
                <a:lnTo>
                  <a:pt x="498" y="60"/>
                </a:lnTo>
                <a:lnTo>
                  <a:pt x="535" y="61"/>
                </a:lnTo>
                <a:lnTo>
                  <a:pt x="569" y="61"/>
                </a:lnTo>
                <a:lnTo>
                  <a:pt x="602" y="59"/>
                </a:lnTo>
                <a:lnTo>
                  <a:pt x="631" y="56"/>
                </a:lnTo>
                <a:lnTo>
                  <a:pt x="656" y="53"/>
                </a:lnTo>
                <a:lnTo>
                  <a:pt x="676" y="47"/>
                </a:lnTo>
                <a:lnTo>
                  <a:pt x="691" y="40"/>
                </a:lnTo>
                <a:lnTo>
                  <a:pt x="697" y="34"/>
                </a:lnTo>
                <a:lnTo>
                  <a:pt x="704" y="28"/>
                </a:lnTo>
                <a:lnTo>
                  <a:pt x="711" y="24"/>
                </a:lnTo>
                <a:lnTo>
                  <a:pt x="719" y="20"/>
                </a:lnTo>
                <a:lnTo>
                  <a:pt x="726" y="18"/>
                </a:lnTo>
                <a:lnTo>
                  <a:pt x="734" y="16"/>
                </a:lnTo>
                <a:lnTo>
                  <a:pt x="742" y="15"/>
                </a:lnTo>
                <a:lnTo>
                  <a:pt x="750" y="14"/>
                </a:lnTo>
                <a:lnTo>
                  <a:pt x="758" y="14"/>
                </a:lnTo>
                <a:lnTo>
                  <a:pt x="766" y="14"/>
                </a:lnTo>
                <a:lnTo>
                  <a:pt x="774" y="15"/>
                </a:lnTo>
                <a:lnTo>
                  <a:pt x="782" y="15"/>
                </a:lnTo>
                <a:lnTo>
                  <a:pt x="790" y="16"/>
                </a:lnTo>
                <a:lnTo>
                  <a:pt x="798" y="17"/>
                </a:lnTo>
                <a:lnTo>
                  <a:pt x="805" y="18"/>
                </a:lnTo>
                <a:lnTo>
                  <a:pt x="813" y="19"/>
                </a:lnTo>
                <a:lnTo>
                  <a:pt x="841" y="22"/>
                </a:lnTo>
                <a:lnTo>
                  <a:pt x="869" y="24"/>
                </a:lnTo>
                <a:lnTo>
                  <a:pt x="899" y="27"/>
                </a:lnTo>
                <a:lnTo>
                  <a:pt x="928" y="30"/>
                </a:lnTo>
                <a:lnTo>
                  <a:pt x="957" y="32"/>
                </a:lnTo>
                <a:lnTo>
                  <a:pt x="985" y="35"/>
                </a:lnTo>
                <a:lnTo>
                  <a:pt x="1013" y="38"/>
                </a:lnTo>
                <a:lnTo>
                  <a:pt x="1040" y="41"/>
                </a:lnTo>
                <a:lnTo>
                  <a:pt x="1065" y="43"/>
                </a:lnTo>
                <a:lnTo>
                  <a:pt x="1089" y="45"/>
                </a:lnTo>
                <a:lnTo>
                  <a:pt x="1110" y="48"/>
                </a:lnTo>
                <a:lnTo>
                  <a:pt x="1130" y="49"/>
                </a:lnTo>
                <a:lnTo>
                  <a:pt x="1147" y="51"/>
                </a:lnTo>
                <a:lnTo>
                  <a:pt x="1161" y="52"/>
                </a:lnTo>
                <a:lnTo>
                  <a:pt x="1171" y="53"/>
                </a:lnTo>
                <a:lnTo>
                  <a:pt x="1179" y="5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38" name="Freeform 26">
            <a:extLst>
              <a:ext uri="{FF2B5EF4-FFF2-40B4-BE49-F238E27FC236}">
                <a16:creationId xmlns:a16="http://schemas.microsoft.com/office/drawing/2014/main" id="{498BF7AD-3D76-AE4B-A9A7-9F937721612E}"/>
              </a:ext>
            </a:extLst>
          </p:cNvPr>
          <p:cNvSpPr>
            <a:spLocks/>
          </p:cNvSpPr>
          <p:nvPr/>
        </p:nvSpPr>
        <p:spPr bwMode="auto">
          <a:xfrm>
            <a:off x="7212013" y="3175000"/>
            <a:ext cx="379412" cy="608013"/>
          </a:xfrm>
          <a:custGeom>
            <a:avLst/>
            <a:gdLst>
              <a:gd name="T0" fmla="*/ 328612 w 239"/>
              <a:gd name="T1" fmla="*/ 0 h 383"/>
              <a:gd name="T2" fmla="*/ 333375 w 239"/>
              <a:gd name="T3" fmla="*/ 22225 h 383"/>
              <a:gd name="T4" fmla="*/ 338137 w 239"/>
              <a:gd name="T5" fmla="*/ 44450 h 383"/>
              <a:gd name="T6" fmla="*/ 342900 w 239"/>
              <a:gd name="T7" fmla="*/ 65088 h 383"/>
              <a:gd name="T8" fmla="*/ 347662 w 239"/>
              <a:gd name="T9" fmla="*/ 84138 h 383"/>
              <a:gd name="T10" fmla="*/ 354012 w 239"/>
              <a:gd name="T11" fmla="*/ 104775 h 383"/>
              <a:gd name="T12" fmla="*/ 358775 w 239"/>
              <a:gd name="T13" fmla="*/ 123825 h 383"/>
              <a:gd name="T14" fmla="*/ 361950 w 239"/>
              <a:gd name="T15" fmla="*/ 142875 h 383"/>
              <a:gd name="T16" fmla="*/ 366712 w 239"/>
              <a:gd name="T17" fmla="*/ 163513 h 383"/>
              <a:gd name="T18" fmla="*/ 369887 w 239"/>
              <a:gd name="T19" fmla="*/ 182563 h 383"/>
              <a:gd name="T20" fmla="*/ 373062 w 239"/>
              <a:gd name="T21" fmla="*/ 201613 h 383"/>
              <a:gd name="T22" fmla="*/ 374650 w 239"/>
              <a:gd name="T23" fmla="*/ 220663 h 383"/>
              <a:gd name="T24" fmla="*/ 376237 w 239"/>
              <a:gd name="T25" fmla="*/ 239713 h 383"/>
              <a:gd name="T26" fmla="*/ 377825 w 239"/>
              <a:gd name="T27" fmla="*/ 258763 h 383"/>
              <a:gd name="T28" fmla="*/ 377825 w 239"/>
              <a:gd name="T29" fmla="*/ 279400 h 383"/>
              <a:gd name="T30" fmla="*/ 376237 w 239"/>
              <a:gd name="T31" fmla="*/ 300038 h 383"/>
              <a:gd name="T32" fmla="*/ 374650 w 239"/>
              <a:gd name="T33" fmla="*/ 320675 h 383"/>
              <a:gd name="T34" fmla="*/ 369887 w 239"/>
              <a:gd name="T35" fmla="*/ 352425 h 383"/>
              <a:gd name="T36" fmla="*/ 361950 w 239"/>
              <a:gd name="T37" fmla="*/ 382588 h 383"/>
              <a:gd name="T38" fmla="*/ 355600 w 239"/>
              <a:gd name="T39" fmla="*/ 407988 h 383"/>
              <a:gd name="T40" fmla="*/ 346075 w 239"/>
              <a:gd name="T41" fmla="*/ 431800 h 383"/>
              <a:gd name="T42" fmla="*/ 338137 w 239"/>
              <a:gd name="T43" fmla="*/ 452438 h 383"/>
              <a:gd name="T44" fmla="*/ 328612 w 239"/>
              <a:gd name="T45" fmla="*/ 469900 h 383"/>
              <a:gd name="T46" fmla="*/ 317500 w 239"/>
              <a:gd name="T47" fmla="*/ 487363 h 383"/>
              <a:gd name="T48" fmla="*/ 307975 w 239"/>
              <a:gd name="T49" fmla="*/ 503238 h 383"/>
              <a:gd name="T50" fmla="*/ 295275 w 239"/>
              <a:gd name="T51" fmla="*/ 515938 h 383"/>
              <a:gd name="T52" fmla="*/ 284162 w 239"/>
              <a:gd name="T53" fmla="*/ 528638 h 383"/>
              <a:gd name="T54" fmla="*/ 273050 w 239"/>
              <a:gd name="T55" fmla="*/ 541338 h 383"/>
              <a:gd name="T56" fmla="*/ 260350 w 239"/>
              <a:gd name="T57" fmla="*/ 552450 h 383"/>
              <a:gd name="T58" fmla="*/ 249237 w 239"/>
              <a:gd name="T59" fmla="*/ 561975 h 383"/>
              <a:gd name="T60" fmla="*/ 238125 w 239"/>
              <a:gd name="T61" fmla="*/ 573088 h 383"/>
              <a:gd name="T62" fmla="*/ 225425 w 239"/>
              <a:gd name="T63" fmla="*/ 584200 h 383"/>
              <a:gd name="T64" fmla="*/ 214312 w 239"/>
              <a:gd name="T65" fmla="*/ 595313 h 383"/>
              <a:gd name="T66" fmla="*/ 200025 w 239"/>
              <a:gd name="T67" fmla="*/ 596900 h 383"/>
              <a:gd name="T68" fmla="*/ 187325 w 239"/>
              <a:gd name="T69" fmla="*/ 600075 h 383"/>
              <a:gd name="T70" fmla="*/ 173037 w 239"/>
              <a:gd name="T71" fmla="*/ 600075 h 383"/>
              <a:gd name="T72" fmla="*/ 158750 w 239"/>
              <a:gd name="T73" fmla="*/ 601663 h 383"/>
              <a:gd name="T74" fmla="*/ 146050 w 239"/>
              <a:gd name="T75" fmla="*/ 603250 h 383"/>
              <a:gd name="T76" fmla="*/ 131762 w 239"/>
              <a:gd name="T77" fmla="*/ 604838 h 383"/>
              <a:gd name="T78" fmla="*/ 119062 w 239"/>
              <a:gd name="T79" fmla="*/ 604838 h 383"/>
              <a:gd name="T80" fmla="*/ 104775 w 239"/>
              <a:gd name="T81" fmla="*/ 604838 h 383"/>
              <a:gd name="T82" fmla="*/ 92075 w 239"/>
              <a:gd name="T83" fmla="*/ 606425 h 383"/>
              <a:gd name="T84" fmla="*/ 77787 w 239"/>
              <a:gd name="T85" fmla="*/ 606425 h 383"/>
              <a:gd name="T86" fmla="*/ 65087 w 239"/>
              <a:gd name="T87" fmla="*/ 604838 h 383"/>
              <a:gd name="T88" fmla="*/ 52387 w 239"/>
              <a:gd name="T89" fmla="*/ 604838 h 383"/>
              <a:gd name="T90" fmla="*/ 38100 w 239"/>
              <a:gd name="T91" fmla="*/ 604838 h 383"/>
              <a:gd name="T92" fmla="*/ 25400 w 239"/>
              <a:gd name="T93" fmla="*/ 603250 h 383"/>
              <a:gd name="T94" fmla="*/ 12700 w 239"/>
              <a:gd name="T95" fmla="*/ 603250 h 383"/>
              <a:gd name="T96" fmla="*/ 0 w 239"/>
              <a:gd name="T97" fmla="*/ 601663 h 3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39" h="383">
                <a:moveTo>
                  <a:pt x="207" y="0"/>
                </a:moveTo>
                <a:lnTo>
                  <a:pt x="210" y="14"/>
                </a:lnTo>
                <a:lnTo>
                  <a:pt x="213" y="28"/>
                </a:lnTo>
                <a:lnTo>
                  <a:pt x="216" y="41"/>
                </a:lnTo>
                <a:lnTo>
                  <a:pt x="219" y="53"/>
                </a:lnTo>
                <a:lnTo>
                  <a:pt x="223" y="66"/>
                </a:lnTo>
                <a:lnTo>
                  <a:pt x="226" y="78"/>
                </a:lnTo>
                <a:lnTo>
                  <a:pt x="228" y="90"/>
                </a:lnTo>
                <a:lnTo>
                  <a:pt x="231" y="103"/>
                </a:lnTo>
                <a:lnTo>
                  <a:pt x="233" y="115"/>
                </a:lnTo>
                <a:lnTo>
                  <a:pt x="235" y="127"/>
                </a:lnTo>
                <a:lnTo>
                  <a:pt x="236" y="139"/>
                </a:lnTo>
                <a:lnTo>
                  <a:pt x="237" y="151"/>
                </a:lnTo>
                <a:lnTo>
                  <a:pt x="238" y="163"/>
                </a:lnTo>
                <a:lnTo>
                  <a:pt x="238" y="176"/>
                </a:lnTo>
                <a:lnTo>
                  <a:pt x="237" y="189"/>
                </a:lnTo>
                <a:lnTo>
                  <a:pt x="236" y="202"/>
                </a:lnTo>
                <a:lnTo>
                  <a:pt x="233" y="222"/>
                </a:lnTo>
                <a:lnTo>
                  <a:pt x="228" y="241"/>
                </a:lnTo>
                <a:lnTo>
                  <a:pt x="224" y="257"/>
                </a:lnTo>
                <a:lnTo>
                  <a:pt x="218" y="272"/>
                </a:lnTo>
                <a:lnTo>
                  <a:pt x="213" y="285"/>
                </a:lnTo>
                <a:lnTo>
                  <a:pt x="207" y="296"/>
                </a:lnTo>
                <a:lnTo>
                  <a:pt x="200" y="307"/>
                </a:lnTo>
                <a:lnTo>
                  <a:pt x="194" y="317"/>
                </a:lnTo>
                <a:lnTo>
                  <a:pt x="186" y="325"/>
                </a:lnTo>
                <a:lnTo>
                  <a:pt x="179" y="333"/>
                </a:lnTo>
                <a:lnTo>
                  <a:pt x="172" y="341"/>
                </a:lnTo>
                <a:lnTo>
                  <a:pt x="164" y="348"/>
                </a:lnTo>
                <a:lnTo>
                  <a:pt x="157" y="354"/>
                </a:lnTo>
                <a:lnTo>
                  <a:pt x="150" y="361"/>
                </a:lnTo>
                <a:lnTo>
                  <a:pt x="142" y="368"/>
                </a:lnTo>
                <a:lnTo>
                  <a:pt x="135" y="375"/>
                </a:lnTo>
                <a:lnTo>
                  <a:pt x="126" y="376"/>
                </a:lnTo>
                <a:lnTo>
                  <a:pt x="118" y="378"/>
                </a:lnTo>
                <a:lnTo>
                  <a:pt x="109" y="378"/>
                </a:lnTo>
                <a:lnTo>
                  <a:pt x="100" y="379"/>
                </a:lnTo>
                <a:lnTo>
                  <a:pt x="92" y="380"/>
                </a:lnTo>
                <a:lnTo>
                  <a:pt x="83" y="381"/>
                </a:lnTo>
                <a:lnTo>
                  <a:pt x="75" y="381"/>
                </a:lnTo>
                <a:lnTo>
                  <a:pt x="66" y="381"/>
                </a:lnTo>
                <a:lnTo>
                  <a:pt x="58" y="382"/>
                </a:lnTo>
                <a:lnTo>
                  <a:pt x="49" y="382"/>
                </a:lnTo>
                <a:lnTo>
                  <a:pt x="41" y="381"/>
                </a:lnTo>
                <a:lnTo>
                  <a:pt x="33" y="381"/>
                </a:lnTo>
                <a:lnTo>
                  <a:pt x="24" y="381"/>
                </a:lnTo>
                <a:lnTo>
                  <a:pt x="16" y="380"/>
                </a:lnTo>
                <a:lnTo>
                  <a:pt x="8" y="380"/>
                </a:lnTo>
                <a:lnTo>
                  <a:pt x="0" y="37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3339" name="Freeform 27">
            <a:extLst>
              <a:ext uri="{FF2B5EF4-FFF2-40B4-BE49-F238E27FC236}">
                <a16:creationId xmlns:a16="http://schemas.microsoft.com/office/drawing/2014/main" id="{74704EE0-5E41-E04B-B745-B432D8F2616A}"/>
              </a:ext>
            </a:extLst>
          </p:cNvPr>
          <p:cNvSpPr>
            <a:spLocks/>
          </p:cNvSpPr>
          <p:nvPr/>
        </p:nvSpPr>
        <p:spPr bwMode="auto">
          <a:xfrm>
            <a:off x="7493000" y="3314700"/>
            <a:ext cx="88900" cy="582613"/>
          </a:xfrm>
          <a:custGeom>
            <a:avLst/>
            <a:gdLst>
              <a:gd name="T0" fmla="*/ 80963 w 56"/>
              <a:gd name="T1" fmla="*/ 0 h 367"/>
              <a:gd name="T2" fmla="*/ 84138 w 56"/>
              <a:gd name="T3" fmla="*/ 39688 h 367"/>
              <a:gd name="T4" fmla="*/ 87313 w 56"/>
              <a:gd name="T5" fmla="*/ 79375 h 367"/>
              <a:gd name="T6" fmla="*/ 87313 w 56"/>
              <a:gd name="T7" fmla="*/ 120650 h 367"/>
              <a:gd name="T8" fmla="*/ 87313 w 56"/>
              <a:gd name="T9" fmla="*/ 163513 h 367"/>
              <a:gd name="T10" fmla="*/ 84138 w 56"/>
              <a:gd name="T11" fmla="*/ 204788 h 367"/>
              <a:gd name="T12" fmla="*/ 80963 w 56"/>
              <a:gd name="T13" fmla="*/ 247650 h 367"/>
              <a:gd name="T14" fmla="*/ 76200 w 56"/>
              <a:gd name="T15" fmla="*/ 290513 h 367"/>
              <a:gd name="T16" fmla="*/ 69850 w 56"/>
              <a:gd name="T17" fmla="*/ 331788 h 367"/>
              <a:gd name="T18" fmla="*/ 63500 w 56"/>
              <a:gd name="T19" fmla="*/ 371475 h 367"/>
              <a:gd name="T20" fmla="*/ 55563 w 56"/>
              <a:gd name="T21" fmla="*/ 409575 h 367"/>
              <a:gd name="T22" fmla="*/ 47625 w 56"/>
              <a:gd name="T23" fmla="*/ 446088 h 367"/>
              <a:gd name="T24" fmla="*/ 38100 w 56"/>
              <a:gd name="T25" fmla="*/ 479425 h 367"/>
              <a:gd name="T26" fmla="*/ 30163 w 56"/>
              <a:gd name="T27" fmla="*/ 511175 h 367"/>
              <a:gd name="T28" fmla="*/ 20638 w 56"/>
              <a:gd name="T29" fmla="*/ 538163 h 367"/>
              <a:gd name="T30" fmla="*/ 9525 w 56"/>
              <a:gd name="T31" fmla="*/ 561975 h 367"/>
              <a:gd name="T32" fmla="*/ 0 w 56"/>
              <a:gd name="T33" fmla="*/ 581025 h 3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6" h="367">
                <a:moveTo>
                  <a:pt x="51" y="0"/>
                </a:moveTo>
                <a:lnTo>
                  <a:pt x="53" y="25"/>
                </a:lnTo>
                <a:lnTo>
                  <a:pt x="55" y="50"/>
                </a:lnTo>
                <a:lnTo>
                  <a:pt x="55" y="76"/>
                </a:lnTo>
                <a:lnTo>
                  <a:pt x="55" y="103"/>
                </a:lnTo>
                <a:lnTo>
                  <a:pt x="53" y="129"/>
                </a:lnTo>
                <a:lnTo>
                  <a:pt x="51" y="156"/>
                </a:lnTo>
                <a:lnTo>
                  <a:pt x="48" y="183"/>
                </a:lnTo>
                <a:lnTo>
                  <a:pt x="44" y="209"/>
                </a:lnTo>
                <a:lnTo>
                  <a:pt x="40" y="234"/>
                </a:lnTo>
                <a:lnTo>
                  <a:pt x="35" y="258"/>
                </a:lnTo>
                <a:lnTo>
                  <a:pt x="30" y="281"/>
                </a:lnTo>
                <a:lnTo>
                  <a:pt x="24" y="302"/>
                </a:lnTo>
                <a:lnTo>
                  <a:pt x="19" y="322"/>
                </a:lnTo>
                <a:lnTo>
                  <a:pt x="13" y="339"/>
                </a:lnTo>
                <a:lnTo>
                  <a:pt x="6" y="354"/>
                </a:lnTo>
                <a:lnTo>
                  <a:pt x="0" y="3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left)">
                                      <p:cBhvr>
                                        <p:cTn id="7" dur="500"/>
                                        <p:tgtEl>
                                          <p:spTgt spid="13315">
                                            <p:txEl>
                                              <p:pRg st="0" end="0"/>
                                            </p:txEl>
                                          </p:spTgt>
                                        </p:tgtEl>
                                      </p:cBhvr>
                                    </p:animEffect>
                                  </p:childTnLst>
                                  <p:subTnLst>
                                    <p:animClr clrSpc="rgb" dir="cw">
                                      <p:cBhvr override="childStyle">
                                        <p:cTn dur="1" fill="hold" display="0" masterRel="nextClick" afterEffect="1"/>
                                        <p:tgtEl>
                                          <p:spTgt spid="13315">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wipe(left)">
                                      <p:cBhvr>
                                        <p:cTn id="12" dur="500"/>
                                        <p:tgtEl>
                                          <p:spTgt spid="13315">
                                            <p:txEl>
                                              <p:pRg st="1" end="1"/>
                                            </p:txEl>
                                          </p:spTgt>
                                        </p:tgtEl>
                                      </p:cBhvr>
                                    </p:animEffect>
                                  </p:childTnLst>
                                  <p:subTnLst>
                                    <p:animClr clrSpc="rgb" dir="cw">
                                      <p:cBhvr override="childStyle">
                                        <p:cTn dur="1" fill="hold" display="0" masterRel="nextClick" afterEffect="1"/>
                                        <p:tgtEl>
                                          <p:spTgt spid="13315">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wipe(left)">
                                      <p:cBhvr>
                                        <p:cTn id="17" dur="500"/>
                                        <p:tgtEl>
                                          <p:spTgt spid="13315">
                                            <p:txEl>
                                              <p:pRg st="2" end="2"/>
                                            </p:txEl>
                                          </p:spTgt>
                                        </p:tgtEl>
                                      </p:cBhvr>
                                    </p:animEffect>
                                  </p:childTnLst>
                                  <p:subTnLst>
                                    <p:animClr clrSpc="rgb" dir="cw">
                                      <p:cBhvr override="childStyle">
                                        <p:cTn dur="1" fill="hold" display="0" masterRel="nextClick" afterEffect="1"/>
                                        <p:tgtEl>
                                          <p:spTgt spid="13315">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wipe(left)">
                                      <p:cBhvr>
                                        <p:cTn id="22" dur="500"/>
                                        <p:tgtEl>
                                          <p:spTgt spid="13315">
                                            <p:txEl>
                                              <p:pRg st="3" end="3"/>
                                            </p:txEl>
                                          </p:spTgt>
                                        </p:tgtEl>
                                      </p:cBhvr>
                                    </p:animEffect>
                                  </p:childTnLst>
                                  <p:subTnLst>
                                    <p:animClr clrSpc="rgb" dir="cw">
                                      <p:cBhvr override="childStyle">
                                        <p:cTn dur="1" fill="hold" display="0" masterRel="nextClick" afterEffect="1"/>
                                        <p:tgtEl>
                                          <p:spTgt spid="13315">
                                            <p:txEl>
                                              <p:pRg st="3" end="3"/>
                                            </p:txEl>
                                          </p:spTgt>
                                        </p:tgtEl>
                                        <p:attrNameLst>
                                          <p:attrName>ppt_c</p:attrName>
                                        </p:attrNameLst>
                                      </p:cBhvr>
                                      <p:to>
                                        <a:schemeClr val="folHlink"/>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15">
                                            <p:txEl>
                                              <p:pRg st="4" end="4"/>
                                            </p:txEl>
                                          </p:spTgt>
                                        </p:tgtEl>
                                        <p:attrNameLst>
                                          <p:attrName>style.visibility</p:attrName>
                                        </p:attrNameLst>
                                      </p:cBhvr>
                                      <p:to>
                                        <p:strVal val="visible"/>
                                      </p:to>
                                    </p:set>
                                    <p:animEffect transition="in" filter="wipe(left)">
                                      <p:cBhvr>
                                        <p:cTn id="27" dur="500"/>
                                        <p:tgtEl>
                                          <p:spTgt spid="13315">
                                            <p:txEl>
                                              <p:pRg st="4" end="4"/>
                                            </p:txEl>
                                          </p:spTgt>
                                        </p:tgtEl>
                                      </p:cBhvr>
                                    </p:animEffect>
                                  </p:childTnLst>
                                  <p:subTnLst>
                                    <p:animClr clrSpc="rgb" dir="cw">
                                      <p:cBhvr override="childStyle">
                                        <p:cTn dur="1" fill="hold" display="0" masterRel="nextClick" afterEffect="1"/>
                                        <p:tgtEl>
                                          <p:spTgt spid="13315">
                                            <p:txEl>
                                              <p:pRg st="4" end="4"/>
                                            </p:txEl>
                                          </p:spTgt>
                                        </p:tgtEl>
                                        <p:attrNameLst>
                                          <p:attrName>ppt_c</p:attrName>
                                        </p:attrNameLst>
                                      </p:cBhvr>
                                      <p:to>
                                        <a:schemeClr val="folHlink"/>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315">
                                            <p:txEl>
                                              <p:pRg st="5" end="5"/>
                                            </p:txEl>
                                          </p:spTgt>
                                        </p:tgtEl>
                                        <p:attrNameLst>
                                          <p:attrName>style.visibility</p:attrName>
                                        </p:attrNameLst>
                                      </p:cBhvr>
                                      <p:to>
                                        <p:strVal val="visible"/>
                                      </p:to>
                                    </p:set>
                                    <p:animEffect transition="in" filter="wipe(left)">
                                      <p:cBhvr>
                                        <p:cTn id="32" dur="500"/>
                                        <p:tgtEl>
                                          <p:spTgt spid="13315">
                                            <p:txEl>
                                              <p:pRg st="5" end="5"/>
                                            </p:txEl>
                                          </p:spTgt>
                                        </p:tgtEl>
                                      </p:cBhvr>
                                    </p:animEffect>
                                  </p:childTnLst>
                                  <p:subTnLst>
                                    <p:animClr clrSpc="rgb" dir="cw">
                                      <p:cBhvr override="childStyle">
                                        <p:cTn dur="1" fill="hold" display="0" masterRel="nextClick" afterEffect="1"/>
                                        <p:tgtEl>
                                          <p:spTgt spid="13315">
                                            <p:txEl>
                                              <p:pRg st="5" end="5"/>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C4B00FE1-C3FF-C748-930A-C2661434A6EA}"/>
              </a:ext>
            </a:extLst>
          </p:cNvPr>
          <p:cNvSpPr>
            <a:spLocks noGrp="1" noChangeArrowheads="1"/>
          </p:cNvSpPr>
          <p:nvPr>
            <p:ph type="title"/>
          </p:nvPr>
        </p:nvSpPr>
        <p:spPr>
          <a:xfrm>
            <a:off x="1676400" y="152400"/>
            <a:ext cx="7239000" cy="1143000"/>
          </a:xfrm>
          <a:extLst>
            <a:ext uri="{91240B29-F687-4f45-9708-019B960494DF}">
              <a14:hiddenLine xmlns="" xmlns:a14="http://schemas.microsoft.com/office/drawing/2010/main" w="12700">
                <a:solidFill>
                  <a:schemeClr val="tx1"/>
                </a:solidFill>
                <a:miter lim="800000"/>
                <a:headEnd/>
                <a:tailEnd/>
              </a14:hiddenLine>
            </a:ext>
          </a:extLst>
        </p:spPr>
        <p:txBody>
          <a:bodyPr wrap="square" lIns="90488" tIns="44450" rIns="90488" bIns="4445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Disadvantages of Nonparametric Tests</a:t>
            </a:r>
          </a:p>
        </p:txBody>
      </p:sp>
      <p:sp>
        <p:nvSpPr>
          <p:cNvPr id="15363" name="Rectangle 3">
            <a:extLst>
              <a:ext uri="{FF2B5EF4-FFF2-40B4-BE49-F238E27FC236}">
                <a16:creationId xmlns:a16="http://schemas.microsoft.com/office/drawing/2014/main" id="{30F61D67-9ED3-B742-991A-A5A54C039D5B}"/>
              </a:ext>
            </a:extLst>
          </p:cNvPr>
          <p:cNvSpPr>
            <a:spLocks noGrp="1" noChangeArrowheads="1"/>
          </p:cNvSpPr>
          <p:nvPr>
            <p:ph type="body" sz="half" idx="1"/>
          </p:nvPr>
        </p:nvSpPr>
        <p:spPr>
          <a:xfrm>
            <a:off x="457200" y="2068513"/>
            <a:ext cx="6232525" cy="3973512"/>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spcBef>
                <a:spcPct val="30000"/>
              </a:spcBef>
              <a:buFont typeface="Wingdings" pitchFamily="2" charset="2"/>
              <a:buNone/>
            </a:pPr>
            <a:r>
              <a:rPr lang="en-US" altLang="en-US" sz="2800">
                <a:ea typeface="ＭＳ Ｐゴシック" panose="020B0600070205080204" pitchFamily="34" charset="-128"/>
              </a:rPr>
              <a:t>1.May Waste Information </a:t>
            </a:r>
          </a:p>
          <a:p>
            <a:pPr lvl="1">
              <a:buFont typeface="Monotype Sorts" pitchFamily="2" charset="2"/>
              <a:buNone/>
            </a:pPr>
            <a:r>
              <a:rPr lang="en-US" altLang="en-US" sz="2400">
                <a:ea typeface="ＭＳ Ｐゴシック" panose="020B0600070205080204" pitchFamily="34" charset="-128"/>
              </a:rPr>
              <a:t>Parametric model more efficient </a:t>
            </a:r>
          </a:p>
          <a:p>
            <a:pPr lvl="1">
              <a:buFont typeface="Monotype Sorts" pitchFamily="2" charset="2"/>
              <a:buNone/>
            </a:pPr>
            <a:r>
              <a:rPr lang="en-US" altLang="en-US" sz="2400">
                <a:ea typeface="ＭＳ Ｐゴシック" panose="020B0600070205080204" pitchFamily="34" charset="-128"/>
              </a:rPr>
              <a:t>if data Permit</a:t>
            </a:r>
          </a:p>
          <a:p>
            <a:pPr>
              <a:spcBef>
                <a:spcPct val="48000"/>
              </a:spcBef>
              <a:buFont typeface="Wingdings" pitchFamily="2" charset="2"/>
              <a:buNone/>
            </a:pPr>
            <a:r>
              <a:rPr lang="en-US" altLang="en-US" sz="2800">
                <a:ea typeface="ＭＳ Ｐゴシック" panose="020B0600070205080204" pitchFamily="34" charset="-128"/>
              </a:rPr>
              <a:t>2.Difficult to Compute by</a:t>
            </a:r>
          </a:p>
          <a:p>
            <a:pPr>
              <a:spcBef>
                <a:spcPct val="48000"/>
              </a:spcBef>
              <a:buFont typeface="Wingdings" pitchFamily="2" charset="2"/>
              <a:buNone/>
            </a:pPr>
            <a:r>
              <a:rPr lang="en-US" altLang="en-US" sz="2800">
                <a:ea typeface="ＭＳ Ｐゴシック" panose="020B0600070205080204" pitchFamily="34" charset="-128"/>
              </a:rPr>
              <a:t> 	hand for Large Samples</a:t>
            </a:r>
          </a:p>
          <a:p>
            <a:pPr>
              <a:spcBef>
                <a:spcPct val="48000"/>
              </a:spcBef>
              <a:buFont typeface="Wingdings" pitchFamily="2" charset="2"/>
              <a:buNone/>
            </a:pPr>
            <a:r>
              <a:rPr lang="en-US" altLang="en-US" sz="2800">
                <a:ea typeface="ＭＳ Ｐゴシック" panose="020B0600070205080204" pitchFamily="34" charset="-128"/>
              </a:rPr>
              <a:t>(But easy to compute ;-)</a:t>
            </a:r>
          </a:p>
          <a:p>
            <a:pPr>
              <a:spcBef>
                <a:spcPct val="48000"/>
              </a:spcBef>
              <a:buFont typeface="Wingdings" pitchFamily="2" charset="2"/>
              <a:buNone/>
            </a:pPr>
            <a:r>
              <a:rPr lang="en-US" altLang="en-US" sz="2800">
                <a:ea typeface="ＭＳ Ｐゴシック" panose="020B0600070205080204" pitchFamily="34" charset="-128"/>
              </a:rPr>
              <a:t>3.Less widely known </a:t>
            </a:r>
          </a:p>
        </p:txBody>
      </p:sp>
      <p:sp>
        <p:nvSpPr>
          <p:cNvPr id="15364" name="Rectangle 4">
            <a:extLst>
              <a:ext uri="{FF2B5EF4-FFF2-40B4-BE49-F238E27FC236}">
                <a16:creationId xmlns:a16="http://schemas.microsoft.com/office/drawing/2014/main" id="{15367A8B-83CB-E148-B196-A0B3ACCB5266}"/>
              </a:ext>
            </a:extLst>
          </p:cNvPr>
          <p:cNvSpPr>
            <a:spLocks noChangeArrowheads="1"/>
          </p:cNvSpPr>
          <p:nvPr/>
        </p:nvSpPr>
        <p:spPr bwMode="auto">
          <a:xfrm>
            <a:off x="7377113" y="2165350"/>
            <a:ext cx="1643062" cy="241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000">
                <a:solidFill>
                  <a:srgbClr val="CECECE"/>
                </a:solidFill>
              </a:rPr>
              <a:t>© 1984-1994 T/Maker Co.</a:t>
            </a:r>
          </a:p>
        </p:txBody>
      </p:sp>
      <p:sp>
        <p:nvSpPr>
          <p:cNvPr id="15365" name="Freeform 5">
            <a:extLst>
              <a:ext uri="{FF2B5EF4-FFF2-40B4-BE49-F238E27FC236}">
                <a16:creationId xmlns:a16="http://schemas.microsoft.com/office/drawing/2014/main" id="{F646BDE2-A7C7-5E4A-8ACE-E3575C51E80C}"/>
              </a:ext>
            </a:extLst>
          </p:cNvPr>
          <p:cNvSpPr>
            <a:spLocks/>
          </p:cNvSpPr>
          <p:nvPr/>
        </p:nvSpPr>
        <p:spPr bwMode="auto">
          <a:xfrm>
            <a:off x="5932488" y="2417763"/>
            <a:ext cx="2862262" cy="3673475"/>
          </a:xfrm>
          <a:custGeom>
            <a:avLst/>
            <a:gdLst>
              <a:gd name="T0" fmla="*/ 2243137 w 1803"/>
              <a:gd name="T1" fmla="*/ 2366963 h 2314"/>
              <a:gd name="T2" fmla="*/ 2189162 w 1803"/>
              <a:gd name="T3" fmla="*/ 2589213 h 2314"/>
              <a:gd name="T4" fmla="*/ 2143125 w 1803"/>
              <a:gd name="T5" fmla="*/ 2689225 h 2314"/>
              <a:gd name="T6" fmla="*/ 2141537 w 1803"/>
              <a:gd name="T7" fmla="*/ 2770188 h 2314"/>
              <a:gd name="T8" fmla="*/ 2139950 w 1803"/>
              <a:gd name="T9" fmla="*/ 2892425 h 2314"/>
              <a:gd name="T10" fmla="*/ 2128837 w 1803"/>
              <a:gd name="T11" fmla="*/ 3028950 h 2314"/>
              <a:gd name="T12" fmla="*/ 2124075 w 1803"/>
              <a:gd name="T13" fmla="*/ 3119438 h 2314"/>
              <a:gd name="T14" fmla="*/ 2135187 w 1803"/>
              <a:gd name="T15" fmla="*/ 3216275 h 2314"/>
              <a:gd name="T16" fmla="*/ 2173287 w 1803"/>
              <a:gd name="T17" fmla="*/ 3379788 h 2314"/>
              <a:gd name="T18" fmla="*/ 2211387 w 1803"/>
              <a:gd name="T19" fmla="*/ 3579813 h 2314"/>
              <a:gd name="T20" fmla="*/ 2106612 w 1803"/>
              <a:gd name="T21" fmla="*/ 3671888 h 2314"/>
              <a:gd name="T22" fmla="*/ 1946275 w 1803"/>
              <a:gd name="T23" fmla="*/ 3630613 h 2314"/>
              <a:gd name="T24" fmla="*/ 1739900 w 1803"/>
              <a:gd name="T25" fmla="*/ 3443288 h 2314"/>
              <a:gd name="T26" fmla="*/ 1685925 w 1803"/>
              <a:gd name="T27" fmla="*/ 3327400 h 2314"/>
              <a:gd name="T28" fmla="*/ 1617662 w 1803"/>
              <a:gd name="T29" fmla="*/ 3078163 h 2314"/>
              <a:gd name="T30" fmla="*/ 1633537 w 1803"/>
              <a:gd name="T31" fmla="*/ 2720975 h 2314"/>
              <a:gd name="T32" fmla="*/ 1643062 w 1803"/>
              <a:gd name="T33" fmla="*/ 2522538 h 2314"/>
              <a:gd name="T34" fmla="*/ 1624012 w 1803"/>
              <a:gd name="T35" fmla="*/ 2330450 h 2314"/>
              <a:gd name="T36" fmla="*/ 1566862 w 1803"/>
              <a:gd name="T37" fmla="*/ 2171700 h 2314"/>
              <a:gd name="T38" fmla="*/ 1463675 w 1803"/>
              <a:gd name="T39" fmla="*/ 2098675 h 2314"/>
              <a:gd name="T40" fmla="*/ 1258887 w 1803"/>
              <a:gd name="T41" fmla="*/ 2105025 h 2314"/>
              <a:gd name="T42" fmla="*/ 1101725 w 1803"/>
              <a:gd name="T43" fmla="*/ 2103438 h 2314"/>
              <a:gd name="T44" fmla="*/ 863600 w 1803"/>
              <a:gd name="T45" fmla="*/ 2070100 h 2314"/>
              <a:gd name="T46" fmla="*/ 692150 w 1803"/>
              <a:gd name="T47" fmla="*/ 2063750 h 2314"/>
              <a:gd name="T48" fmla="*/ 519112 w 1803"/>
              <a:gd name="T49" fmla="*/ 2068513 h 2314"/>
              <a:gd name="T50" fmla="*/ 427037 w 1803"/>
              <a:gd name="T51" fmla="*/ 2084388 h 2314"/>
              <a:gd name="T52" fmla="*/ 317500 w 1803"/>
              <a:gd name="T53" fmla="*/ 2074863 h 2314"/>
              <a:gd name="T54" fmla="*/ 227012 w 1803"/>
              <a:gd name="T55" fmla="*/ 2019300 h 2314"/>
              <a:gd name="T56" fmla="*/ 177800 w 1803"/>
              <a:gd name="T57" fmla="*/ 1952625 h 2314"/>
              <a:gd name="T58" fmla="*/ 133350 w 1803"/>
              <a:gd name="T59" fmla="*/ 1841500 h 2314"/>
              <a:gd name="T60" fmla="*/ 123825 w 1803"/>
              <a:gd name="T61" fmla="*/ 1704975 h 2314"/>
              <a:gd name="T62" fmla="*/ 212725 w 1803"/>
              <a:gd name="T63" fmla="*/ 1603375 h 2314"/>
              <a:gd name="T64" fmla="*/ 206375 w 1803"/>
              <a:gd name="T65" fmla="*/ 1584325 h 2314"/>
              <a:gd name="T66" fmla="*/ 50800 w 1803"/>
              <a:gd name="T67" fmla="*/ 1506538 h 2314"/>
              <a:gd name="T68" fmla="*/ 3175 w 1803"/>
              <a:gd name="T69" fmla="*/ 1376363 h 2314"/>
              <a:gd name="T70" fmla="*/ 12700 w 1803"/>
              <a:gd name="T71" fmla="*/ 1196975 h 2314"/>
              <a:gd name="T72" fmla="*/ 138112 w 1803"/>
              <a:gd name="T73" fmla="*/ 1090613 h 2314"/>
              <a:gd name="T74" fmla="*/ 225425 w 1803"/>
              <a:gd name="T75" fmla="*/ 1050925 h 2314"/>
              <a:gd name="T76" fmla="*/ 225425 w 1803"/>
              <a:gd name="T77" fmla="*/ 1012825 h 2314"/>
              <a:gd name="T78" fmla="*/ 163512 w 1803"/>
              <a:gd name="T79" fmla="*/ 931863 h 2314"/>
              <a:gd name="T80" fmla="*/ 168275 w 1803"/>
              <a:gd name="T81" fmla="*/ 801688 h 2314"/>
              <a:gd name="T82" fmla="*/ 185737 w 1803"/>
              <a:gd name="T83" fmla="*/ 698500 h 2314"/>
              <a:gd name="T84" fmla="*/ 266700 w 1803"/>
              <a:gd name="T85" fmla="*/ 636588 h 2314"/>
              <a:gd name="T86" fmla="*/ 415925 w 1803"/>
              <a:gd name="T87" fmla="*/ 574675 h 2314"/>
              <a:gd name="T88" fmla="*/ 476250 w 1803"/>
              <a:gd name="T89" fmla="*/ 546100 h 2314"/>
              <a:gd name="T90" fmla="*/ 401637 w 1803"/>
              <a:gd name="T91" fmla="*/ 450850 h 2314"/>
              <a:gd name="T92" fmla="*/ 471487 w 1803"/>
              <a:gd name="T93" fmla="*/ 234950 h 2314"/>
              <a:gd name="T94" fmla="*/ 628650 w 1803"/>
              <a:gd name="T95" fmla="*/ 131763 h 2314"/>
              <a:gd name="T96" fmla="*/ 757237 w 1803"/>
              <a:gd name="T97" fmla="*/ 114300 h 2314"/>
              <a:gd name="T98" fmla="*/ 939800 w 1803"/>
              <a:gd name="T99" fmla="*/ 109538 h 2314"/>
              <a:gd name="T100" fmla="*/ 1089025 w 1803"/>
              <a:gd name="T101" fmla="*/ 98425 h 2314"/>
              <a:gd name="T102" fmla="*/ 1268412 w 1803"/>
              <a:gd name="T103" fmla="*/ 66675 h 2314"/>
              <a:gd name="T104" fmla="*/ 1492250 w 1803"/>
              <a:gd name="T105" fmla="*/ 9525 h 2314"/>
              <a:gd name="T106" fmla="*/ 1930400 w 1803"/>
              <a:gd name="T107" fmla="*/ 19050 h 2314"/>
              <a:gd name="T108" fmla="*/ 2217737 w 1803"/>
              <a:gd name="T109" fmla="*/ 79375 h 2314"/>
              <a:gd name="T110" fmla="*/ 2393950 w 1803"/>
              <a:gd name="T111" fmla="*/ 58738 h 2314"/>
              <a:gd name="T112" fmla="*/ 2581275 w 1803"/>
              <a:gd name="T113" fmla="*/ 42863 h 2314"/>
              <a:gd name="T114" fmla="*/ 2800350 w 1803"/>
              <a:gd name="T115" fmla="*/ 38100 h 2314"/>
              <a:gd name="T116" fmla="*/ 2778125 w 1803"/>
              <a:gd name="T117" fmla="*/ 1423988 h 2314"/>
              <a:gd name="T118" fmla="*/ 2660650 w 1803"/>
              <a:gd name="T119" fmla="*/ 1592263 h 2314"/>
              <a:gd name="T120" fmla="*/ 2584450 w 1803"/>
              <a:gd name="T121" fmla="*/ 1776413 h 2314"/>
              <a:gd name="T122" fmla="*/ 2444750 w 1803"/>
              <a:gd name="T123" fmla="*/ 1978025 h 231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803" h="2314">
                <a:moveTo>
                  <a:pt x="1483" y="1325"/>
                </a:moveTo>
                <a:lnTo>
                  <a:pt x="1468" y="1348"/>
                </a:lnTo>
                <a:lnTo>
                  <a:pt x="1454" y="1371"/>
                </a:lnTo>
                <a:lnTo>
                  <a:pt x="1443" y="1395"/>
                </a:lnTo>
                <a:lnTo>
                  <a:pt x="1433" y="1419"/>
                </a:lnTo>
                <a:lnTo>
                  <a:pt x="1425" y="1444"/>
                </a:lnTo>
                <a:lnTo>
                  <a:pt x="1419" y="1468"/>
                </a:lnTo>
                <a:lnTo>
                  <a:pt x="1413" y="1491"/>
                </a:lnTo>
                <a:lnTo>
                  <a:pt x="1408" y="1513"/>
                </a:lnTo>
                <a:lnTo>
                  <a:pt x="1404" y="1535"/>
                </a:lnTo>
                <a:lnTo>
                  <a:pt x="1400" y="1555"/>
                </a:lnTo>
                <a:lnTo>
                  <a:pt x="1396" y="1574"/>
                </a:lnTo>
                <a:lnTo>
                  <a:pt x="1393" y="1591"/>
                </a:lnTo>
                <a:lnTo>
                  <a:pt x="1389" y="1607"/>
                </a:lnTo>
                <a:lnTo>
                  <a:pt x="1384" y="1620"/>
                </a:lnTo>
                <a:lnTo>
                  <a:pt x="1379" y="1631"/>
                </a:lnTo>
                <a:lnTo>
                  <a:pt x="1374" y="1640"/>
                </a:lnTo>
                <a:lnTo>
                  <a:pt x="1368" y="1646"/>
                </a:lnTo>
                <a:lnTo>
                  <a:pt x="1363" y="1654"/>
                </a:lnTo>
                <a:lnTo>
                  <a:pt x="1359" y="1661"/>
                </a:lnTo>
                <a:lnTo>
                  <a:pt x="1356" y="1669"/>
                </a:lnTo>
                <a:lnTo>
                  <a:pt x="1353" y="1677"/>
                </a:lnTo>
                <a:lnTo>
                  <a:pt x="1352" y="1686"/>
                </a:lnTo>
                <a:lnTo>
                  <a:pt x="1350" y="1694"/>
                </a:lnTo>
                <a:lnTo>
                  <a:pt x="1349" y="1702"/>
                </a:lnTo>
                <a:lnTo>
                  <a:pt x="1349" y="1710"/>
                </a:lnTo>
                <a:lnTo>
                  <a:pt x="1349" y="1718"/>
                </a:lnTo>
                <a:lnTo>
                  <a:pt x="1349" y="1725"/>
                </a:lnTo>
                <a:lnTo>
                  <a:pt x="1349" y="1731"/>
                </a:lnTo>
                <a:lnTo>
                  <a:pt x="1349" y="1736"/>
                </a:lnTo>
                <a:lnTo>
                  <a:pt x="1349" y="1741"/>
                </a:lnTo>
                <a:lnTo>
                  <a:pt x="1349" y="1745"/>
                </a:lnTo>
                <a:lnTo>
                  <a:pt x="1349" y="1748"/>
                </a:lnTo>
                <a:lnTo>
                  <a:pt x="1349" y="1752"/>
                </a:lnTo>
                <a:lnTo>
                  <a:pt x="1349" y="1765"/>
                </a:lnTo>
                <a:lnTo>
                  <a:pt x="1349" y="1774"/>
                </a:lnTo>
                <a:lnTo>
                  <a:pt x="1349" y="1785"/>
                </a:lnTo>
                <a:lnTo>
                  <a:pt x="1349" y="1797"/>
                </a:lnTo>
                <a:lnTo>
                  <a:pt x="1349" y="1809"/>
                </a:lnTo>
                <a:lnTo>
                  <a:pt x="1348" y="1822"/>
                </a:lnTo>
                <a:lnTo>
                  <a:pt x="1348" y="1835"/>
                </a:lnTo>
                <a:lnTo>
                  <a:pt x="1347" y="1848"/>
                </a:lnTo>
                <a:lnTo>
                  <a:pt x="1347" y="1860"/>
                </a:lnTo>
                <a:lnTo>
                  <a:pt x="1346" y="1872"/>
                </a:lnTo>
                <a:lnTo>
                  <a:pt x="1345" y="1883"/>
                </a:lnTo>
                <a:lnTo>
                  <a:pt x="1344" y="1893"/>
                </a:lnTo>
                <a:lnTo>
                  <a:pt x="1342" y="1902"/>
                </a:lnTo>
                <a:lnTo>
                  <a:pt x="1341" y="1908"/>
                </a:lnTo>
                <a:lnTo>
                  <a:pt x="1340" y="1915"/>
                </a:lnTo>
                <a:lnTo>
                  <a:pt x="1340" y="1921"/>
                </a:lnTo>
                <a:lnTo>
                  <a:pt x="1339" y="1928"/>
                </a:lnTo>
                <a:lnTo>
                  <a:pt x="1339" y="1935"/>
                </a:lnTo>
                <a:lnTo>
                  <a:pt x="1338" y="1943"/>
                </a:lnTo>
                <a:lnTo>
                  <a:pt x="1338" y="1950"/>
                </a:lnTo>
                <a:lnTo>
                  <a:pt x="1338" y="1958"/>
                </a:lnTo>
                <a:lnTo>
                  <a:pt x="1338" y="1965"/>
                </a:lnTo>
                <a:lnTo>
                  <a:pt x="1339" y="1973"/>
                </a:lnTo>
                <a:lnTo>
                  <a:pt x="1339" y="1981"/>
                </a:lnTo>
                <a:lnTo>
                  <a:pt x="1340" y="1989"/>
                </a:lnTo>
                <a:lnTo>
                  <a:pt x="1340" y="1996"/>
                </a:lnTo>
                <a:lnTo>
                  <a:pt x="1341" y="2004"/>
                </a:lnTo>
                <a:lnTo>
                  <a:pt x="1342" y="2011"/>
                </a:lnTo>
                <a:lnTo>
                  <a:pt x="1344" y="2019"/>
                </a:lnTo>
                <a:lnTo>
                  <a:pt x="1345" y="2026"/>
                </a:lnTo>
                <a:lnTo>
                  <a:pt x="1348" y="2033"/>
                </a:lnTo>
                <a:lnTo>
                  <a:pt x="1350" y="2043"/>
                </a:lnTo>
                <a:lnTo>
                  <a:pt x="1352" y="2055"/>
                </a:lnTo>
                <a:lnTo>
                  <a:pt x="1356" y="2068"/>
                </a:lnTo>
                <a:lnTo>
                  <a:pt x="1359" y="2082"/>
                </a:lnTo>
                <a:lnTo>
                  <a:pt x="1362" y="2097"/>
                </a:lnTo>
                <a:lnTo>
                  <a:pt x="1366" y="2113"/>
                </a:lnTo>
                <a:lnTo>
                  <a:pt x="1369" y="2129"/>
                </a:lnTo>
                <a:lnTo>
                  <a:pt x="1372" y="2145"/>
                </a:lnTo>
                <a:lnTo>
                  <a:pt x="1375" y="2161"/>
                </a:lnTo>
                <a:lnTo>
                  <a:pt x="1379" y="2176"/>
                </a:lnTo>
                <a:lnTo>
                  <a:pt x="1381" y="2191"/>
                </a:lnTo>
                <a:lnTo>
                  <a:pt x="1384" y="2205"/>
                </a:lnTo>
                <a:lnTo>
                  <a:pt x="1389" y="2227"/>
                </a:lnTo>
                <a:lnTo>
                  <a:pt x="1390" y="2235"/>
                </a:lnTo>
                <a:lnTo>
                  <a:pt x="1393" y="2255"/>
                </a:lnTo>
                <a:lnTo>
                  <a:pt x="1392" y="2271"/>
                </a:lnTo>
                <a:lnTo>
                  <a:pt x="1388" y="2284"/>
                </a:lnTo>
                <a:lnTo>
                  <a:pt x="1381" y="2294"/>
                </a:lnTo>
                <a:lnTo>
                  <a:pt x="1373" y="2302"/>
                </a:lnTo>
                <a:lnTo>
                  <a:pt x="1362" y="2307"/>
                </a:lnTo>
                <a:lnTo>
                  <a:pt x="1352" y="2311"/>
                </a:lnTo>
                <a:lnTo>
                  <a:pt x="1340" y="2313"/>
                </a:lnTo>
                <a:lnTo>
                  <a:pt x="1327" y="2313"/>
                </a:lnTo>
                <a:lnTo>
                  <a:pt x="1313" y="2312"/>
                </a:lnTo>
                <a:lnTo>
                  <a:pt x="1300" y="2310"/>
                </a:lnTo>
                <a:lnTo>
                  <a:pt x="1288" y="2308"/>
                </a:lnTo>
                <a:lnTo>
                  <a:pt x="1277" y="2305"/>
                </a:lnTo>
                <a:lnTo>
                  <a:pt x="1267" y="2303"/>
                </a:lnTo>
                <a:lnTo>
                  <a:pt x="1259" y="2300"/>
                </a:lnTo>
                <a:lnTo>
                  <a:pt x="1253" y="2298"/>
                </a:lnTo>
                <a:lnTo>
                  <a:pt x="1226" y="2287"/>
                </a:lnTo>
                <a:lnTo>
                  <a:pt x="1201" y="2274"/>
                </a:lnTo>
                <a:lnTo>
                  <a:pt x="1180" y="2260"/>
                </a:lnTo>
                <a:lnTo>
                  <a:pt x="1160" y="2245"/>
                </a:lnTo>
                <a:lnTo>
                  <a:pt x="1143" y="2229"/>
                </a:lnTo>
                <a:lnTo>
                  <a:pt x="1129" y="2214"/>
                </a:lnTo>
                <a:lnTo>
                  <a:pt x="1116" y="2199"/>
                </a:lnTo>
                <a:lnTo>
                  <a:pt x="1105" y="2184"/>
                </a:lnTo>
                <a:lnTo>
                  <a:pt x="1096" y="2169"/>
                </a:lnTo>
                <a:lnTo>
                  <a:pt x="1089" y="2156"/>
                </a:lnTo>
                <a:lnTo>
                  <a:pt x="1083" y="2144"/>
                </a:lnTo>
                <a:lnTo>
                  <a:pt x="1079" y="2134"/>
                </a:lnTo>
                <a:lnTo>
                  <a:pt x="1075" y="2125"/>
                </a:lnTo>
                <a:lnTo>
                  <a:pt x="1073" y="2120"/>
                </a:lnTo>
                <a:lnTo>
                  <a:pt x="1072" y="2116"/>
                </a:lnTo>
                <a:lnTo>
                  <a:pt x="1072" y="2114"/>
                </a:lnTo>
                <a:lnTo>
                  <a:pt x="1062" y="2096"/>
                </a:lnTo>
                <a:lnTo>
                  <a:pt x="1053" y="2078"/>
                </a:lnTo>
                <a:lnTo>
                  <a:pt x="1046" y="2060"/>
                </a:lnTo>
                <a:lnTo>
                  <a:pt x="1039" y="2042"/>
                </a:lnTo>
                <a:lnTo>
                  <a:pt x="1034" y="2023"/>
                </a:lnTo>
                <a:lnTo>
                  <a:pt x="1029" y="2004"/>
                </a:lnTo>
                <a:lnTo>
                  <a:pt x="1024" y="1983"/>
                </a:lnTo>
                <a:lnTo>
                  <a:pt x="1021" y="1962"/>
                </a:lnTo>
                <a:lnTo>
                  <a:pt x="1019" y="1939"/>
                </a:lnTo>
                <a:lnTo>
                  <a:pt x="1017" y="1915"/>
                </a:lnTo>
                <a:lnTo>
                  <a:pt x="1017" y="1889"/>
                </a:lnTo>
                <a:lnTo>
                  <a:pt x="1017" y="1861"/>
                </a:lnTo>
                <a:lnTo>
                  <a:pt x="1018" y="1831"/>
                </a:lnTo>
                <a:lnTo>
                  <a:pt x="1020" y="1799"/>
                </a:lnTo>
                <a:lnTo>
                  <a:pt x="1023" y="1764"/>
                </a:lnTo>
                <a:lnTo>
                  <a:pt x="1026" y="1728"/>
                </a:lnTo>
                <a:lnTo>
                  <a:pt x="1029" y="1714"/>
                </a:lnTo>
                <a:lnTo>
                  <a:pt x="1031" y="1699"/>
                </a:lnTo>
                <a:lnTo>
                  <a:pt x="1033" y="1684"/>
                </a:lnTo>
                <a:lnTo>
                  <a:pt x="1035" y="1668"/>
                </a:lnTo>
                <a:lnTo>
                  <a:pt x="1036" y="1652"/>
                </a:lnTo>
                <a:lnTo>
                  <a:pt x="1036" y="1637"/>
                </a:lnTo>
                <a:lnTo>
                  <a:pt x="1036" y="1621"/>
                </a:lnTo>
                <a:lnTo>
                  <a:pt x="1036" y="1605"/>
                </a:lnTo>
                <a:lnTo>
                  <a:pt x="1035" y="1589"/>
                </a:lnTo>
                <a:lnTo>
                  <a:pt x="1035" y="1574"/>
                </a:lnTo>
                <a:lnTo>
                  <a:pt x="1034" y="1559"/>
                </a:lnTo>
                <a:lnTo>
                  <a:pt x="1032" y="1543"/>
                </a:lnTo>
                <a:lnTo>
                  <a:pt x="1031" y="1529"/>
                </a:lnTo>
                <a:lnTo>
                  <a:pt x="1029" y="1515"/>
                </a:lnTo>
                <a:lnTo>
                  <a:pt x="1028" y="1501"/>
                </a:lnTo>
                <a:lnTo>
                  <a:pt x="1026" y="1488"/>
                </a:lnTo>
                <a:lnTo>
                  <a:pt x="1023" y="1468"/>
                </a:lnTo>
                <a:lnTo>
                  <a:pt x="1019" y="1450"/>
                </a:lnTo>
                <a:lnTo>
                  <a:pt x="1016" y="1434"/>
                </a:lnTo>
                <a:lnTo>
                  <a:pt x="1011" y="1419"/>
                </a:lnTo>
                <a:lnTo>
                  <a:pt x="1007" y="1407"/>
                </a:lnTo>
                <a:lnTo>
                  <a:pt x="1002" y="1395"/>
                </a:lnTo>
                <a:lnTo>
                  <a:pt x="997" y="1385"/>
                </a:lnTo>
                <a:lnTo>
                  <a:pt x="992" y="1376"/>
                </a:lnTo>
                <a:lnTo>
                  <a:pt x="987" y="1368"/>
                </a:lnTo>
                <a:lnTo>
                  <a:pt x="981" y="1361"/>
                </a:lnTo>
                <a:lnTo>
                  <a:pt x="975" y="1354"/>
                </a:lnTo>
                <a:lnTo>
                  <a:pt x="969" y="1349"/>
                </a:lnTo>
                <a:lnTo>
                  <a:pt x="962" y="1343"/>
                </a:lnTo>
                <a:lnTo>
                  <a:pt x="956" y="1337"/>
                </a:lnTo>
                <a:lnTo>
                  <a:pt x="949" y="1331"/>
                </a:lnTo>
                <a:lnTo>
                  <a:pt x="942" y="1325"/>
                </a:lnTo>
                <a:lnTo>
                  <a:pt x="922" y="1322"/>
                </a:lnTo>
                <a:lnTo>
                  <a:pt x="903" y="1320"/>
                </a:lnTo>
                <a:lnTo>
                  <a:pt x="885" y="1319"/>
                </a:lnTo>
                <a:lnTo>
                  <a:pt x="868" y="1319"/>
                </a:lnTo>
                <a:lnTo>
                  <a:pt x="851" y="1319"/>
                </a:lnTo>
                <a:lnTo>
                  <a:pt x="835" y="1320"/>
                </a:lnTo>
                <a:lnTo>
                  <a:pt x="821" y="1322"/>
                </a:lnTo>
                <a:lnTo>
                  <a:pt x="807" y="1324"/>
                </a:lnTo>
                <a:lnTo>
                  <a:pt x="793" y="1326"/>
                </a:lnTo>
                <a:lnTo>
                  <a:pt x="780" y="1328"/>
                </a:lnTo>
                <a:lnTo>
                  <a:pt x="768" y="1330"/>
                </a:lnTo>
                <a:lnTo>
                  <a:pt x="756" y="1331"/>
                </a:lnTo>
                <a:lnTo>
                  <a:pt x="746" y="1332"/>
                </a:lnTo>
                <a:lnTo>
                  <a:pt x="736" y="1332"/>
                </a:lnTo>
                <a:lnTo>
                  <a:pt x="726" y="1331"/>
                </a:lnTo>
                <a:lnTo>
                  <a:pt x="716" y="1329"/>
                </a:lnTo>
                <a:lnTo>
                  <a:pt x="694" y="1325"/>
                </a:lnTo>
                <a:lnTo>
                  <a:pt x="673" y="1321"/>
                </a:lnTo>
                <a:lnTo>
                  <a:pt x="653" y="1317"/>
                </a:lnTo>
                <a:lnTo>
                  <a:pt x="633" y="1314"/>
                </a:lnTo>
                <a:lnTo>
                  <a:pt x="614" y="1311"/>
                </a:lnTo>
                <a:lnTo>
                  <a:pt x="596" y="1309"/>
                </a:lnTo>
                <a:lnTo>
                  <a:pt x="578" y="1307"/>
                </a:lnTo>
                <a:lnTo>
                  <a:pt x="561" y="1305"/>
                </a:lnTo>
                <a:lnTo>
                  <a:pt x="544" y="1304"/>
                </a:lnTo>
                <a:lnTo>
                  <a:pt x="529" y="1303"/>
                </a:lnTo>
                <a:lnTo>
                  <a:pt x="513" y="1302"/>
                </a:lnTo>
                <a:lnTo>
                  <a:pt x="499" y="1301"/>
                </a:lnTo>
                <a:lnTo>
                  <a:pt x="485" y="1300"/>
                </a:lnTo>
                <a:lnTo>
                  <a:pt x="472" y="1300"/>
                </a:lnTo>
                <a:lnTo>
                  <a:pt x="459" y="1300"/>
                </a:lnTo>
                <a:lnTo>
                  <a:pt x="448" y="1300"/>
                </a:lnTo>
                <a:lnTo>
                  <a:pt x="436" y="1300"/>
                </a:lnTo>
                <a:lnTo>
                  <a:pt x="414" y="1300"/>
                </a:lnTo>
                <a:lnTo>
                  <a:pt x="391" y="1300"/>
                </a:lnTo>
                <a:lnTo>
                  <a:pt x="379" y="1300"/>
                </a:lnTo>
                <a:lnTo>
                  <a:pt x="368" y="1300"/>
                </a:lnTo>
                <a:lnTo>
                  <a:pt x="357" y="1301"/>
                </a:lnTo>
                <a:lnTo>
                  <a:pt x="347" y="1301"/>
                </a:lnTo>
                <a:lnTo>
                  <a:pt x="337" y="1302"/>
                </a:lnTo>
                <a:lnTo>
                  <a:pt x="327" y="1303"/>
                </a:lnTo>
                <a:lnTo>
                  <a:pt x="319" y="1303"/>
                </a:lnTo>
                <a:lnTo>
                  <a:pt x="311" y="1304"/>
                </a:lnTo>
                <a:lnTo>
                  <a:pt x="304" y="1305"/>
                </a:lnTo>
                <a:lnTo>
                  <a:pt x="297" y="1307"/>
                </a:lnTo>
                <a:lnTo>
                  <a:pt x="292" y="1308"/>
                </a:lnTo>
                <a:lnTo>
                  <a:pt x="285" y="1310"/>
                </a:lnTo>
                <a:lnTo>
                  <a:pt x="277" y="1312"/>
                </a:lnTo>
                <a:lnTo>
                  <a:pt x="269" y="1313"/>
                </a:lnTo>
                <a:lnTo>
                  <a:pt x="260" y="1314"/>
                </a:lnTo>
                <a:lnTo>
                  <a:pt x="252" y="1314"/>
                </a:lnTo>
                <a:lnTo>
                  <a:pt x="243" y="1314"/>
                </a:lnTo>
                <a:lnTo>
                  <a:pt x="234" y="1313"/>
                </a:lnTo>
                <a:lnTo>
                  <a:pt x="226" y="1312"/>
                </a:lnTo>
                <a:lnTo>
                  <a:pt x="217" y="1311"/>
                </a:lnTo>
                <a:lnTo>
                  <a:pt x="208" y="1309"/>
                </a:lnTo>
                <a:lnTo>
                  <a:pt x="200" y="1307"/>
                </a:lnTo>
                <a:lnTo>
                  <a:pt x="193" y="1305"/>
                </a:lnTo>
                <a:lnTo>
                  <a:pt x="185" y="1302"/>
                </a:lnTo>
                <a:lnTo>
                  <a:pt x="178" y="1299"/>
                </a:lnTo>
                <a:lnTo>
                  <a:pt x="171" y="1295"/>
                </a:lnTo>
                <a:lnTo>
                  <a:pt x="166" y="1291"/>
                </a:lnTo>
                <a:lnTo>
                  <a:pt x="151" y="1280"/>
                </a:lnTo>
                <a:lnTo>
                  <a:pt x="148" y="1276"/>
                </a:lnTo>
                <a:lnTo>
                  <a:pt x="143" y="1272"/>
                </a:lnTo>
                <a:lnTo>
                  <a:pt x="139" y="1268"/>
                </a:lnTo>
                <a:lnTo>
                  <a:pt x="135" y="1263"/>
                </a:lnTo>
                <a:lnTo>
                  <a:pt x="130" y="1259"/>
                </a:lnTo>
                <a:lnTo>
                  <a:pt x="126" y="1254"/>
                </a:lnTo>
                <a:lnTo>
                  <a:pt x="123" y="1249"/>
                </a:lnTo>
                <a:lnTo>
                  <a:pt x="119" y="1243"/>
                </a:lnTo>
                <a:lnTo>
                  <a:pt x="115" y="1237"/>
                </a:lnTo>
                <a:lnTo>
                  <a:pt x="112" y="1230"/>
                </a:lnTo>
                <a:lnTo>
                  <a:pt x="109" y="1223"/>
                </a:lnTo>
                <a:lnTo>
                  <a:pt x="106" y="1216"/>
                </a:lnTo>
                <a:lnTo>
                  <a:pt x="103" y="1207"/>
                </a:lnTo>
                <a:lnTo>
                  <a:pt x="100" y="1198"/>
                </a:lnTo>
                <a:lnTo>
                  <a:pt x="96" y="1189"/>
                </a:lnTo>
                <a:lnTo>
                  <a:pt x="92" y="1180"/>
                </a:lnTo>
                <a:lnTo>
                  <a:pt x="88" y="1170"/>
                </a:lnTo>
                <a:lnTo>
                  <a:pt x="84" y="1160"/>
                </a:lnTo>
                <a:lnTo>
                  <a:pt x="80" y="1149"/>
                </a:lnTo>
                <a:lnTo>
                  <a:pt x="77" y="1139"/>
                </a:lnTo>
                <a:lnTo>
                  <a:pt x="75" y="1128"/>
                </a:lnTo>
                <a:lnTo>
                  <a:pt x="73" y="1118"/>
                </a:lnTo>
                <a:lnTo>
                  <a:pt x="72" y="1107"/>
                </a:lnTo>
                <a:lnTo>
                  <a:pt x="73" y="1096"/>
                </a:lnTo>
                <a:lnTo>
                  <a:pt x="75" y="1085"/>
                </a:lnTo>
                <a:lnTo>
                  <a:pt x="78" y="1074"/>
                </a:lnTo>
                <a:lnTo>
                  <a:pt x="83" y="1064"/>
                </a:lnTo>
                <a:lnTo>
                  <a:pt x="90" y="1053"/>
                </a:lnTo>
                <a:lnTo>
                  <a:pt x="99" y="1043"/>
                </a:lnTo>
                <a:lnTo>
                  <a:pt x="109" y="1034"/>
                </a:lnTo>
                <a:lnTo>
                  <a:pt x="117" y="1026"/>
                </a:lnTo>
                <a:lnTo>
                  <a:pt x="124" y="1019"/>
                </a:lnTo>
                <a:lnTo>
                  <a:pt x="130" y="1014"/>
                </a:lnTo>
                <a:lnTo>
                  <a:pt x="134" y="1010"/>
                </a:lnTo>
                <a:lnTo>
                  <a:pt x="138" y="1007"/>
                </a:lnTo>
                <a:lnTo>
                  <a:pt x="141" y="1005"/>
                </a:lnTo>
                <a:lnTo>
                  <a:pt x="143" y="1004"/>
                </a:lnTo>
                <a:lnTo>
                  <a:pt x="145" y="1003"/>
                </a:lnTo>
                <a:lnTo>
                  <a:pt x="146" y="1003"/>
                </a:lnTo>
                <a:lnTo>
                  <a:pt x="146" y="1004"/>
                </a:lnTo>
                <a:lnTo>
                  <a:pt x="146" y="1005"/>
                </a:lnTo>
                <a:lnTo>
                  <a:pt x="130" y="998"/>
                </a:lnTo>
                <a:lnTo>
                  <a:pt x="114" y="992"/>
                </a:lnTo>
                <a:lnTo>
                  <a:pt x="100" y="986"/>
                </a:lnTo>
                <a:lnTo>
                  <a:pt x="86" y="980"/>
                </a:lnTo>
                <a:lnTo>
                  <a:pt x="73" y="974"/>
                </a:lnTo>
                <a:lnTo>
                  <a:pt x="62" y="968"/>
                </a:lnTo>
                <a:lnTo>
                  <a:pt x="51" y="962"/>
                </a:lnTo>
                <a:lnTo>
                  <a:pt x="41" y="956"/>
                </a:lnTo>
                <a:lnTo>
                  <a:pt x="32" y="949"/>
                </a:lnTo>
                <a:lnTo>
                  <a:pt x="25" y="941"/>
                </a:lnTo>
                <a:lnTo>
                  <a:pt x="18" y="933"/>
                </a:lnTo>
                <a:lnTo>
                  <a:pt x="12" y="925"/>
                </a:lnTo>
                <a:lnTo>
                  <a:pt x="8" y="915"/>
                </a:lnTo>
                <a:lnTo>
                  <a:pt x="5" y="904"/>
                </a:lnTo>
                <a:lnTo>
                  <a:pt x="3" y="893"/>
                </a:lnTo>
                <a:lnTo>
                  <a:pt x="3" y="880"/>
                </a:lnTo>
                <a:lnTo>
                  <a:pt x="2" y="867"/>
                </a:lnTo>
                <a:lnTo>
                  <a:pt x="1" y="840"/>
                </a:lnTo>
                <a:lnTo>
                  <a:pt x="0" y="827"/>
                </a:lnTo>
                <a:lnTo>
                  <a:pt x="0" y="814"/>
                </a:lnTo>
                <a:lnTo>
                  <a:pt x="0" y="801"/>
                </a:lnTo>
                <a:lnTo>
                  <a:pt x="1" y="789"/>
                </a:lnTo>
                <a:lnTo>
                  <a:pt x="2" y="777"/>
                </a:lnTo>
                <a:lnTo>
                  <a:pt x="4" y="765"/>
                </a:lnTo>
                <a:lnTo>
                  <a:pt x="8" y="754"/>
                </a:lnTo>
                <a:lnTo>
                  <a:pt x="12" y="743"/>
                </a:lnTo>
                <a:lnTo>
                  <a:pt x="18" y="733"/>
                </a:lnTo>
                <a:lnTo>
                  <a:pt x="26" y="724"/>
                </a:lnTo>
                <a:lnTo>
                  <a:pt x="36" y="715"/>
                </a:lnTo>
                <a:lnTo>
                  <a:pt x="48" y="707"/>
                </a:lnTo>
                <a:lnTo>
                  <a:pt x="62" y="699"/>
                </a:lnTo>
                <a:lnTo>
                  <a:pt x="75" y="692"/>
                </a:lnTo>
                <a:lnTo>
                  <a:pt x="87" y="687"/>
                </a:lnTo>
                <a:lnTo>
                  <a:pt x="97" y="682"/>
                </a:lnTo>
                <a:lnTo>
                  <a:pt x="107" y="677"/>
                </a:lnTo>
                <a:lnTo>
                  <a:pt x="115" y="674"/>
                </a:lnTo>
                <a:lnTo>
                  <a:pt x="122" y="671"/>
                </a:lnTo>
                <a:lnTo>
                  <a:pt x="128" y="668"/>
                </a:lnTo>
                <a:lnTo>
                  <a:pt x="133" y="666"/>
                </a:lnTo>
                <a:lnTo>
                  <a:pt x="138" y="664"/>
                </a:lnTo>
                <a:lnTo>
                  <a:pt x="142" y="662"/>
                </a:lnTo>
                <a:lnTo>
                  <a:pt x="145" y="660"/>
                </a:lnTo>
                <a:lnTo>
                  <a:pt x="149" y="658"/>
                </a:lnTo>
                <a:lnTo>
                  <a:pt x="150" y="656"/>
                </a:lnTo>
                <a:lnTo>
                  <a:pt x="153" y="654"/>
                </a:lnTo>
                <a:lnTo>
                  <a:pt x="155" y="651"/>
                </a:lnTo>
                <a:lnTo>
                  <a:pt x="157" y="648"/>
                </a:lnTo>
                <a:lnTo>
                  <a:pt x="150" y="643"/>
                </a:lnTo>
                <a:lnTo>
                  <a:pt x="142" y="638"/>
                </a:lnTo>
                <a:lnTo>
                  <a:pt x="135" y="632"/>
                </a:lnTo>
                <a:lnTo>
                  <a:pt x="128" y="626"/>
                </a:lnTo>
                <a:lnTo>
                  <a:pt x="123" y="621"/>
                </a:lnTo>
                <a:lnTo>
                  <a:pt x="117" y="615"/>
                </a:lnTo>
                <a:lnTo>
                  <a:pt x="113" y="609"/>
                </a:lnTo>
                <a:lnTo>
                  <a:pt x="109" y="602"/>
                </a:lnTo>
                <a:lnTo>
                  <a:pt x="106" y="594"/>
                </a:lnTo>
                <a:lnTo>
                  <a:pt x="103" y="587"/>
                </a:lnTo>
                <a:lnTo>
                  <a:pt x="101" y="579"/>
                </a:lnTo>
                <a:lnTo>
                  <a:pt x="100" y="571"/>
                </a:lnTo>
                <a:lnTo>
                  <a:pt x="100" y="561"/>
                </a:lnTo>
                <a:lnTo>
                  <a:pt x="100" y="551"/>
                </a:lnTo>
                <a:lnTo>
                  <a:pt x="101" y="540"/>
                </a:lnTo>
                <a:lnTo>
                  <a:pt x="103" y="527"/>
                </a:lnTo>
                <a:lnTo>
                  <a:pt x="105" y="516"/>
                </a:lnTo>
                <a:lnTo>
                  <a:pt x="106" y="505"/>
                </a:lnTo>
                <a:lnTo>
                  <a:pt x="107" y="495"/>
                </a:lnTo>
                <a:lnTo>
                  <a:pt x="108" y="485"/>
                </a:lnTo>
                <a:lnTo>
                  <a:pt x="109" y="476"/>
                </a:lnTo>
                <a:lnTo>
                  <a:pt x="110" y="468"/>
                </a:lnTo>
                <a:lnTo>
                  <a:pt x="111" y="460"/>
                </a:lnTo>
                <a:lnTo>
                  <a:pt x="113" y="453"/>
                </a:lnTo>
                <a:lnTo>
                  <a:pt x="114" y="446"/>
                </a:lnTo>
                <a:lnTo>
                  <a:pt x="117" y="440"/>
                </a:lnTo>
                <a:lnTo>
                  <a:pt x="120" y="434"/>
                </a:lnTo>
                <a:lnTo>
                  <a:pt x="124" y="428"/>
                </a:lnTo>
                <a:lnTo>
                  <a:pt x="129" y="423"/>
                </a:lnTo>
                <a:lnTo>
                  <a:pt x="135" y="418"/>
                </a:lnTo>
                <a:lnTo>
                  <a:pt x="142" y="414"/>
                </a:lnTo>
                <a:lnTo>
                  <a:pt x="150" y="410"/>
                </a:lnTo>
                <a:lnTo>
                  <a:pt x="158" y="406"/>
                </a:lnTo>
                <a:lnTo>
                  <a:pt x="168" y="401"/>
                </a:lnTo>
                <a:lnTo>
                  <a:pt x="178" y="396"/>
                </a:lnTo>
                <a:lnTo>
                  <a:pt x="188" y="392"/>
                </a:lnTo>
                <a:lnTo>
                  <a:pt x="209" y="382"/>
                </a:lnTo>
                <a:lnTo>
                  <a:pt x="219" y="377"/>
                </a:lnTo>
                <a:lnTo>
                  <a:pt x="230" y="373"/>
                </a:lnTo>
                <a:lnTo>
                  <a:pt x="240" y="369"/>
                </a:lnTo>
                <a:lnTo>
                  <a:pt x="251" y="365"/>
                </a:lnTo>
                <a:lnTo>
                  <a:pt x="262" y="362"/>
                </a:lnTo>
                <a:lnTo>
                  <a:pt x="273" y="359"/>
                </a:lnTo>
                <a:lnTo>
                  <a:pt x="284" y="357"/>
                </a:lnTo>
                <a:lnTo>
                  <a:pt x="295" y="355"/>
                </a:lnTo>
                <a:lnTo>
                  <a:pt x="306" y="355"/>
                </a:lnTo>
                <a:lnTo>
                  <a:pt x="317" y="355"/>
                </a:lnTo>
                <a:lnTo>
                  <a:pt x="313" y="351"/>
                </a:lnTo>
                <a:lnTo>
                  <a:pt x="307" y="347"/>
                </a:lnTo>
                <a:lnTo>
                  <a:pt x="300" y="344"/>
                </a:lnTo>
                <a:lnTo>
                  <a:pt x="293" y="339"/>
                </a:lnTo>
                <a:lnTo>
                  <a:pt x="286" y="335"/>
                </a:lnTo>
                <a:lnTo>
                  <a:pt x="279" y="329"/>
                </a:lnTo>
                <a:lnTo>
                  <a:pt x="272" y="323"/>
                </a:lnTo>
                <a:lnTo>
                  <a:pt x="266" y="316"/>
                </a:lnTo>
                <a:lnTo>
                  <a:pt x="260" y="307"/>
                </a:lnTo>
                <a:lnTo>
                  <a:pt x="256" y="296"/>
                </a:lnTo>
                <a:lnTo>
                  <a:pt x="253" y="284"/>
                </a:lnTo>
                <a:lnTo>
                  <a:pt x="252" y="270"/>
                </a:lnTo>
                <a:lnTo>
                  <a:pt x="253" y="254"/>
                </a:lnTo>
                <a:lnTo>
                  <a:pt x="256" y="236"/>
                </a:lnTo>
                <a:lnTo>
                  <a:pt x="262" y="215"/>
                </a:lnTo>
                <a:lnTo>
                  <a:pt x="271" y="192"/>
                </a:lnTo>
                <a:lnTo>
                  <a:pt x="278" y="176"/>
                </a:lnTo>
                <a:lnTo>
                  <a:pt x="287" y="161"/>
                </a:lnTo>
                <a:lnTo>
                  <a:pt x="297" y="148"/>
                </a:lnTo>
                <a:lnTo>
                  <a:pt x="308" y="136"/>
                </a:lnTo>
                <a:lnTo>
                  <a:pt x="320" y="125"/>
                </a:lnTo>
                <a:lnTo>
                  <a:pt x="332" y="116"/>
                </a:lnTo>
                <a:lnTo>
                  <a:pt x="345" y="107"/>
                </a:lnTo>
                <a:lnTo>
                  <a:pt x="358" y="100"/>
                </a:lnTo>
                <a:lnTo>
                  <a:pt x="371" y="93"/>
                </a:lnTo>
                <a:lnTo>
                  <a:pt x="384" y="88"/>
                </a:lnTo>
                <a:lnTo>
                  <a:pt x="396" y="83"/>
                </a:lnTo>
                <a:lnTo>
                  <a:pt x="407" y="80"/>
                </a:lnTo>
                <a:lnTo>
                  <a:pt x="417" y="77"/>
                </a:lnTo>
                <a:lnTo>
                  <a:pt x="426" y="75"/>
                </a:lnTo>
                <a:lnTo>
                  <a:pt x="434" y="74"/>
                </a:lnTo>
                <a:lnTo>
                  <a:pt x="439" y="74"/>
                </a:lnTo>
                <a:lnTo>
                  <a:pt x="451" y="73"/>
                </a:lnTo>
                <a:lnTo>
                  <a:pt x="463" y="73"/>
                </a:lnTo>
                <a:lnTo>
                  <a:pt x="477" y="72"/>
                </a:lnTo>
                <a:lnTo>
                  <a:pt x="491" y="71"/>
                </a:lnTo>
                <a:lnTo>
                  <a:pt x="506" y="71"/>
                </a:lnTo>
                <a:lnTo>
                  <a:pt x="520" y="70"/>
                </a:lnTo>
                <a:lnTo>
                  <a:pt x="535" y="70"/>
                </a:lnTo>
                <a:lnTo>
                  <a:pt x="550" y="70"/>
                </a:lnTo>
                <a:lnTo>
                  <a:pt x="564" y="69"/>
                </a:lnTo>
                <a:lnTo>
                  <a:pt x="578" y="69"/>
                </a:lnTo>
                <a:lnTo>
                  <a:pt x="592" y="69"/>
                </a:lnTo>
                <a:lnTo>
                  <a:pt x="605" y="68"/>
                </a:lnTo>
                <a:lnTo>
                  <a:pt x="617" y="68"/>
                </a:lnTo>
                <a:lnTo>
                  <a:pt x="629" y="67"/>
                </a:lnTo>
                <a:lnTo>
                  <a:pt x="639" y="66"/>
                </a:lnTo>
                <a:lnTo>
                  <a:pt x="649" y="65"/>
                </a:lnTo>
                <a:lnTo>
                  <a:pt x="661" y="65"/>
                </a:lnTo>
                <a:lnTo>
                  <a:pt x="673" y="63"/>
                </a:lnTo>
                <a:lnTo>
                  <a:pt x="686" y="62"/>
                </a:lnTo>
                <a:lnTo>
                  <a:pt x="699" y="60"/>
                </a:lnTo>
                <a:lnTo>
                  <a:pt x="726" y="56"/>
                </a:lnTo>
                <a:lnTo>
                  <a:pt x="739" y="54"/>
                </a:lnTo>
                <a:lnTo>
                  <a:pt x="751" y="52"/>
                </a:lnTo>
                <a:lnTo>
                  <a:pt x="764" y="49"/>
                </a:lnTo>
                <a:lnTo>
                  <a:pt x="776" y="47"/>
                </a:lnTo>
                <a:lnTo>
                  <a:pt x="788" y="44"/>
                </a:lnTo>
                <a:lnTo>
                  <a:pt x="799" y="42"/>
                </a:lnTo>
                <a:lnTo>
                  <a:pt x="809" y="39"/>
                </a:lnTo>
                <a:lnTo>
                  <a:pt x="818" y="37"/>
                </a:lnTo>
                <a:lnTo>
                  <a:pt x="826" y="34"/>
                </a:lnTo>
                <a:lnTo>
                  <a:pt x="833" y="32"/>
                </a:lnTo>
                <a:lnTo>
                  <a:pt x="855" y="23"/>
                </a:lnTo>
                <a:lnTo>
                  <a:pt x="881" y="16"/>
                </a:lnTo>
                <a:lnTo>
                  <a:pt x="909" y="10"/>
                </a:lnTo>
                <a:lnTo>
                  <a:pt x="940" y="6"/>
                </a:lnTo>
                <a:lnTo>
                  <a:pt x="972" y="3"/>
                </a:lnTo>
                <a:lnTo>
                  <a:pt x="1006" y="1"/>
                </a:lnTo>
                <a:lnTo>
                  <a:pt x="1041" y="0"/>
                </a:lnTo>
                <a:lnTo>
                  <a:pt x="1076" y="1"/>
                </a:lnTo>
                <a:lnTo>
                  <a:pt x="1112" y="2"/>
                </a:lnTo>
                <a:lnTo>
                  <a:pt x="1148" y="5"/>
                </a:lnTo>
                <a:lnTo>
                  <a:pt x="1182" y="8"/>
                </a:lnTo>
                <a:lnTo>
                  <a:pt x="1216" y="12"/>
                </a:lnTo>
                <a:lnTo>
                  <a:pt x="1249" y="17"/>
                </a:lnTo>
                <a:lnTo>
                  <a:pt x="1279" y="23"/>
                </a:lnTo>
                <a:lnTo>
                  <a:pt x="1307" y="29"/>
                </a:lnTo>
                <a:lnTo>
                  <a:pt x="1333" y="36"/>
                </a:lnTo>
                <a:lnTo>
                  <a:pt x="1350" y="42"/>
                </a:lnTo>
                <a:lnTo>
                  <a:pt x="1365" y="46"/>
                </a:lnTo>
                <a:lnTo>
                  <a:pt x="1381" y="48"/>
                </a:lnTo>
                <a:lnTo>
                  <a:pt x="1397" y="50"/>
                </a:lnTo>
                <a:lnTo>
                  <a:pt x="1412" y="50"/>
                </a:lnTo>
                <a:lnTo>
                  <a:pt x="1427" y="50"/>
                </a:lnTo>
                <a:lnTo>
                  <a:pt x="1442" y="48"/>
                </a:lnTo>
                <a:lnTo>
                  <a:pt x="1456" y="47"/>
                </a:lnTo>
                <a:lnTo>
                  <a:pt x="1469" y="44"/>
                </a:lnTo>
                <a:lnTo>
                  <a:pt x="1483" y="42"/>
                </a:lnTo>
                <a:lnTo>
                  <a:pt x="1495" y="40"/>
                </a:lnTo>
                <a:lnTo>
                  <a:pt x="1508" y="37"/>
                </a:lnTo>
                <a:lnTo>
                  <a:pt x="1520" y="35"/>
                </a:lnTo>
                <a:lnTo>
                  <a:pt x="1532" y="33"/>
                </a:lnTo>
                <a:lnTo>
                  <a:pt x="1543" y="32"/>
                </a:lnTo>
                <a:lnTo>
                  <a:pt x="1555" y="32"/>
                </a:lnTo>
                <a:lnTo>
                  <a:pt x="1571" y="30"/>
                </a:lnTo>
                <a:lnTo>
                  <a:pt x="1589" y="29"/>
                </a:lnTo>
                <a:lnTo>
                  <a:pt x="1607" y="28"/>
                </a:lnTo>
                <a:lnTo>
                  <a:pt x="1626" y="27"/>
                </a:lnTo>
                <a:lnTo>
                  <a:pt x="1644" y="26"/>
                </a:lnTo>
                <a:lnTo>
                  <a:pt x="1662" y="26"/>
                </a:lnTo>
                <a:lnTo>
                  <a:pt x="1681" y="25"/>
                </a:lnTo>
                <a:lnTo>
                  <a:pt x="1700" y="25"/>
                </a:lnTo>
                <a:lnTo>
                  <a:pt x="1718" y="24"/>
                </a:lnTo>
                <a:lnTo>
                  <a:pt x="1735" y="24"/>
                </a:lnTo>
                <a:lnTo>
                  <a:pt x="1750" y="24"/>
                </a:lnTo>
                <a:lnTo>
                  <a:pt x="1764" y="24"/>
                </a:lnTo>
                <a:lnTo>
                  <a:pt x="1777" y="24"/>
                </a:lnTo>
                <a:lnTo>
                  <a:pt x="1796" y="24"/>
                </a:lnTo>
                <a:lnTo>
                  <a:pt x="1802" y="24"/>
                </a:lnTo>
                <a:lnTo>
                  <a:pt x="1802" y="871"/>
                </a:lnTo>
                <a:lnTo>
                  <a:pt x="1788" y="876"/>
                </a:lnTo>
                <a:lnTo>
                  <a:pt x="1775" y="881"/>
                </a:lnTo>
                <a:lnTo>
                  <a:pt x="1762" y="888"/>
                </a:lnTo>
                <a:lnTo>
                  <a:pt x="1750" y="897"/>
                </a:lnTo>
                <a:lnTo>
                  <a:pt x="1739" y="907"/>
                </a:lnTo>
                <a:lnTo>
                  <a:pt x="1728" y="918"/>
                </a:lnTo>
                <a:lnTo>
                  <a:pt x="1718" y="930"/>
                </a:lnTo>
                <a:lnTo>
                  <a:pt x="1709" y="944"/>
                </a:lnTo>
                <a:lnTo>
                  <a:pt x="1700" y="958"/>
                </a:lnTo>
                <a:lnTo>
                  <a:pt x="1691" y="971"/>
                </a:lnTo>
                <a:lnTo>
                  <a:pt x="1683" y="987"/>
                </a:lnTo>
                <a:lnTo>
                  <a:pt x="1676" y="1003"/>
                </a:lnTo>
                <a:lnTo>
                  <a:pt x="1669" y="1019"/>
                </a:lnTo>
                <a:lnTo>
                  <a:pt x="1662" y="1035"/>
                </a:lnTo>
                <a:lnTo>
                  <a:pt x="1656" y="1052"/>
                </a:lnTo>
                <a:lnTo>
                  <a:pt x="1651" y="1068"/>
                </a:lnTo>
                <a:lnTo>
                  <a:pt x="1647" y="1080"/>
                </a:lnTo>
                <a:lnTo>
                  <a:pt x="1641" y="1093"/>
                </a:lnTo>
                <a:lnTo>
                  <a:pt x="1635" y="1106"/>
                </a:lnTo>
                <a:lnTo>
                  <a:pt x="1628" y="1119"/>
                </a:lnTo>
                <a:lnTo>
                  <a:pt x="1619" y="1133"/>
                </a:lnTo>
                <a:lnTo>
                  <a:pt x="1610" y="1147"/>
                </a:lnTo>
                <a:lnTo>
                  <a:pt x="1600" y="1162"/>
                </a:lnTo>
                <a:lnTo>
                  <a:pt x="1589" y="1178"/>
                </a:lnTo>
                <a:lnTo>
                  <a:pt x="1578" y="1194"/>
                </a:lnTo>
                <a:lnTo>
                  <a:pt x="1566" y="1211"/>
                </a:lnTo>
                <a:lnTo>
                  <a:pt x="1553" y="1228"/>
                </a:lnTo>
                <a:lnTo>
                  <a:pt x="1540" y="1246"/>
                </a:lnTo>
                <a:lnTo>
                  <a:pt x="1527" y="1265"/>
                </a:lnTo>
                <a:lnTo>
                  <a:pt x="1513" y="1284"/>
                </a:lnTo>
                <a:lnTo>
                  <a:pt x="1498" y="1304"/>
                </a:lnTo>
                <a:lnTo>
                  <a:pt x="1483" y="1325"/>
                </a:lnTo>
              </a:path>
            </a:pathLst>
          </a:custGeom>
          <a:solidFill>
            <a:srgbClr val="FFCBCB"/>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5366" name="Freeform 6">
            <a:extLst>
              <a:ext uri="{FF2B5EF4-FFF2-40B4-BE49-F238E27FC236}">
                <a16:creationId xmlns:a16="http://schemas.microsoft.com/office/drawing/2014/main" id="{9477F6CD-D60B-1548-853B-E6D19BA51AB3}"/>
              </a:ext>
            </a:extLst>
          </p:cNvPr>
          <p:cNvSpPr>
            <a:spLocks/>
          </p:cNvSpPr>
          <p:nvPr/>
        </p:nvSpPr>
        <p:spPr bwMode="auto">
          <a:xfrm>
            <a:off x="5932488" y="2417763"/>
            <a:ext cx="2871787" cy="3683000"/>
          </a:xfrm>
          <a:custGeom>
            <a:avLst/>
            <a:gdLst>
              <a:gd name="T0" fmla="*/ 2251075 w 1809"/>
              <a:gd name="T1" fmla="*/ 2373313 h 2320"/>
              <a:gd name="T2" fmla="*/ 2197100 w 1809"/>
              <a:gd name="T3" fmla="*/ 2595563 h 2320"/>
              <a:gd name="T4" fmla="*/ 2149475 w 1809"/>
              <a:gd name="T5" fmla="*/ 2695575 h 2320"/>
              <a:gd name="T6" fmla="*/ 2147887 w 1809"/>
              <a:gd name="T7" fmla="*/ 2778125 h 2320"/>
              <a:gd name="T8" fmla="*/ 2146300 w 1809"/>
              <a:gd name="T9" fmla="*/ 2900363 h 2320"/>
              <a:gd name="T10" fmla="*/ 2135187 w 1809"/>
              <a:gd name="T11" fmla="*/ 3036888 h 2320"/>
              <a:gd name="T12" fmla="*/ 2130425 w 1809"/>
              <a:gd name="T13" fmla="*/ 3127375 h 2320"/>
              <a:gd name="T14" fmla="*/ 2141537 w 1809"/>
              <a:gd name="T15" fmla="*/ 3224213 h 2320"/>
              <a:gd name="T16" fmla="*/ 2181225 w 1809"/>
              <a:gd name="T17" fmla="*/ 3389313 h 2320"/>
              <a:gd name="T18" fmla="*/ 2219325 w 1809"/>
              <a:gd name="T19" fmla="*/ 3589338 h 2320"/>
              <a:gd name="T20" fmla="*/ 2112962 w 1809"/>
              <a:gd name="T21" fmla="*/ 3681413 h 2320"/>
              <a:gd name="T22" fmla="*/ 1952625 w 1809"/>
              <a:gd name="T23" fmla="*/ 3640138 h 2320"/>
              <a:gd name="T24" fmla="*/ 1746250 w 1809"/>
              <a:gd name="T25" fmla="*/ 3452813 h 2320"/>
              <a:gd name="T26" fmla="*/ 1692275 w 1809"/>
              <a:gd name="T27" fmla="*/ 3335338 h 2320"/>
              <a:gd name="T28" fmla="*/ 1622425 w 1809"/>
              <a:gd name="T29" fmla="*/ 3086100 h 2320"/>
              <a:gd name="T30" fmla="*/ 1638300 w 1809"/>
              <a:gd name="T31" fmla="*/ 2727325 h 2320"/>
              <a:gd name="T32" fmla="*/ 1647825 w 1809"/>
              <a:gd name="T33" fmla="*/ 2528888 h 2320"/>
              <a:gd name="T34" fmla="*/ 1628775 w 1809"/>
              <a:gd name="T35" fmla="*/ 2336800 h 2320"/>
              <a:gd name="T36" fmla="*/ 1571625 w 1809"/>
              <a:gd name="T37" fmla="*/ 2178050 h 2320"/>
              <a:gd name="T38" fmla="*/ 1468437 w 1809"/>
              <a:gd name="T39" fmla="*/ 2103438 h 2320"/>
              <a:gd name="T40" fmla="*/ 1263650 w 1809"/>
              <a:gd name="T41" fmla="*/ 2109788 h 2320"/>
              <a:gd name="T42" fmla="*/ 1104900 w 1809"/>
              <a:gd name="T43" fmla="*/ 2108200 h 2320"/>
              <a:gd name="T44" fmla="*/ 866775 w 1809"/>
              <a:gd name="T45" fmla="*/ 2074863 h 2320"/>
              <a:gd name="T46" fmla="*/ 693737 w 1809"/>
              <a:gd name="T47" fmla="*/ 2068513 h 2320"/>
              <a:gd name="T48" fmla="*/ 520700 w 1809"/>
              <a:gd name="T49" fmla="*/ 2073275 h 2320"/>
              <a:gd name="T50" fmla="*/ 428625 w 1809"/>
              <a:gd name="T51" fmla="*/ 2089150 h 2320"/>
              <a:gd name="T52" fmla="*/ 319087 w 1809"/>
              <a:gd name="T53" fmla="*/ 2079625 h 2320"/>
              <a:gd name="T54" fmla="*/ 227012 w 1809"/>
              <a:gd name="T55" fmla="*/ 2024063 h 2320"/>
              <a:gd name="T56" fmla="*/ 177800 w 1809"/>
              <a:gd name="T57" fmla="*/ 1957388 h 2320"/>
              <a:gd name="T58" fmla="*/ 133350 w 1809"/>
              <a:gd name="T59" fmla="*/ 1846263 h 2320"/>
              <a:gd name="T60" fmla="*/ 123825 w 1809"/>
              <a:gd name="T61" fmla="*/ 1709738 h 2320"/>
              <a:gd name="T62" fmla="*/ 212725 w 1809"/>
              <a:gd name="T63" fmla="*/ 1608138 h 2320"/>
              <a:gd name="T64" fmla="*/ 206375 w 1809"/>
              <a:gd name="T65" fmla="*/ 1589088 h 2320"/>
              <a:gd name="T66" fmla="*/ 50800 w 1809"/>
              <a:gd name="T67" fmla="*/ 1509713 h 2320"/>
              <a:gd name="T68" fmla="*/ 3175 w 1809"/>
              <a:gd name="T69" fmla="*/ 1379538 h 2320"/>
              <a:gd name="T70" fmla="*/ 12700 w 1809"/>
              <a:gd name="T71" fmla="*/ 1200150 h 2320"/>
              <a:gd name="T72" fmla="*/ 138112 w 1809"/>
              <a:gd name="T73" fmla="*/ 1093788 h 2320"/>
              <a:gd name="T74" fmla="*/ 225425 w 1809"/>
              <a:gd name="T75" fmla="*/ 1054100 h 2320"/>
              <a:gd name="T76" fmla="*/ 225425 w 1809"/>
              <a:gd name="T77" fmla="*/ 1016000 h 2320"/>
              <a:gd name="T78" fmla="*/ 163512 w 1809"/>
              <a:gd name="T79" fmla="*/ 935038 h 2320"/>
              <a:gd name="T80" fmla="*/ 168275 w 1809"/>
              <a:gd name="T81" fmla="*/ 803275 h 2320"/>
              <a:gd name="T82" fmla="*/ 185737 w 1809"/>
              <a:gd name="T83" fmla="*/ 700088 h 2320"/>
              <a:gd name="T84" fmla="*/ 268287 w 1809"/>
              <a:gd name="T85" fmla="*/ 638175 h 2320"/>
              <a:gd name="T86" fmla="*/ 417512 w 1809"/>
              <a:gd name="T87" fmla="*/ 576263 h 2320"/>
              <a:gd name="T88" fmla="*/ 477837 w 1809"/>
              <a:gd name="T89" fmla="*/ 547688 h 2320"/>
              <a:gd name="T90" fmla="*/ 403225 w 1809"/>
              <a:gd name="T91" fmla="*/ 452438 h 2320"/>
              <a:gd name="T92" fmla="*/ 473075 w 1809"/>
              <a:gd name="T93" fmla="*/ 234950 h 2320"/>
              <a:gd name="T94" fmla="*/ 630237 w 1809"/>
              <a:gd name="T95" fmla="*/ 131763 h 2320"/>
              <a:gd name="T96" fmla="*/ 760412 w 1809"/>
              <a:gd name="T97" fmla="*/ 114300 h 2320"/>
              <a:gd name="T98" fmla="*/ 942975 w 1809"/>
              <a:gd name="T99" fmla="*/ 109538 h 2320"/>
              <a:gd name="T100" fmla="*/ 1092200 w 1809"/>
              <a:gd name="T101" fmla="*/ 98425 h 2320"/>
              <a:gd name="T102" fmla="*/ 1273175 w 1809"/>
              <a:gd name="T103" fmla="*/ 66675 h 2320"/>
              <a:gd name="T104" fmla="*/ 1497012 w 1809"/>
              <a:gd name="T105" fmla="*/ 9525 h 2320"/>
              <a:gd name="T106" fmla="*/ 1936750 w 1809"/>
              <a:gd name="T107" fmla="*/ 19050 h 2320"/>
              <a:gd name="T108" fmla="*/ 2225675 w 1809"/>
              <a:gd name="T109" fmla="*/ 79375 h 2320"/>
              <a:gd name="T110" fmla="*/ 2401887 w 1809"/>
              <a:gd name="T111" fmla="*/ 58738 h 2320"/>
              <a:gd name="T112" fmla="*/ 2589212 w 1809"/>
              <a:gd name="T113" fmla="*/ 42863 h 2320"/>
              <a:gd name="T114" fmla="*/ 2809875 w 1809"/>
              <a:gd name="T115" fmla="*/ 38100 h 2320"/>
              <a:gd name="T116" fmla="*/ 2787650 w 1809"/>
              <a:gd name="T117" fmla="*/ 1427163 h 2320"/>
              <a:gd name="T118" fmla="*/ 2670175 w 1809"/>
              <a:gd name="T119" fmla="*/ 1597025 h 2320"/>
              <a:gd name="T120" fmla="*/ 2592387 w 1809"/>
              <a:gd name="T121" fmla="*/ 1781175 h 2320"/>
              <a:gd name="T122" fmla="*/ 2452687 w 1809"/>
              <a:gd name="T123" fmla="*/ 1982788 h 23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809" h="2320">
                <a:moveTo>
                  <a:pt x="1488" y="1328"/>
                </a:moveTo>
                <a:lnTo>
                  <a:pt x="1473" y="1351"/>
                </a:lnTo>
                <a:lnTo>
                  <a:pt x="1459" y="1375"/>
                </a:lnTo>
                <a:lnTo>
                  <a:pt x="1448" y="1399"/>
                </a:lnTo>
                <a:lnTo>
                  <a:pt x="1438" y="1423"/>
                </a:lnTo>
                <a:lnTo>
                  <a:pt x="1430" y="1448"/>
                </a:lnTo>
                <a:lnTo>
                  <a:pt x="1424" y="1472"/>
                </a:lnTo>
                <a:lnTo>
                  <a:pt x="1418" y="1495"/>
                </a:lnTo>
                <a:lnTo>
                  <a:pt x="1413" y="1517"/>
                </a:lnTo>
                <a:lnTo>
                  <a:pt x="1409" y="1539"/>
                </a:lnTo>
                <a:lnTo>
                  <a:pt x="1405" y="1559"/>
                </a:lnTo>
                <a:lnTo>
                  <a:pt x="1401" y="1578"/>
                </a:lnTo>
                <a:lnTo>
                  <a:pt x="1398" y="1595"/>
                </a:lnTo>
                <a:lnTo>
                  <a:pt x="1394" y="1611"/>
                </a:lnTo>
                <a:lnTo>
                  <a:pt x="1389" y="1624"/>
                </a:lnTo>
                <a:lnTo>
                  <a:pt x="1384" y="1635"/>
                </a:lnTo>
                <a:lnTo>
                  <a:pt x="1379" y="1644"/>
                </a:lnTo>
                <a:lnTo>
                  <a:pt x="1373" y="1650"/>
                </a:lnTo>
                <a:lnTo>
                  <a:pt x="1368" y="1658"/>
                </a:lnTo>
                <a:lnTo>
                  <a:pt x="1364" y="1665"/>
                </a:lnTo>
                <a:lnTo>
                  <a:pt x="1361" y="1673"/>
                </a:lnTo>
                <a:lnTo>
                  <a:pt x="1358" y="1681"/>
                </a:lnTo>
                <a:lnTo>
                  <a:pt x="1356" y="1690"/>
                </a:lnTo>
                <a:lnTo>
                  <a:pt x="1354" y="1698"/>
                </a:lnTo>
                <a:lnTo>
                  <a:pt x="1353" y="1706"/>
                </a:lnTo>
                <a:lnTo>
                  <a:pt x="1353" y="1714"/>
                </a:lnTo>
                <a:lnTo>
                  <a:pt x="1353" y="1722"/>
                </a:lnTo>
                <a:lnTo>
                  <a:pt x="1353" y="1729"/>
                </a:lnTo>
                <a:lnTo>
                  <a:pt x="1353" y="1735"/>
                </a:lnTo>
                <a:lnTo>
                  <a:pt x="1353" y="1741"/>
                </a:lnTo>
                <a:lnTo>
                  <a:pt x="1353" y="1746"/>
                </a:lnTo>
                <a:lnTo>
                  <a:pt x="1353" y="1750"/>
                </a:lnTo>
                <a:lnTo>
                  <a:pt x="1353" y="1753"/>
                </a:lnTo>
                <a:lnTo>
                  <a:pt x="1353" y="1757"/>
                </a:lnTo>
                <a:lnTo>
                  <a:pt x="1353" y="1770"/>
                </a:lnTo>
                <a:lnTo>
                  <a:pt x="1353" y="1779"/>
                </a:lnTo>
                <a:lnTo>
                  <a:pt x="1353" y="1790"/>
                </a:lnTo>
                <a:lnTo>
                  <a:pt x="1353" y="1802"/>
                </a:lnTo>
                <a:lnTo>
                  <a:pt x="1353" y="1814"/>
                </a:lnTo>
                <a:lnTo>
                  <a:pt x="1352" y="1827"/>
                </a:lnTo>
                <a:lnTo>
                  <a:pt x="1352" y="1840"/>
                </a:lnTo>
                <a:lnTo>
                  <a:pt x="1351" y="1853"/>
                </a:lnTo>
                <a:lnTo>
                  <a:pt x="1351" y="1865"/>
                </a:lnTo>
                <a:lnTo>
                  <a:pt x="1350" y="1877"/>
                </a:lnTo>
                <a:lnTo>
                  <a:pt x="1349" y="1888"/>
                </a:lnTo>
                <a:lnTo>
                  <a:pt x="1348" y="1898"/>
                </a:lnTo>
                <a:lnTo>
                  <a:pt x="1346" y="1907"/>
                </a:lnTo>
                <a:lnTo>
                  <a:pt x="1345" y="1913"/>
                </a:lnTo>
                <a:lnTo>
                  <a:pt x="1344" y="1920"/>
                </a:lnTo>
                <a:lnTo>
                  <a:pt x="1344" y="1926"/>
                </a:lnTo>
                <a:lnTo>
                  <a:pt x="1343" y="1933"/>
                </a:lnTo>
                <a:lnTo>
                  <a:pt x="1343" y="1940"/>
                </a:lnTo>
                <a:lnTo>
                  <a:pt x="1342" y="1948"/>
                </a:lnTo>
                <a:lnTo>
                  <a:pt x="1342" y="1955"/>
                </a:lnTo>
                <a:lnTo>
                  <a:pt x="1342" y="1963"/>
                </a:lnTo>
                <a:lnTo>
                  <a:pt x="1342" y="1970"/>
                </a:lnTo>
                <a:lnTo>
                  <a:pt x="1343" y="1978"/>
                </a:lnTo>
                <a:lnTo>
                  <a:pt x="1343" y="1986"/>
                </a:lnTo>
                <a:lnTo>
                  <a:pt x="1344" y="1994"/>
                </a:lnTo>
                <a:lnTo>
                  <a:pt x="1344" y="2001"/>
                </a:lnTo>
                <a:lnTo>
                  <a:pt x="1345" y="2009"/>
                </a:lnTo>
                <a:lnTo>
                  <a:pt x="1346" y="2016"/>
                </a:lnTo>
                <a:lnTo>
                  <a:pt x="1348" y="2024"/>
                </a:lnTo>
                <a:lnTo>
                  <a:pt x="1349" y="2031"/>
                </a:lnTo>
                <a:lnTo>
                  <a:pt x="1352" y="2038"/>
                </a:lnTo>
                <a:lnTo>
                  <a:pt x="1354" y="2048"/>
                </a:lnTo>
                <a:lnTo>
                  <a:pt x="1357" y="2060"/>
                </a:lnTo>
                <a:lnTo>
                  <a:pt x="1361" y="2073"/>
                </a:lnTo>
                <a:lnTo>
                  <a:pt x="1364" y="2087"/>
                </a:lnTo>
                <a:lnTo>
                  <a:pt x="1367" y="2102"/>
                </a:lnTo>
                <a:lnTo>
                  <a:pt x="1371" y="2118"/>
                </a:lnTo>
                <a:lnTo>
                  <a:pt x="1374" y="2135"/>
                </a:lnTo>
                <a:lnTo>
                  <a:pt x="1377" y="2151"/>
                </a:lnTo>
                <a:lnTo>
                  <a:pt x="1380" y="2167"/>
                </a:lnTo>
                <a:lnTo>
                  <a:pt x="1384" y="2182"/>
                </a:lnTo>
                <a:lnTo>
                  <a:pt x="1386" y="2197"/>
                </a:lnTo>
                <a:lnTo>
                  <a:pt x="1389" y="2211"/>
                </a:lnTo>
                <a:lnTo>
                  <a:pt x="1394" y="2233"/>
                </a:lnTo>
                <a:lnTo>
                  <a:pt x="1395" y="2241"/>
                </a:lnTo>
                <a:lnTo>
                  <a:pt x="1398" y="2261"/>
                </a:lnTo>
                <a:lnTo>
                  <a:pt x="1397" y="2277"/>
                </a:lnTo>
                <a:lnTo>
                  <a:pt x="1393" y="2290"/>
                </a:lnTo>
                <a:lnTo>
                  <a:pt x="1386" y="2300"/>
                </a:lnTo>
                <a:lnTo>
                  <a:pt x="1378" y="2308"/>
                </a:lnTo>
                <a:lnTo>
                  <a:pt x="1367" y="2313"/>
                </a:lnTo>
                <a:lnTo>
                  <a:pt x="1356" y="2317"/>
                </a:lnTo>
                <a:lnTo>
                  <a:pt x="1344" y="2319"/>
                </a:lnTo>
                <a:lnTo>
                  <a:pt x="1331" y="2319"/>
                </a:lnTo>
                <a:lnTo>
                  <a:pt x="1317" y="2318"/>
                </a:lnTo>
                <a:lnTo>
                  <a:pt x="1304" y="2316"/>
                </a:lnTo>
                <a:lnTo>
                  <a:pt x="1292" y="2314"/>
                </a:lnTo>
                <a:lnTo>
                  <a:pt x="1281" y="2311"/>
                </a:lnTo>
                <a:lnTo>
                  <a:pt x="1271" y="2309"/>
                </a:lnTo>
                <a:lnTo>
                  <a:pt x="1263" y="2306"/>
                </a:lnTo>
                <a:lnTo>
                  <a:pt x="1257" y="2304"/>
                </a:lnTo>
                <a:lnTo>
                  <a:pt x="1230" y="2293"/>
                </a:lnTo>
                <a:lnTo>
                  <a:pt x="1205" y="2280"/>
                </a:lnTo>
                <a:lnTo>
                  <a:pt x="1184" y="2266"/>
                </a:lnTo>
                <a:lnTo>
                  <a:pt x="1164" y="2251"/>
                </a:lnTo>
                <a:lnTo>
                  <a:pt x="1147" y="2235"/>
                </a:lnTo>
                <a:lnTo>
                  <a:pt x="1133" y="2220"/>
                </a:lnTo>
                <a:lnTo>
                  <a:pt x="1120" y="2205"/>
                </a:lnTo>
                <a:lnTo>
                  <a:pt x="1109" y="2190"/>
                </a:lnTo>
                <a:lnTo>
                  <a:pt x="1100" y="2175"/>
                </a:lnTo>
                <a:lnTo>
                  <a:pt x="1093" y="2162"/>
                </a:lnTo>
                <a:lnTo>
                  <a:pt x="1087" y="2150"/>
                </a:lnTo>
                <a:lnTo>
                  <a:pt x="1083" y="2140"/>
                </a:lnTo>
                <a:lnTo>
                  <a:pt x="1079" y="2131"/>
                </a:lnTo>
                <a:lnTo>
                  <a:pt x="1077" y="2125"/>
                </a:lnTo>
                <a:lnTo>
                  <a:pt x="1076" y="2121"/>
                </a:lnTo>
                <a:lnTo>
                  <a:pt x="1076" y="2119"/>
                </a:lnTo>
                <a:lnTo>
                  <a:pt x="1066" y="2101"/>
                </a:lnTo>
                <a:lnTo>
                  <a:pt x="1057" y="2083"/>
                </a:lnTo>
                <a:lnTo>
                  <a:pt x="1049" y="2065"/>
                </a:lnTo>
                <a:lnTo>
                  <a:pt x="1042" y="2047"/>
                </a:lnTo>
                <a:lnTo>
                  <a:pt x="1037" y="2028"/>
                </a:lnTo>
                <a:lnTo>
                  <a:pt x="1032" y="2009"/>
                </a:lnTo>
                <a:lnTo>
                  <a:pt x="1027" y="1988"/>
                </a:lnTo>
                <a:lnTo>
                  <a:pt x="1024" y="1967"/>
                </a:lnTo>
                <a:lnTo>
                  <a:pt x="1022" y="1944"/>
                </a:lnTo>
                <a:lnTo>
                  <a:pt x="1020" y="1920"/>
                </a:lnTo>
                <a:lnTo>
                  <a:pt x="1020" y="1894"/>
                </a:lnTo>
                <a:lnTo>
                  <a:pt x="1020" y="1866"/>
                </a:lnTo>
                <a:lnTo>
                  <a:pt x="1021" y="1836"/>
                </a:lnTo>
                <a:lnTo>
                  <a:pt x="1023" y="1804"/>
                </a:lnTo>
                <a:lnTo>
                  <a:pt x="1026" y="1769"/>
                </a:lnTo>
                <a:lnTo>
                  <a:pt x="1029" y="1732"/>
                </a:lnTo>
                <a:lnTo>
                  <a:pt x="1032" y="1718"/>
                </a:lnTo>
                <a:lnTo>
                  <a:pt x="1034" y="1703"/>
                </a:lnTo>
                <a:lnTo>
                  <a:pt x="1036" y="1688"/>
                </a:lnTo>
                <a:lnTo>
                  <a:pt x="1038" y="1672"/>
                </a:lnTo>
                <a:lnTo>
                  <a:pt x="1039" y="1656"/>
                </a:lnTo>
                <a:lnTo>
                  <a:pt x="1039" y="1641"/>
                </a:lnTo>
                <a:lnTo>
                  <a:pt x="1039" y="1625"/>
                </a:lnTo>
                <a:lnTo>
                  <a:pt x="1039" y="1609"/>
                </a:lnTo>
                <a:lnTo>
                  <a:pt x="1038" y="1593"/>
                </a:lnTo>
                <a:lnTo>
                  <a:pt x="1038" y="1578"/>
                </a:lnTo>
                <a:lnTo>
                  <a:pt x="1037" y="1563"/>
                </a:lnTo>
                <a:lnTo>
                  <a:pt x="1035" y="1547"/>
                </a:lnTo>
                <a:lnTo>
                  <a:pt x="1034" y="1533"/>
                </a:lnTo>
                <a:lnTo>
                  <a:pt x="1032" y="1519"/>
                </a:lnTo>
                <a:lnTo>
                  <a:pt x="1031" y="1505"/>
                </a:lnTo>
                <a:lnTo>
                  <a:pt x="1029" y="1492"/>
                </a:lnTo>
                <a:lnTo>
                  <a:pt x="1026" y="1472"/>
                </a:lnTo>
                <a:lnTo>
                  <a:pt x="1022" y="1454"/>
                </a:lnTo>
                <a:lnTo>
                  <a:pt x="1019" y="1438"/>
                </a:lnTo>
                <a:lnTo>
                  <a:pt x="1014" y="1423"/>
                </a:lnTo>
                <a:lnTo>
                  <a:pt x="1010" y="1411"/>
                </a:lnTo>
                <a:lnTo>
                  <a:pt x="1005" y="1399"/>
                </a:lnTo>
                <a:lnTo>
                  <a:pt x="1000" y="1389"/>
                </a:lnTo>
                <a:lnTo>
                  <a:pt x="995" y="1380"/>
                </a:lnTo>
                <a:lnTo>
                  <a:pt x="990" y="1372"/>
                </a:lnTo>
                <a:lnTo>
                  <a:pt x="984" y="1365"/>
                </a:lnTo>
                <a:lnTo>
                  <a:pt x="978" y="1358"/>
                </a:lnTo>
                <a:lnTo>
                  <a:pt x="972" y="1352"/>
                </a:lnTo>
                <a:lnTo>
                  <a:pt x="965" y="1346"/>
                </a:lnTo>
                <a:lnTo>
                  <a:pt x="959" y="1340"/>
                </a:lnTo>
                <a:lnTo>
                  <a:pt x="952" y="1334"/>
                </a:lnTo>
                <a:lnTo>
                  <a:pt x="945" y="1328"/>
                </a:lnTo>
                <a:lnTo>
                  <a:pt x="925" y="1325"/>
                </a:lnTo>
                <a:lnTo>
                  <a:pt x="906" y="1323"/>
                </a:lnTo>
                <a:lnTo>
                  <a:pt x="888" y="1322"/>
                </a:lnTo>
                <a:lnTo>
                  <a:pt x="871" y="1322"/>
                </a:lnTo>
                <a:lnTo>
                  <a:pt x="854" y="1322"/>
                </a:lnTo>
                <a:lnTo>
                  <a:pt x="838" y="1323"/>
                </a:lnTo>
                <a:lnTo>
                  <a:pt x="824" y="1325"/>
                </a:lnTo>
                <a:lnTo>
                  <a:pt x="810" y="1327"/>
                </a:lnTo>
                <a:lnTo>
                  <a:pt x="796" y="1329"/>
                </a:lnTo>
                <a:lnTo>
                  <a:pt x="783" y="1331"/>
                </a:lnTo>
                <a:lnTo>
                  <a:pt x="771" y="1333"/>
                </a:lnTo>
                <a:lnTo>
                  <a:pt x="759" y="1334"/>
                </a:lnTo>
                <a:lnTo>
                  <a:pt x="748" y="1335"/>
                </a:lnTo>
                <a:lnTo>
                  <a:pt x="738" y="1335"/>
                </a:lnTo>
                <a:lnTo>
                  <a:pt x="728" y="1334"/>
                </a:lnTo>
                <a:lnTo>
                  <a:pt x="718" y="1332"/>
                </a:lnTo>
                <a:lnTo>
                  <a:pt x="696" y="1328"/>
                </a:lnTo>
                <a:lnTo>
                  <a:pt x="675" y="1324"/>
                </a:lnTo>
                <a:lnTo>
                  <a:pt x="655" y="1320"/>
                </a:lnTo>
                <a:lnTo>
                  <a:pt x="635" y="1317"/>
                </a:lnTo>
                <a:lnTo>
                  <a:pt x="616" y="1314"/>
                </a:lnTo>
                <a:lnTo>
                  <a:pt x="598" y="1312"/>
                </a:lnTo>
                <a:lnTo>
                  <a:pt x="580" y="1310"/>
                </a:lnTo>
                <a:lnTo>
                  <a:pt x="563" y="1308"/>
                </a:lnTo>
                <a:lnTo>
                  <a:pt x="546" y="1307"/>
                </a:lnTo>
                <a:lnTo>
                  <a:pt x="531" y="1306"/>
                </a:lnTo>
                <a:lnTo>
                  <a:pt x="515" y="1305"/>
                </a:lnTo>
                <a:lnTo>
                  <a:pt x="501" y="1304"/>
                </a:lnTo>
                <a:lnTo>
                  <a:pt x="487" y="1303"/>
                </a:lnTo>
                <a:lnTo>
                  <a:pt x="474" y="1303"/>
                </a:lnTo>
                <a:lnTo>
                  <a:pt x="461" y="1303"/>
                </a:lnTo>
                <a:lnTo>
                  <a:pt x="449" y="1303"/>
                </a:lnTo>
                <a:lnTo>
                  <a:pt x="437" y="1303"/>
                </a:lnTo>
                <a:lnTo>
                  <a:pt x="415" y="1303"/>
                </a:lnTo>
                <a:lnTo>
                  <a:pt x="392" y="1303"/>
                </a:lnTo>
                <a:lnTo>
                  <a:pt x="380" y="1303"/>
                </a:lnTo>
                <a:lnTo>
                  <a:pt x="369" y="1303"/>
                </a:lnTo>
                <a:lnTo>
                  <a:pt x="358" y="1304"/>
                </a:lnTo>
                <a:lnTo>
                  <a:pt x="348" y="1304"/>
                </a:lnTo>
                <a:lnTo>
                  <a:pt x="338" y="1305"/>
                </a:lnTo>
                <a:lnTo>
                  <a:pt x="328" y="1306"/>
                </a:lnTo>
                <a:lnTo>
                  <a:pt x="320" y="1306"/>
                </a:lnTo>
                <a:lnTo>
                  <a:pt x="312" y="1307"/>
                </a:lnTo>
                <a:lnTo>
                  <a:pt x="305" y="1308"/>
                </a:lnTo>
                <a:lnTo>
                  <a:pt x="298" y="1310"/>
                </a:lnTo>
                <a:lnTo>
                  <a:pt x="293" y="1311"/>
                </a:lnTo>
                <a:lnTo>
                  <a:pt x="286" y="1313"/>
                </a:lnTo>
                <a:lnTo>
                  <a:pt x="278" y="1315"/>
                </a:lnTo>
                <a:lnTo>
                  <a:pt x="270" y="1316"/>
                </a:lnTo>
                <a:lnTo>
                  <a:pt x="261" y="1317"/>
                </a:lnTo>
                <a:lnTo>
                  <a:pt x="253" y="1317"/>
                </a:lnTo>
                <a:lnTo>
                  <a:pt x="244" y="1317"/>
                </a:lnTo>
                <a:lnTo>
                  <a:pt x="235" y="1316"/>
                </a:lnTo>
                <a:lnTo>
                  <a:pt x="227" y="1315"/>
                </a:lnTo>
                <a:lnTo>
                  <a:pt x="218" y="1314"/>
                </a:lnTo>
                <a:lnTo>
                  <a:pt x="209" y="1312"/>
                </a:lnTo>
                <a:lnTo>
                  <a:pt x="201" y="1310"/>
                </a:lnTo>
                <a:lnTo>
                  <a:pt x="194" y="1308"/>
                </a:lnTo>
                <a:lnTo>
                  <a:pt x="186" y="1305"/>
                </a:lnTo>
                <a:lnTo>
                  <a:pt x="179" y="1302"/>
                </a:lnTo>
                <a:lnTo>
                  <a:pt x="172" y="1298"/>
                </a:lnTo>
                <a:lnTo>
                  <a:pt x="167" y="1294"/>
                </a:lnTo>
                <a:lnTo>
                  <a:pt x="152" y="1283"/>
                </a:lnTo>
                <a:lnTo>
                  <a:pt x="148" y="1279"/>
                </a:lnTo>
                <a:lnTo>
                  <a:pt x="143" y="1275"/>
                </a:lnTo>
                <a:lnTo>
                  <a:pt x="139" y="1271"/>
                </a:lnTo>
                <a:lnTo>
                  <a:pt x="135" y="1266"/>
                </a:lnTo>
                <a:lnTo>
                  <a:pt x="130" y="1262"/>
                </a:lnTo>
                <a:lnTo>
                  <a:pt x="126" y="1257"/>
                </a:lnTo>
                <a:lnTo>
                  <a:pt x="123" y="1252"/>
                </a:lnTo>
                <a:lnTo>
                  <a:pt x="119" y="1246"/>
                </a:lnTo>
                <a:lnTo>
                  <a:pt x="115" y="1240"/>
                </a:lnTo>
                <a:lnTo>
                  <a:pt x="112" y="1233"/>
                </a:lnTo>
                <a:lnTo>
                  <a:pt x="109" y="1226"/>
                </a:lnTo>
                <a:lnTo>
                  <a:pt x="106" y="1219"/>
                </a:lnTo>
                <a:lnTo>
                  <a:pt x="103" y="1210"/>
                </a:lnTo>
                <a:lnTo>
                  <a:pt x="100" y="1201"/>
                </a:lnTo>
                <a:lnTo>
                  <a:pt x="96" y="1192"/>
                </a:lnTo>
                <a:lnTo>
                  <a:pt x="92" y="1183"/>
                </a:lnTo>
                <a:lnTo>
                  <a:pt x="88" y="1173"/>
                </a:lnTo>
                <a:lnTo>
                  <a:pt x="84" y="1163"/>
                </a:lnTo>
                <a:lnTo>
                  <a:pt x="80" y="1152"/>
                </a:lnTo>
                <a:lnTo>
                  <a:pt x="77" y="1142"/>
                </a:lnTo>
                <a:lnTo>
                  <a:pt x="75" y="1131"/>
                </a:lnTo>
                <a:lnTo>
                  <a:pt x="73" y="1121"/>
                </a:lnTo>
                <a:lnTo>
                  <a:pt x="72" y="1110"/>
                </a:lnTo>
                <a:lnTo>
                  <a:pt x="73" y="1099"/>
                </a:lnTo>
                <a:lnTo>
                  <a:pt x="75" y="1088"/>
                </a:lnTo>
                <a:lnTo>
                  <a:pt x="78" y="1077"/>
                </a:lnTo>
                <a:lnTo>
                  <a:pt x="83" y="1067"/>
                </a:lnTo>
                <a:lnTo>
                  <a:pt x="90" y="1056"/>
                </a:lnTo>
                <a:lnTo>
                  <a:pt x="99" y="1046"/>
                </a:lnTo>
                <a:lnTo>
                  <a:pt x="109" y="1037"/>
                </a:lnTo>
                <a:lnTo>
                  <a:pt x="117" y="1029"/>
                </a:lnTo>
                <a:lnTo>
                  <a:pt x="124" y="1022"/>
                </a:lnTo>
                <a:lnTo>
                  <a:pt x="130" y="1017"/>
                </a:lnTo>
                <a:lnTo>
                  <a:pt x="134" y="1013"/>
                </a:lnTo>
                <a:lnTo>
                  <a:pt x="138" y="1010"/>
                </a:lnTo>
                <a:lnTo>
                  <a:pt x="141" y="1008"/>
                </a:lnTo>
                <a:lnTo>
                  <a:pt x="143" y="1007"/>
                </a:lnTo>
                <a:lnTo>
                  <a:pt x="145" y="1006"/>
                </a:lnTo>
                <a:lnTo>
                  <a:pt x="146" y="1006"/>
                </a:lnTo>
                <a:lnTo>
                  <a:pt x="146" y="1007"/>
                </a:lnTo>
                <a:lnTo>
                  <a:pt x="146" y="1008"/>
                </a:lnTo>
                <a:lnTo>
                  <a:pt x="130" y="1001"/>
                </a:lnTo>
                <a:lnTo>
                  <a:pt x="114" y="995"/>
                </a:lnTo>
                <a:lnTo>
                  <a:pt x="100" y="989"/>
                </a:lnTo>
                <a:lnTo>
                  <a:pt x="86" y="983"/>
                </a:lnTo>
                <a:lnTo>
                  <a:pt x="73" y="977"/>
                </a:lnTo>
                <a:lnTo>
                  <a:pt x="62" y="971"/>
                </a:lnTo>
                <a:lnTo>
                  <a:pt x="51" y="964"/>
                </a:lnTo>
                <a:lnTo>
                  <a:pt x="41" y="958"/>
                </a:lnTo>
                <a:lnTo>
                  <a:pt x="32" y="951"/>
                </a:lnTo>
                <a:lnTo>
                  <a:pt x="25" y="943"/>
                </a:lnTo>
                <a:lnTo>
                  <a:pt x="18" y="935"/>
                </a:lnTo>
                <a:lnTo>
                  <a:pt x="12" y="927"/>
                </a:lnTo>
                <a:lnTo>
                  <a:pt x="8" y="917"/>
                </a:lnTo>
                <a:lnTo>
                  <a:pt x="5" y="906"/>
                </a:lnTo>
                <a:lnTo>
                  <a:pt x="3" y="895"/>
                </a:lnTo>
                <a:lnTo>
                  <a:pt x="3" y="882"/>
                </a:lnTo>
                <a:lnTo>
                  <a:pt x="2" y="869"/>
                </a:lnTo>
                <a:lnTo>
                  <a:pt x="1" y="842"/>
                </a:lnTo>
                <a:lnTo>
                  <a:pt x="0" y="829"/>
                </a:lnTo>
                <a:lnTo>
                  <a:pt x="0" y="816"/>
                </a:lnTo>
                <a:lnTo>
                  <a:pt x="0" y="803"/>
                </a:lnTo>
                <a:lnTo>
                  <a:pt x="1" y="791"/>
                </a:lnTo>
                <a:lnTo>
                  <a:pt x="2" y="779"/>
                </a:lnTo>
                <a:lnTo>
                  <a:pt x="4" y="767"/>
                </a:lnTo>
                <a:lnTo>
                  <a:pt x="8" y="756"/>
                </a:lnTo>
                <a:lnTo>
                  <a:pt x="12" y="745"/>
                </a:lnTo>
                <a:lnTo>
                  <a:pt x="18" y="735"/>
                </a:lnTo>
                <a:lnTo>
                  <a:pt x="26" y="726"/>
                </a:lnTo>
                <a:lnTo>
                  <a:pt x="36" y="717"/>
                </a:lnTo>
                <a:lnTo>
                  <a:pt x="48" y="709"/>
                </a:lnTo>
                <a:lnTo>
                  <a:pt x="62" y="701"/>
                </a:lnTo>
                <a:lnTo>
                  <a:pt x="75" y="694"/>
                </a:lnTo>
                <a:lnTo>
                  <a:pt x="87" y="689"/>
                </a:lnTo>
                <a:lnTo>
                  <a:pt x="97" y="684"/>
                </a:lnTo>
                <a:lnTo>
                  <a:pt x="107" y="679"/>
                </a:lnTo>
                <a:lnTo>
                  <a:pt x="115" y="676"/>
                </a:lnTo>
                <a:lnTo>
                  <a:pt x="122" y="673"/>
                </a:lnTo>
                <a:lnTo>
                  <a:pt x="128" y="670"/>
                </a:lnTo>
                <a:lnTo>
                  <a:pt x="133" y="668"/>
                </a:lnTo>
                <a:lnTo>
                  <a:pt x="138" y="666"/>
                </a:lnTo>
                <a:lnTo>
                  <a:pt x="142" y="664"/>
                </a:lnTo>
                <a:lnTo>
                  <a:pt x="145" y="662"/>
                </a:lnTo>
                <a:lnTo>
                  <a:pt x="149" y="660"/>
                </a:lnTo>
                <a:lnTo>
                  <a:pt x="151" y="658"/>
                </a:lnTo>
                <a:lnTo>
                  <a:pt x="154" y="656"/>
                </a:lnTo>
                <a:lnTo>
                  <a:pt x="156" y="653"/>
                </a:lnTo>
                <a:lnTo>
                  <a:pt x="158" y="650"/>
                </a:lnTo>
                <a:lnTo>
                  <a:pt x="150" y="645"/>
                </a:lnTo>
                <a:lnTo>
                  <a:pt x="142" y="640"/>
                </a:lnTo>
                <a:lnTo>
                  <a:pt x="135" y="634"/>
                </a:lnTo>
                <a:lnTo>
                  <a:pt x="128" y="628"/>
                </a:lnTo>
                <a:lnTo>
                  <a:pt x="123" y="623"/>
                </a:lnTo>
                <a:lnTo>
                  <a:pt x="117" y="617"/>
                </a:lnTo>
                <a:lnTo>
                  <a:pt x="113" y="611"/>
                </a:lnTo>
                <a:lnTo>
                  <a:pt x="109" y="604"/>
                </a:lnTo>
                <a:lnTo>
                  <a:pt x="106" y="596"/>
                </a:lnTo>
                <a:lnTo>
                  <a:pt x="103" y="589"/>
                </a:lnTo>
                <a:lnTo>
                  <a:pt x="101" y="581"/>
                </a:lnTo>
                <a:lnTo>
                  <a:pt x="100" y="572"/>
                </a:lnTo>
                <a:lnTo>
                  <a:pt x="100" y="562"/>
                </a:lnTo>
                <a:lnTo>
                  <a:pt x="100" y="552"/>
                </a:lnTo>
                <a:lnTo>
                  <a:pt x="101" y="541"/>
                </a:lnTo>
                <a:lnTo>
                  <a:pt x="103" y="528"/>
                </a:lnTo>
                <a:lnTo>
                  <a:pt x="105" y="517"/>
                </a:lnTo>
                <a:lnTo>
                  <a:pt x="106" y="506"/>
                </a:lnTo>
                <a:lnTo>
                  <a:pt x="107" y="496"/>
                </a:lnTo>
                <a:lnTo>
                  <a:pt x="108" y="486"/>
                </a:lnTo>
                <a:lnTo>
                  <a:pt x="109" y="477"/>
                </a:lnTo>
                <a:lnTo>
                  <a:pt x="110" y="469"/>
                </a:lnTo>
                <a:lnTo>
                  <a:pt x="111" y="461"/>
                </a:lnTo>
                <a:lnTo>
                  <a:pt x="113" y="454"/>
                </a:lnTo>
                <a:lnTo>
                  <a:pt x="114" y="447"/>
                </a:lnTo>
                <a:lnTo>
                  <a:pt x="117" y="441"/>
                </a:lnTo>
                <a:lnTo>
                  <a:pt x="120" y="435"/>
                </a:lnTo>
                <a:lnTo>
                  <a:pt x="124" y="429"/>
                </a:lnTo>
                <a:lnTo>
                  <a:pt x="129" y="424"/>
                </a:lnTo>
                <a:lnTo>
                  <a:pt x="135" y="419"/>
                </a:lnTo>
                <a:lnTo>
                  <a:pt x="142" y="415"/>
                </a:lnTo>
                <a:lnTo>
                  <a:pt x="150" y="411"/>
                </a:lnTo>
                <a:lnTo>
                  <a:pt x="159" y="407"/>
                </a:lnTo>
                <a:lnTo>
                  <a:pt x="169" y="402"/>
                </a:lnTo>
                <a:lnTo>
                  <a:pt x="179" y="397"/>
                </a:lnTo>
                <a:lnTo>
                  <a:pt x="189" y="393"/>
                </a:lnTo>
                <a:lnTo>
                  <a:pt x="210" y="383"/>
                </a:lnTo>
                <a:lnTo>
                  <a:pt x="220" y="378"/>
                </a:lnTo>
                <a:lnTo>
                  <a:pt x="231" y="374"/>
                </a:lnTo>
                <a:lnTo>
                  <a:pt x="241" y="370"/>
                </a:lnTo>
                <a:lnTo>
                  <a:pt x="252" y="366"/>
                </a:lnTo>
                <a:lnTo>
                  <a:pt x="263" y="363"/>
                </a:lnTo>
                <a:lnTo>
                  <a:pt x="274" y="360"/>
                </a:lnTo>
                <a:lnTo>
                  <a:pt x="285" y="358"/>
                </a:lnTo>
                <a:lnTo>
                  <a:pt x="296" y="356"/>
                </a:lnTo>
                <a:lnTo>
                  <a:pt x="307" y="356"/>
                </a:lnTo>
                <a:lnTo>
                  <a:pt x="318" y="356"/>
                </a:lnTo>
                <a:lnTo>
                  <a:pt x="314" y="352"/>
                </a:lnTo>
                <a:lnTo>
                  <a:pt x="308" y="348"/>
                </a:lnTo>
                <a:lnTo>
                  <a:pt x="301" y="345"/>
                </a:lnTo>
                <a:lnTo>
                  <a:pt x="294" y="340"/>
                </a:lnTo>
                <a:lnTo>
                  <a:pt x="287" y="336"/>
                </a:lnTo>
                <a:lnTo>
                  <a:pt x="280" y="330"/>
                </a:lnTo>
                <a:lnTo>
                  <a:pt x="273" y="324"/>
                </a:lnTo>
                <a:lnTo>
                  <a:pt x="267" y="317"/>
                </a:lnTo>
                <a:lnTo>
                  <a:pt x="261" y="308"/>
                </a:lnTo>
                <a:lnTo>
                  <a:pt x="257" y="297"/>
                </a:lnTo>
                <a:lnTo>
                  <a:pt x="254" y="285"/>
                </a:lnTo>
                <a:lnTo>
                  <a:pt x="253" y="271"/>
                </a:lnTo>
                <a:lnTo>
                  <a:pt x="254" y="255"/>
                </a:lnTo>
                <a:lnTo>
                  <a:pt x="257" y="237"/>
                </a:lnTo>
                <a:lnTo>
                  <a:pt x="263" y="216"/>
                </a:lnTo>
                <a:lnTo>
                  <a:pt x="272" y="192"/>
                </a:lnTo>
                <a:lnTo>
                  <a:pt x="279" y="176"/>
                </a:lnTo>
                <a:lnTo>
                  <a:pt x="288" y="161"/>
                </a:lnTo>
                <a:lnTo>
                  <a:pt x="298" y="148"/>
                </a:lnTo>
                <a:lnTo>
                  <a:pt x="309" y="136"/>
                </a:lnTo>
                <a:lnTo>
                  <a:pt x="321" y="125"/>
                </a:lnTo>
                <a:lnTo>
                  <a:pt x="333" y="116"/>
                </a:lnTo>
                <a:lnTo>
                  <a:pt x="346" y="107"/>
                </a:lnTo>
                <a:lnTo>
                  <a:pt x="359" y="100"/>
                </a:lnTo>
                <a:lnTo>
                  <a:pt x="372" y="93"/>
                </a:lnTo>
                <a:lnTo>
                  <a:pt x="385" y="88"/>
                </a:lnTo>
                <a:lnTo>
                  <a:pt x="397" y="83"/>
                </a:lnTo>
                <a:lnTo>
                  <a:pt x="408" y="80"/>
                </a:lnTo>
                <a:lnTo>
                  <a:pt x="418" y="77"/>
                </a:lnTo>
                <a:lnTo>
                  <a:pt x="427" y="75"/>
                </a:lnTo>
                <a:lnTo>
                  <a:pt x="435" y="74"/>
                </a:lnTo>
                <a:lnTo>
                  <a:pt x="440" y="74"/>
                </a:lnTo>
                <a:lnTo>
                  <a:pt x="452" y="73"/>
                </a:lnTo>
                <a:lnTo>
                  <a:pt x="465" y="73"/>
                </a:lnTo>
                <a:lnTo>
                  <a:pt x="479" y="72"/>
                </a:lnTo>
                <a:lnTo>
                  <a:pt x="493" y="71"/>
                </a:lnTo>
                <a:lnTo>
                  <a:pt x="508" y="71"/>
                </a:lnTo>
                <a:lnTo>
                  <a:pt x="522" y="70"/>
                </a:lnTo>
                <a:lnTo>
                  <a:pt x="537" y="70"/>
                </a:lnTo>
                <a:lnTo>
                  <a:pt x="552" y="70"/>
                </a:lnTo>
                <a:lnTo>
                  <a:pt x="566" y="69"/>
                </a:lnTo>
                <a:lnTo>
                  <a:pt x="580" y="69"/>
                </a:lnTo>
                <a:lnTo>
                  <a:pt x="594" y="69"/>
                </a:lnTo>
                <a:lnTo>
                  <a:pt x="607" y="68"/>
                </a:lnTo>
                <a:lnTo>
                  <a:pt x="619" y="68"/>
                </a:lnTo>
                <a:lnTo>
                  <a:pt x="631" y="67"/>
                </a:lnTo>
                <a:lnTo>
                  <a:pt x="641" y="66"/>
                </a:lnTo>
                <a:lnTo>
                  <a:pt x="651" y="65"/>
                </a:lnTo>
                <a:lnTo>
                  <a:pt x="663" y="65"/>
                </a:lnTo>
                <a:lnTo>
                  <a:pt x="675" y="63"/>
                </a:lnTo>
                <a:lnTo>
                  <a:pt x="688" y="62"/>
                </a:lnTo>
                <a:lnTo>
                  <a:pt x="701" y="60"/>
                </a:lnTo>
                <a:lnTo>
                  <a:pt x="728" y="56"/>
                </a:lnTo>
                <a:lnTo>
                  <a:pt x="741" y="54"/>
                </a:lnTo>
                <a:lnTo>
                  <a:pt x="754" y="52"/>
                </a:lnTo>
                <a:lnTo>
                  <a:pt x="767" y="49"/>
                </a:lnTo>
                <a:lnTo>
                  <a:pt x="779" y="47"/>
                </a:lnTo>
                <a:lnTo>
                  <a:pt x="791" y="44"/>
                </a:lnTo>
                <a:lnTo>
                  <a:pt x="802" y="42"/>
                </a:lnTo>
                <a:lnTo>
                  <a:pt x="812" y="39"/>
                </a:lnTo>
                <a:lnTo>
                  <a:pt x="821" y="37"/>
                </a:lnTo>
                <a:lnTo>
                  <a:pt x="829" y="34"/>
                </a:lnTo>
                <a:lnTo>
                  <a:pt x="836" y="32"/>
                </a:lnTo>
                <a:lnTo>
                  <a:pt x="858" y="23"/>
                </a:lnTo>
                <a:lnTo>
                  <a:pt x="884" y="16"/>
                </a:lnTo>
                <a:lnTo>
                  <a:pt x="912" y="10"/>
                </a:lnTo>
                <a:lnTo>
                  <a:pt x="943" y="6"/>
                </a:lnTo>
                <a:lnTo>
                  <a:pt x="975" y="3"/>
                </a:lnTo>
                <a:lnTo>
                  <a:pt x="1009" y="1"/>
                </a:lnTo>
                <a:lnTo>
                  <a:pt x="1044" y="0"/>
                </a:lnTo>
                <a:lnTo>
                  <a:pt x="1080" y="1"/>
                </a:lnTo>
                <a:lnTo>
                  <a:pt x="1116" y="2"/>
                </a:lnTo>
                <a:lnTo>
                  <a:pt x="1152" y="5"/>
                </a:lnTo>
                <a:lnTo>
                  <a:pt x="1186" y="8"/>
                </a:lnTo>
                <a:lnTo>
                  <a:pt x="1220" y="12"/>
                </a:lnTo>
                <a:lnTo>
                  <a:pt x="1253" y="17"/>
                </a:lnTo>
                <a:lnTo>
                  <a:pt x="1283" y="23"/>
                </a:lnTo>
                <a:lnTo>
                  <a:pt x="1311" y="29"/>
                </a:lnTo>
                <a:lnTo>
                  <a:pt x="1337" y="36"/>
                </a:lnTo>
                <a:lnTo>
                  <a:pt x="1354" y="42"/>
                </a:lnTo>
                <a:lnTo>
                  <a:pt x="1370" y="46"/>
                </a:lnTo>
                <a:lnTo>
                  <a:pt x="1386" y="48"/>
                </a:lnTo>
                <a:lnTo>
                  <a:pt x="1402" y="50"/>
                </a:lnTo>
                <a:lnTo>
                  <a:pt x="1417" y="50"/>
                </a:lnTo>
                <a:lnTo>
                  <a:pt x="1432" y="50"/>
                </a:lnTo>
                <a:lnTo>
                  <a:pt x="1447" y="48"/>
                </a:lnTo>
                <a:lnTo>
                  <a:pt x="1461" y="47"/>
                </a:lnTo>
                <a:lnTo>
                  <a:pt x="1474" y="44"/>
                </a:lnTo>
                <a:lnTo>
                  <a:pt x="1488" y="42"/>
                </a:lnTo>
                <a:lnTo>
                  <a:pt x="1500" y="40"/>
                </a:lnTo>
                <a:lnTo>
                  <a:pt x="1513" y="37"/>
                </a:lnTo>
                <a:lnTo>
                  <a:pt x="1525" y="35"/>
                </a:lnTo>
                <a:lnTo>
                  <a:pt x="1537" y="33"/>
                </a:lnTo>
                <a:lnTo>
                  <a:pt x="1548" y="32"/>
                </a:lnTo>
                <a:lnTo>
                  <a:pt x="1560" y="32"/>
                </a:lnTo>
                <a:lnTo>
                  <a:pt x="1576" y="30"/>
                </a:lnTo>
                <a:lnTo>
                  <a:pt x="1594" y="29"/>
                </a:lnTo>
                <a:lnTo>
                  <a:pt x="1612" y="28"/>
                </a:lnTo>
                <a:lnTo>
                  <a:pt x="1631" y="27"/>
                </a:lnTo>
                <a:lnTo>
                  <a:pt x="1649" y="26"/>
                </a:lnTo>
                <a:lnTo>
                  <a:pt x="1668" y="26"/>
                </a:lnTo>
                <a:lnTo>
                  <a:pt x="1687" y="25"/>
                </a:lnTo>
                <a:lnTo>
                  <a:pt x="1706" y="25"/>
                </a:lnTo>
                <a:lnTo>
                  <a:pt x="1724" y="24"/>
                </a:lnTo>
                <a:lnTo>
                  <a:pt x="1741" y="24"/>
                </a:lnTo>
                <a:lnTo>
                  <a:pt x="1756" y="24"/>
                </a:lnTo>
                <a:lnTo>
                  <a:pt x="1770" y="24"/>
                </a:lnTo>
                <a:lnTo>
                  <a:pt x="1783" y="24"/>
                </a:lnTo>
                <a:lnTo>
                  <a:pt x="1802" y="24"/>
                </a:lnTo>
                <a:lnTo>
                  <a:pt x="1808" y="24"/>
                </a:lnTo>
                <a:lnTo>
                  <a:pt x="1808" y="873"/>
                </a:lnTo>
                <a:lnTo>
                  <a:pt x="1794" y="878"/>
                </a:lnTo>
                <a:lnTo>
                  <a:pt x="1781" y="883"/>
                </a:lnTo>
                <a:lnTo>
                  <a:pt x="1768" y="890"/>
                </a:lnTo>
                <a:lnTo>
                  <a:pt x="1756" y="899"/>
                </a:lnTo>
                <a:lnTo>
                  <a:pt x="1745" y="909"/>
                </a:lnTo>
                <a:lnTo>
                  <a:pt x="1734" y="920"/>
                </a:lnTo>
                <a:lnTo>
                  <a:pt x="1724" y="932"/>
                </a:lnTo>
                <a:lnTo>
                  <a:pt x="1715" y="946"/>
                </a:lnTo>
                <a:lnTo>
                  <a:pt x="1706" y="960"/>
                </a:lnTo>
                <a:lnTo>
                  <a:pt x="1697" y="974"/>
                </a:lnTo>
                <a:lnTo>
                  <a:pt x="1689" y="990"/>
                </a:lnTo>
                <a:lnTo>
                  <a:pt x="1682" y="1006"/>
                </a:lnTo>
                <a:lnTo>
                  <a:pt x="1675" y="1022"/>
                </a:lnTo>
                <a:lnTo>
                  <a:pt x="1668" y="1038"/>
                </a:lnTo>
                <a:lnTo>
                  <a:pt x="1662" y="1055"/>
                </a:lnTo>
                <a:lnTo>
                  <a:pt x="1656" y="1071"/>
                </a:lnTo>
                <a:lnTo>
                  <a:pt x="1652" y="1083"/>
                </a:lnTo>
                <a:lnTo>
                  <a:pt x="1646" y="1096"/>
                </a:lnTo>
                <a:lnTo>
                  <a:pt x="1640" y="1109"/>
                </a:lnTo>
                <a:lnTo>
                  <a:pt x="1633" y="1122"/>
                </a:lnTo>
                <a:lnTo>
                  <a:pt x="1624" y="1136"/>
                </a:lnTo>
                <a:lnTo>
                  <a:pt x="1615" y="1150"/>
                </a:lnTo>
                <a:lnTo>
                  <a:pt x="1605" y="1165"/>
                </a:lnTo>
                <a:lnTo>
                  <a:pt x="1594" y="1181"/>
                </a:lnTo>
                <a:lnTo>
                  <a:pt x="1583" y="1197"/>
                </a:lnTo>
                <a:lnTo>
                  <a:pt x="1571" y="1214"/>
                </a:lnTo>
                <a:lnTo>
                  <a:pt x="1558" y="1231"/>
                </a:lnTo>
                <a:lnTo>
                  <a:pt x="1545" y="1249"/>
                </a:lnTo>
                <a:lnTo>
                  <a:pt x="1532" y="1268"/>
                </a:lnTo>
                <a:lnTo>
                  <a:pt x="1518" y="1287"/>
                </a:lnTo>
                <a:lnTo>
                  <a:pt x="1503" y="1307"/>
                </a:lnTo>
                <a:lnTo>
                  <a:pt x="1488" y="132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5367" name="Freeform 7">
            <a:extLst>
              <a:ext uri="{FF2B5EF4-FFF2-40B4-BE49-F238E27FC236}">
                <a16:creationId xmlns:a16="http://schemas.microsoft.com/office/drawing/2014/main" id="{44F07E26-7281-A446-AC94-EAD601185882}"/>
              </a:ext>
            </a:extLst>
          </p:cNvPr>
          <p:cNvSpPr>
            <a:spLocks/>
          </p:cNvSpPr>
          <p:nvPr/>
        </p:nvSpPr>
        <p:spPr bwMode="auto">
          <a:xfrm>
            <a:off x="6437313" y="2922588"/>
            <a:ext cx="590550" cy="61912"/>
          </a:xfrm>
          <a:custGeom>
            <a:avLst/>
            <a:gdLst>
              <a:gd name="T0" fmla="*/ 0 w 372"/>
              <a:gd name="T1" fmla="*/ 60325 h 39"/>
              <a:gd name="T2" fmla="*/ 12700 w 372"/>
              <a:gd name="T3" fmla="*/ 60325 h 39"/>
              <a:gd name="T4" fmla="*/ 28575 w 372"/>
              <a:gd name="T5" fmla="*/ 58737 h 39"/>
              <a:gd name="T6" fmla="*/ 47625 w 372"/>
              <a:gd name="T7" fmla="*/ 57150 h 39"/>
              <a:gd name="T8" fmla="*/ 66675 w 372"/>
              <a:gd name="T9" fmla="*/ 55562 h 39"/>
              <a:gd name="T10" fmla="*/ 88900 w 372"/>
              <a:gd name="T11" fmla="*/ 52387 h 39"/>
              <a:gd name="T12" fmla="*/ 111125 w 372"/>
              <a:gd name="T13" fmla="*/ 50800 h 39"/>
              <a:gd name="T14" fmla="*/ 134938 w 372"/>
              <a:gd name="T15" fmla="*/ 47625 h 39"/>
              <a:gd name="T16" fmla="*/ 160338 w 372"/>
              <a:gd name="T17" fmla="*/ 44450 h 39"/>
              <a:gd name="T18" fmla="*/ 184150 w 372"/>
              <a:gd name="T19" fmla="*/ 42862 h 39"/>
              <a:gd name="T20" fmla="*/ 207963 w 372"/>
              <a:gd name="T21" fmla="*/ 41275 h 39"/>
              <a:gd name="T22" fmla="*/ 230188 w 372"/>
              <a:gd name="T23" fmla="*/ 39687 h 39"/>
              <a:gd name="T24" fmla="*/ 250825 w 372"/>
              <a:gd name="T25" fmla="*/ 38100 h 39"/>
              <a:gd name="T26" fmla="*/ 269875 w 372"/>
              <a:gd name="T27" fmla="*/ 36512 h 39"/>
              <a:gd name="T28" fmla="*/ 287338 w 372"/>
              <a:gd name="T29" fmla="*/ 36512 h 39"/>
              <a:gd name="T30" fmla="*/ 303213 w 372"/>
              <a:gd name="T31" fmla="*/ 38100 h 39"/>
              <a:gd name="T32" fmla="*/ 314325 w 372"/>
              <a:gd name="T33" fmla="*/ 39687 h 39"/>
              <a:gd name="T34" fmla="*/ 325438 w 372"/>
              <a:gd name="T35" fmla="*/ 42862 h 39"/>
              <a:gd name="T36" fmla="*/ 339725 w 372"/>
              <a:gd name="T37" fmla="*/ 44450 h 39"/>
              <a:gd name="T38" fmla="*/ 354013 w 372"/>
              <a:gd name="T39" fmla="*/ 46037 h 39"/>
              <a:gd name="T40" fmla="*/ 371475 w 372"/>
              <a:gd name="T41" fmla="*/ 47625 h 39"/>
              <a:gd name="T42" fmla="*/ 390525 w 372"/>
              <a:gd name="T43" fmla="*/ 49212 h 39"/>
              <a:gd name="T44" fmla="*/ 411163 w 372"/>
              <a:gd name="T45" fmla="*/ 49212 h 39"/>
              <a:gd name="T46" fmla="*/ 430213 w 372"/>
              <a:gd name="T47" fmla="*/ 49212 h 39"/>
              <a:gd name="T48" fmla="*/ 450850 w 372"/>
              <a:gd name="T49" fmla="*/ 47625 h 39"/>
              <a:gd name="T50" fmla="*/ 471488 w 372"/>
              <a:gd name="T51" fmla="*/ 46037 h 39"/>
              <a:gd name="T52" fmla="*/ 492125 w 372"/>
              <a:gd name="T53" fmla="*/ 42862 h 39"/>
              <a:gd name="T54" fmla="*/ 511175 w 372"/>
              <a:gd name="T55" fmla="*/ 39687 h 39"/>
              <a:gd name="T56" fmla="*/ 530225 w 372"/>
              <a:gd name="T57" fmla="*/ 33337 h 39"/>
              <a:gd name="T58" fmla="*/ 547688 w 372"/>
              <a:gd name="T59" fmla="*/ 26987 h 39"/>
              <a:gd name="T60" fmla="*/ 563563 w 372"/>
              <a:gd name="T61" fmla="*/ 19050 h 39"/>
              <a:gd name="T62" fmla="*/ 576263 w 372"/>
              <a:gd name="T63" fmla="*/ 11112 h 39"/>
              <a:gd name="T64" fmla="*/ 588963 w 372"/>
              <a:gd name="T65" fmla="*/ 0 h 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72" h="39">
                <a:moveTo>
                  <a:pt x="0" y="38"/>
                </a:moveTo>
                <a:lnTo>
                  <a:pt x="8" y="38"/>
                </a:lnTo>
                <a:lnTo>
                  <a:pt x="18" y="37"/>
                </a:lnTo>
                <a:lnTo>
                  <a:pt x="30" y="36"/>
                </a:lnTo>
                <a:lnTo>
                  <a:pt x="42" y="35"/>
                </a:lnTo>
                <a:lnTo>
                  <a:pt x="56" y="33"/>
                </a:lnTo>
                <a:lnTo>
                  <a:pt x="70" y="32"/>
                </a:lnTo>
                <a:lnTo>
                  <a:pt x="85" y="30"/>
                </a:lnTo>
                <a:lnTo>
                  <a:pt x="101" y="28"/>
                </a:lnTo>
                <a:lnTo>
                  <a:pt x="116" y="27"/>
                </a:lnTo>
                <a:lnTo>
                  <a:pt x="131" y="26"/>
                </a:lnTo>
                <a:lnTo>
                  <a:pt x="145" y="25"/>
                </a:lnTo>
                <a:lnTo>
                  <a:pt x="158" y="24"/>
                </a:lnTo>
                <a:lnTo>
                  <a:pt x="170" y="23"/>
                </a:lnTo>
                <a:lnTo>
                  <a:pt x="181" y="23"/>
                </a:lnTo>
                <a:lnTo>
                  <a:pt x="191" y="24"/>
                </a:lnTo>
                <a:lnTo>
                  <a:pt x="198" y="25"/>
                </a:lnTo>
                <a:lnTo>
                  <a:pt x="205" y="27"/>
                </a:lnTo>
                <a:lnTo>
                  <a:pt x="214" y="28"/>
                </a:lnTo>
                <a:lnTo>
                  <a:pt x="223" y="29"/>
                </a:lnTo>
                <a:lnTo>
                  <a:pt x="234" y="30"/>
                </a:lnTo>
                <a:lnTo>
                  <a:pt x="246" y="31"/>
                </a:lnTo>
                <a:lnTo>
                  <a:pt x="259" y="31"/>
                </a:lnTo>
                <a:lnTo>
                  <a:pt x="271" y="31"/>
                </a:lnTo>
                <a:lnTo>
                  <a:pt x="284" y="30"/>
                </a:lnTo>
                <a:lnTo>
                  <a:pt x="297" y="29"/>
                </a:lnTo>
                <a:lnTo>
                  <a:pt x="310" y="27"/>
                </a:lnTo>
                <a:lnTo>
                  <a:pt x="322" y="25"/>
                </a:lnTo>
                <a:lnTo>
                  <a:pt x="334" y="21"/>
                </a:lnTo>
                <a:lnTo>
                  <a:pt x="345" y="17"/>
                </a:lnTo>
                <a:lnTo>
                  <a:pt x="355" y="12"/>
                </a:lnTo>
                <a:lnTo>
                  <a:pt x="363" y="7"/>
                </a:lnTo>
                <a:lnTo>
                  <a:pt x="371"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5368" name="Freeform 8">
            <a:extLst>
              <a:ext uri="{FF2B5EF4-FFF2-40B4-BE49-F238E27FC236}">
                <a16:creationId xmlns:a16="http://schemas.microsoft.com/office/drawing/2014/main" id="{97533D35-F539-224F-A373-290D8DE2E76B}"/>
              </a:ext>
            </a:extLst>
          </p:cNvPr>
          <p:cNvSpPr>
            <a:spLocks/>
          </p:cNvSpPr>
          <p:nvPr/>
        </p:nvSpPr>
        <p:spPr bwMode="auto">
          <a:xfrm>
            <a:off x="6183313" y="3343275"/>
            <a:ext cx="769937" cy="107950"/>
          </a:xfrm>
          <a:custGeom>
            <a:avLst/>
            <a:gdLst>
              <a:gd name="T0" fmla="*/ 0 w 485"/>
              <a:gd name="T1" fmla="*/ 106363 h 68"/>
              <a:gd name="T2" fmla="*/ 23812 w 485"/>
              <a:gd name="T3" fmla="*/ 101600 h 68"/>
              <a:gd name="T4" fmla="*/ 50800 w 485"/>
              <a:gd name="T5" fmla="*/ 96838 h 68"/>
              <a:gd name="T6" fmla="*/ 80962 w 485"/>
              <a:gd name="T7" fmla="*/ 93663 h 68"/>
              <a:gd name="T8" fmla="*/ 112712 w 485"/>
              <a:gd name="T9" fmla="*/ 88900 h 68"/>
              <a:gd name="T10" fmla="*/ 146050 w 485"/>
              <a:gd name="T11" fmla="*/ 85725 h 68"/>
              <a:gd name="T12" fmla="*/ 180975 w 485"/>
              <a:gd name="T13" fmla="*/ 80963 h 68"/>
              <a:gd name="T14" fmla="*/ 217487 w 485"/>
              <a:gd name="T15" fmla="*/ 77788 h 68"/>
              <a:gd name="T16" fmla="*/ 254000 w 485"/>
              <a:gd name="T17" fmla="*/ 76200 h 68"/>
              <a:gd name="T18" fmla="*/ 288925 w 485"/>
              <a:gd name="T19" fmla="*/ 73025 h 68"/>
              <a:gd name="T20" fmla="*/ 323850 w 485"/>
              <a:gd name="T21" fmla="*/ 71438 h 68"/>
              <a:gd name="T22" fmla="*/ 357187 w 485"/>
              <a:gd name="T23" fmla="*/ 69850 h 68"/>
              <a:gd name="T24" fmla="*/ 388937 w 485"/>
              <a:gd name="T25" fmla="*/ 69850 h 68"/>
              <a:gd name="T26" fmla="*/ 417512 w 485"/>
              <a:gd name="T27" fmla="*/ 69850 h 68"/>
              <a:gd name="T28" fmla="*/ 442912 w 485"/>
              <a:gd name="T29" fmla="*/ 69850 h 68"/>
              <a:gd name="T30" fmla="*/ 463550 w 485"/>
              <a:gd name="T31" fmla="*/ 71438 h 68"/>
              <a:gd name="T32" fmla="*/ 481012 w 485"/>
              <a:gd name="T33" fmla="*/ 74613 h 68"/>
              <a:gd name="T34" fmla="*/ 506412 w 485"/>
              <a:gd name="T35" fmla="*/ 76200 h 68"/>
              <a:gd name="T36" fmla="*/ 530225 w 485"/>
              <a:gd name="T37" fmla="*/ 76200 h 68"/>
              <a:gd name="T38" fmla="*/ 552450 w 485"/>
              <a:gd name="T39" fmla="*/ 74613 h 68"/>
              <a:gd name="T40" fmla="*/ 574675 w 485"/>
              <a:gd name="T41" fmla="*/ 71438 h 68"/>
              <a:gd name="T42" fmla="*/ 595312 w 485"/>
              <a:gd name="T43" fmla="*/ 66675 h 68"/>
              <a:gd name="T44" fmla="*/ 614362 w 485"/>
              <a:gd name="T45" fmla="*/ 60325 h 68"/>
              <a:gd name="T46" fmla="*/ 635000 w 485"/>
              <a:gd name="T47" fmla="*/ 53975 h 68"/>
              <a:gd name="T48" fmla="*/ 652462 w 485"/>
              <a:gd name="T49" fmla="*/ 47625 h 68"/>
              <a:gd name="T50" fmla="*/ 669925 w 485"/>
              <a:gd name="T51" fmla="*/ 39688 h 68"/>
              <a:gd name="T52" fmla="*/ 687387 w 485"/>
              <a:gd name="T53" fmla="*/ 31750 h 68"/>
              <a:gd name="T54" fmla="*/ 701675 w 485"/>
              <a:gd name="T55" fmla="*/ 23813 h 68"/>
              <a:gd name="T56" fmla="*/ 717550 w 485"/>
              <a:gd name="T57" fmla="*/ 17463 h 68"/>
              <a:gd name="T58" fmla="*/ 731837 w 485"/>
              <a:gd name="T59" fmla="*/ 11113 h 68"/>
              <a:gd name="T60" fmla="*/ 744537 w 485"/>
              <a:gd name="T61" fmla="*/ 6350 h 68"/>
              <a:gd name="T62" fmla="*/ 757237 w 485"/>
              <a:gd name="T63" fmla="*/ 3175 h 68"/>
              <a:gd name="T64" fmla="*/ 768350 w 485"/>
              <a:gd name="T65" fmla="*/ 0 h 6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85" h="68">
                <a:moveTo>
                  <a:pt x="0" y="67"/>
                </a:moveTo>
                <a:lnTo>
                  <a:pt x="15" y="64"/>
                </a:lnTo>
                <a:lnTo>
                  <a:pt x="32" y="61"/>
                </a:lnTo>
                <a:lnTo>
                  <a:pt x="51" y="59"/>
                </a:lnTo>
                <a:lnTo>
                  <a:pt x="71" y="56"/>
                </a:lnTo>
                <a:lnTo>
                  <a:pt x="92" y="54"/>
                </a:lnTo>
                <a:lnTo>
                  <a:pt x="114" y="51"/>
                </a:lnTo>
                <a:lnTo>
                  <a:pt x="137" y="49"/>
                </a:lnTo>
                <a:lnTo>
                  <a:pt x="160" y="48"/>
                </a:lnTo>
                <a:lnTo>
                  <a:pt x="182" y="46"/>
                </a:lnTo>
                <a:lnTo>
                  <a:pt x="204" y="45"/>
                </a:lnTo>
                <a:lnTo>
                  <a:pt x="225" y="44"/>
                </a:lnTo>
                <a:lnTo>
                  <a:pt x="245" y="44"/>
                </a:lnTo>
                <a:lnTo>
                  <a:pt x="263" y="44"/>
                </a:lnTo>
                <a:lnTo>
                  <a:pt x="279" y="44"/>
                </a:lnTo>
                <a:lnTo>
                  <a:pt x="292" y="45"/>
                </a:lnTo>
                <a:lnTo>
                  <a:pt x="303" y="47"/>
                </a:lnTo>
                <a:lnTo>
                  <a:pt x="319" y="48"/>
                </a:lnTo>
                <a:lnTo>
                  <a:pt x="334" y="48"/>
                </a:lnTo>
                <a:lnTo>
                  <a:pt x="348" y="47"/>
                </a:lnTo>
                <a:lnTo>
                  <a:pt x="362" y="45"/>
                </a:lnTo>
                <a:lnTo>
                  <a:pt x="375" y="42"/>
                </a:lnTo>
                <a:lnTo>
                  <a:pt x="387" y="38"/>
                </a:lnTo>
                <a:lnTo>
                  <a:pt x="400" y="34"/>
                </a:lnTo>
                <a:lnTo>
                  <a:pt x="411" y="30"/>
                </a:lnTo>
                <a:lnTo>
                  <a:pt x="422" y="25"/>
                </a:lnTo>
                <a:lnTo>
                  <a:pt x="433" y="20"/>
                </a:lnTo>
                <a:lnTo>
                  <a:pt x="442" y="15"/>
                </a:lnTo>
                <a:lnTo>
                  <a:pt x="452" y="11"/>
                </a:lnTo>
                <a:lnTo>
                  <a:pt x="461" y="7"/>
                </a:lnTo>
                <a:lnTo>
                  <a:pt x="469" y="4"/>
                </a:lnTo>
                <a:lnTo>
                  <a:pt x="477" y="2"/>
                </a:lnTo>
                <a:lnTo>
                  <a:pt x="48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5369" name="Freeform 9">
            <a:extLst>
              <a:ext uri="{FF2B5EF4-FFF2-40B4-BE49-F238E27FC236}">
                <a16:creationId xmlns:a16="http://schemas.microsoft.com/office/drawing/2014/main" id="{D178F68D-0699-614B-A775-ED7F13E2DC5B}"/>
              </a:ext>
            </a:extLst>
          </p:cNvPr>
          <p:cNvSpPr>
            <a:spLocks/>
          </p:cNvSpPr>
          <p:nvPr/>
        </p:nvSpPr>
        <p:spPr bwMode="auto">
          <a:xfrm>
            <a:off x="6164263" y="3917950"/>
            <a:ext cx="749300" cy="101600"/>
          </a:xfrm>
          <a:custGeom>
            <a:avLst/>
            <a:gdLst>
              <a:gd name="T0" fmla="*/ 0 w 472"/>
              <a:gd name="T1" fmla="*/ 100013 h 64"/>
              <a:gd name="T2" fmla="*/ 26988 w 472"/>
              <a:gd name="T3" fmla="*/ 93663 h 64"/>
              <a:gd name="T4" fmla="*/ 52388 w 472"/>
              <a:gd name="T5" fmla="*/ 87313 h 64"/>
              <a:gd name="T6" fmla="*/ 77788 w 472"/>
              <a:gd name="T7" fmla="*/ 80963 h 64"/>
              <a:gd name="T8" fmla="*/ 101600 w 472"/>
              <a:gd name="T9" fmla="*/ 74613 h 64"/>
              <a:gd name="T10" fmla="*/ 125413 w 472"/>
              <a:gd name="T11" fmla="*/ 68263 h 64"/>
              <a:gd name="T12" fmla="*/ 149225 w 472"/>
              <a:gd name="T13" fmla="*/ 61913 h 64"/>
              <a:gd name="T14" fmla="*/ 171450 w 472"/>
              <a:gd name="T15" fmla="*/ 57150 h 64"/>
              <a:gd name="T16" fmla="*/ 193675 w 472"/>
              <a:gd name="T17" fmla="*/ 50800 h 64"/>
              <a:gd name="T18" fmla="*/ 215900 w 472"/>
              <a:gd name="T19" fmla="*/ 46038 h 64"/>
              <a:gd name="T20" fmla="*/ 238125 w 472"/>
              <a:gd name="T21" fmla="*/ 41275 h 64"/>
              <a:gd name="T22" fmla="*/ 260350 w 472"/>
              <a:gd name="T23" fmla="*/ 38100 h 64"/>
              <a:gd name="T24" fmla="*/ 282575 w 472"/>
              <a:gd name="T25" fmla="*/ 33338 h 64"/>
              <a:gd name="T26" fmla="*/ 304800 w 472"/>
              <a:gd name="T27" fmla="*/ 30163 h 64"/>
              <a:gd name="T28" fmla="*/ 327025 w 472"/>
              <a:gd name="T29" fmla="*/ 28575 h 64"/>
              <a:gd name="T30" fmla="*/ 349250 w 472"/>
              <a:gd name="T31" fmla="*/ 26988 h 64"/>
              <a:gd name="T32" fmla="*/ 373063 w 472"/>
              <a:gd name="T33" fmla="*/ 26988 h 64"/>
              <a:gd name="T34" fmla="*/ 390525 w 472"/>
              <a:gd name="T35" fmla="*/ 26988 h 64"/>
              <a:gd name="T36" fmla="*/ 406400 w 472"/>
              <a:gd name="T37" fmla="*/ 26988 h 64"/>
              <a:gd name="T38" fmla="*/ 420688 w 472"/>
              <a:gd name="T39" fmla="*/ 26988 h 64"/>
              <a:gd name="T40" fmla="*/ 436563 w 472"/>
              <a:gd name="T41" fmla="*/ 25400 h 64"/>
              <a:gd name="T42" fmla="*/ 452438 w 472"/>
              <a:gd name="T43" fmla="*/ 25400 h 64"/>
              <a:gd name="T44" fmla="*/ 466725 w 472"/>
              <a:gd name="T45" fmla="*/ 23813 h 64"/>
              <a:gd name="T46" fmla="*/ 481013 w 472"/>
              <a:gd name="T47" fmla="*/ 22225 h 64"/>
              <a:gd name="T48" fmla="*/ 495300 w 472"/>
              <a:gd name="T49" fmla="*/ 22225 h 64"/>
              <a:gd name="T50" fmla="*/ 508000 w 472"/>
              <a:gd name="T51" fmla="*/ 20638 h 64"/>
              <a:gd name="T52" fmla="*/ 520700 w 472"/>
              <a:gd name="T53" fmla="*/ 19050 h 64"/>
              <a:gd name="T54" fmla="*/ 531813 w 472"/>
              <a:gd name="T55" fmla="*/ 17463 h 64"/>
              <a:gd name="T56" fmla="*/ 542925 w 472"/>
              <a:gd name="T57" fmla="*/ 15875 h 64"/>
              <a:gd name="T58" fmla="*/ 554038 w 472"/>
              <a:gd name="T59" fmla="*/ 14288 h 64"/>
              <a:gd name="T60" fmla="*/ 563563 w 472"/>
              <a:gd name="T61" fmla="*/ 11113 h 64"/>
              <a:gd name="T62" fmla="*/ 573088 w 472"/>
              <a:gd name="T63" fmla="*/ 9525 h 64"/>
              <a:gd name="T64" fmla="*/ 581025 w 472"/>
              <a:gd name="T65" fmla="*/ 6350 h 64"/>
              <a:gd name="T66" fmla="*/ 588963 w 472"/>
              <a:gd name="T67" fmla="*/ 4763 h 64"/>
              <a:gd name="T68" fmla="*/ 596900 w 472"/>
              <a:gd name="T69" fmla="*/ 3175 h 64"/>
              <a:gd name="T70" fmla="*/ 608013 w 472"/>
              <a:gd name="T71" fmla="*/ 1588 h 64"/>
              <a:gd name="T72" fmla="*/ 617538 w 472"/>
              <a:gd name="T73" fmla="*/ 0 h 64"/>
              <a:gd name="T74" fmla="*/ 628650 w 472"/>
              <a:gd name="T75" fmla="*/ 0 h 64"/>
              <a:gd name="T76" fmla="*/ 639763 w 472"/>
              <a:gd name="T77" fmla="*/ 0 h 64"/>
              <a:gd name="T78" fmla="*/ 652463 w 472"/>
              <a:gd name="T79" fmla="*/ 0 h 64"/>
              <a:gd name="T80" fmla="*/ 663575 w 472"/>
              <a:gd name="T81" fmla="*/ 1588 h 64"/>
              <a:gd name="T82" fmla="*/ 676275 w 472"/>
              <a:gd name="T83" fmla="*/ 3175 h 64"/>
              <a:gd name="T84" fmla="*/ 687388 w 472"/>
              <a:gd name="T85" fmla="*/ 6350 h 64"/>
              <a:gd name="T86" fmla="*/ 698500 w 472"/>
              <a:gd name="T87" fmla="*/ 9525 h 64"/>
              <a:gd name="T88" fmla="*/ 709613 w 472"/>
              <a:gd name="T89" fmla="*/ 12700 h 64"/>
              <a:gd name="T90" fmla="*/ 720725 w 472"/>
              <a:gd name="T91" fmla="*/ 19050 h 64"/>
              <a:gd name="T92" fmla="*/ 730250 w 472"/>
              <a:gd name="T93" fmla="*/ 25400 h 64"/>
              <a:gd name="T94" fmla="*/ 739775 w 472"/>
              <a:gd name="T95" fmla="*/ 31750 h 64"/>
              <a:gd name="T96" fmla="*/ 747713 w 472"/>
              <a:gd name="T97" fmla="*/ 39688 h 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72" h="64">
                <a:moveTo>
                  <a:pt x="0" y="63"/>
                </a:moveTo>
                <a:lnTo>
                  <a:pt x="17" y="59"/>
                </a:lnTo>
                <a:lnTo>
                  <a:pt x="33" y="55"/>
                </a:lnTo>
                <a:lnTo>
                  <a:pt x="49" y="51"/>
                </a:lnTo>
                <a:lnTo>
                  <a:pt x="64" y="47"/>
                </a:lnTo>
                <a:lnTo>
                  <a:pt x="79" y="43"/>
                </a:lnTo>
                <a:lnTo>
                  <a:pt x="94" y="39"/>
                </a:lnTo>
                <a:lnTo>
                  <a:pt x="108" y="36"/>
                </a:lnTo>
                <a:lnTo>
                  <a:pt x="122" y="32"/>
                </a:lnTo>
                <a:lnTo>
                  <a:pt x="136" y="29"/>
                </a:lnTo>
                <a:lnTo>
                  <a:pt x="150" y="26"/>
                </a:lnTo>
                <a:lnTo>
                  <a:pt x="164" y="24"/>
                </a:lnTo>
                <a:lnTo>
                  <a:pt x="178" y="21"/>
                </a:lnTo>
                <a:lnTo>
                  <a:pt x="192" y="19"/>
                </a:lnTo>
                <a:lnTo>
                  <a:pt x="206" y="18"/>
                </a:lnTo>
                <a:lnTo>
                  <a:pt x="220" y="17"/>
                </a:lnTo>
                <a:lnTo>
                  <a:pt x="235" y="17"/>
                </a:lnTo>
                <a:lnTo>
                  <a:pt x="246" y="17"/>
                </a:lnTo>
                <a:lnTo>
                  <a:pt x="256" y="17"/>
                </a:lnTo>
                <a:lnTo>
                  <a:pt x="265" y="17"/>
                </a:lnTo>
                <a:lnTo>
                  <a:pt x="275" y="16"/>
                </a:lnTo>
                <a:lnTo>
                  <a:pt x="285" y="16"/>
                </a:lnTo>
                <a:lnTo>
                  <a:pt x="294" y="15"/>
                </a:lnTo>
                <a:lnTo>
                  <a:pt x="303" y="14"/>
                </a:lnTo>
                <a:lnTo>
                  <a:pt x="312" y="14"/>
                </a:lnTo>
                <a:lnTo>
                  <a:pt x="320" y="13"/>
                </a:lnTo>
                <a:lnTo>
                  <a:pt x="328" y="12"/>
                </a:lnTo>
                <a:lnTo>
                  <a:pt x="335" y="11"/>
                </a:lnTo>
                <a:lnTo>
                  <a:pt x="342" y="10"/>
                </a:lnTo>
                <a:lnTo>
                  <a:pt x="349" y="9"/>
                </a:lnTo>
                <a:lnTo>
                  <a:pt x="355" y="7"/>
                </a:lnTo>
                <a:lnTo>
                  <a:pt x="361" y="6"/>
                </a:lnTo>
                <a:lnTo>
                  <a:pt x="366" y="4"/>
                </a:lnTo>
                <a:lnTo>
                  <a:pt x="371" y="3"/>
                </a:lnTo>
                <a:lnTo>
                  <a:pt x="376" y="2"/>
                </a:lnTo>
                <a:lnTo>
                  <a:pt x="383" y="1"/>
                </a:lnTo>
                <a:lnTo>
                  <a:pt x="389" y="0"/>
                </a:lnTo>
                <a:lnTo>
                  <a:pt x="396" y="0"/>
                </a:lnTo>
                <a:lnTo>
                  <a:pt x="403" y="0"/>
                </a:lnTo>
                <a:lnTo>
                  <a:pt x="411" y="0"/>
                </a:lnTo>
                <a:lnTo>
                  <a:pt x="418" y="1"/>
                </a:lnTo>
                <a:lnTo>
                  <a:pt x="426" y="2"/>
                </a:lnTo>
                <a:lnTo>
                  <a:pt x="433" y="4"/>
                </a:lnTo>
                <a:lnTo>
                  <a:pt x="440" y="6"/>
                </a:lnTo>
                <a:lnTo>
                  <a:pt x="447" y="8"/>
                </a:lnTo>
                <a:lnTo>
                  <a:pt x="454" y="12"/>
                </a:lnTo>
                <a:lnTo>
                  <a:pt x="460" y="16"/>
                </a:lnTo>
                <a:lnTo>
                  <a:pt x="466" y="20"/>
                </a:lnTo>
                <a:lnTo>
                  <a:pt x="471" y="2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5370" name="Freeform 10">
            <a:extLst>
              <a:ext uri="{FF2B5EF4-FFF2-40B4-BE49-F238E27FC236}">
                <a16:creationId xmlns:a16="http://schemas.microsoft.com/office/drawing/2014/main" id="{A6BD9125-0E8E-6644-911E-CE942874A83F}"/>
              </a:ext>
            </a:extLst>
          </p:cNvPr>
          <p:cNvSpPr>
            <a:spLocks/>
          </p:cNvSpPr>
          <p:nvPr/>
        </p:nvSpPr>
        <p:spPr bwMode="auto">
          <a:xfrm>
            <a:off x="7972425" y="5668963"/>
            <a:ext cx="141288" cy="358775"/>
          </a:xfrm>
          <a:custGeom>
            <a:avLst/>
            <a:gdLst>
              <a:gd name="T0" fmla="*/ 82550 w 89"/>
              <a:gd name="T1" fmla="*/ 0 h 226"/>
              <a:gd name="T2" fmla="*/ 76200 w 89"/>
              <a:gd name="T3" fmla="*/ 3175 h 226"/>
              <a:gd name="T4" fmla="*/ 68263 w 89"/>
              <a:gd name="T5" fmla="*/ 6350 h 226"/>
              <a:gd name="T6" fmla="*/ 61913 w 89"/>
              <a:gd name="T7" fmla="*/ 11113 h 226"/>
              <a:gd name="T8" fmla="*/ 57150 w 89"/>
              <a:gd name="T9" fmla="*/ 15875 h 226"/>
              <a:gd name="T10" fmla="*/ 50800 w 89"/>
              <a:gd name="T11" fmla="*/ 22225 h 226"/>
              <a:gd name="T12" fmla="*/ 44450 w 89"/>
              <a:gd name="T13" fmla="*/ 28575 h 226"/>
              <a:gd name="T14" fmla="*/ 38100 w 89"/>
              <a:gd name="T15" fmla="*/ 34925 h 226"/>
              <a:gd name="T16" fmla="*/ 34925 w 89"/>
              <a:gd name="T17" fmla="*/ 42863 h 226"/>
              <a:gd name="T18" fmla="*/ 28575 w 89"/>
              <a:gd name="T19" fmla="*/ 50800 h 226"/>
              <a:gd name="T20" fmla="*/ 25400 w 89"/>
              <a:gd name="T21" fmla="*/ 60325 h 226"/>
              <a:gd name="T22" fmla="*/ 20638 w 89"/>
              <a:gd name="T23" fmla="*/ 69850 h 226"/>
              <a:gd name="T24" fmla="*/ 15875 w 89"/>
              <a:gd name="T25" fmla="*/ 79375 h 226"/>
              <a:gd name="T26" fmla="*/ 12700 w 89"/>
              <a:gd name="T27" fmla="*/ 88900 h 226"/>
              <a:gd name="T28" fmla="*/ 11113 w 89"/>
              <a:gd name="T29" fmla="*/ 96838 h 226"/>
              <a:gd name="T30" fmla="*/ 9525 w 89"/>
              <a:gd name="T31" fmla="*/ 106363 h 226"/>
              <a:gd name="T32" fmla="*/ 7938 w 89"/>
              <a:gd name="T33" fmla="*/ 115888 h 226"/>
              <a:gd name="T34" fmla="*/ 3175 w 89"/>
              <a:gd name="T35" fmla="*/ 146050 h 226"/>
              <a:gd name="T36" fmla="*/ 0 w 89"/>
              <a:gd name="T37" fmla="*/ 173038 h 226"/>
              <a:gd name="T38" fmla="*/ 0 w 89"/>
              <a:gd name="T39" fmla="*/ 201613 h 226"/>
              <a:gd name="T40" fmla="*/ 0 w 89"/>
              <a:gd name="T41" fmla="*/ 227013 h 226"/>
              <a:gd name="T42" fmla="*/ 3175 w 89"/>
              <a:gd name="T43" fmla="*/ 252413 h 226"/>
              <a:gd name="T44" fmla="*/ 7938 w 89"/>
              <a:gd name="T45" fmla="*/ 273050 h 226"/>
              <a:gd name="T46" fmla="*/ 12700 w 89"/>
              <a:gd name="T47" fmla="*/ 295275 h 226"/>
              <a:gd name="T48" fmla="*/ 22225 w 89"/>
              <a:gd name="T49" fmla="*/ 312738 h 226"/>
              <a:gd name="T50" fmla="*/ 31750 w 89"/>
              <a:gd name="T51" fmla="*/ 327025 h 226"/>
              <a:gd name="T52" fmla="*/ 42863 w 89"/>
              <a:gd name="T53" fmla="*/ 339725 h 226"/>
              <a:gd name="T54" fmla="*/ 55563 w 89"/>
              <a:gd name="T55" fmla="*/ 349250 h 226"/>
              <a:gd name="T56" fmla="*/ 69850 w 89"/>
              <a:gd name="T57" fmla="*/ 355600 h 226"/>
              <a:gd name="T58" fmla="*/ 84138 w 89"/>
              <a:gd name="T59" fmla="*/ 357188 h 226"/>
              <a:gd name="T60" fmla="*/ 101600 w 89"/>
              <a:gd name="T61" fmla="*/ 355600 h 226"/>
              <a:gd name="T62" fmla="*/ 120650 w 89"/>
              <a:gd name="T63" fmla="*/ 347663 h 226"/>
              <a:gd name="T64" fmla="*/ 139700 w 89"/>
              <a:gd name="T65" fmla="*/ 336550 h 226"/>
              <a:gd name="T66" fmla="*/ 82550 w 89"/>
              <a:gd name="T67" fmla="*/ 0 h 2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9" h="226">
                <a:moveTo>
                  <a:pt x="52" y="0"/>
                </a:moveTo>
                <a:lnTo>
                  <a:pt x="48" y="2"/>
                </a:lnTo>
                <a:lnTo>
                  <a:pt x="43" y="4"/>
                </a:lnTo>
                <a:lnTo>
                  <a:pt x="39" y="7"/>
                </a:lnTo>
                <a:lnTo>
                  <a:pt x="36" y="10"/>
                </a:lnTo>
                <a:lnTo>
                  <a:pt x="32" y="14"/>
                </a:lnTo>
                <a:lnTo>
                  <a:pt x="28" y="18"/>
                </a:lnTo>
                <a:lnTo>
                  <a:pt x="24" y="22"/>
                </a:lnTo>
                <a:lnTo>
                  <a:pt x="22" y="27"/>
                </a:lnTo>
                <a:lnTo>
                  <a:pt x="18" y="32"/>
                </a:lnTo>
                <a:lnTo>
                  <a:pt x="16" y="38"/>
                </a:lnTo>
                <a:lnTo>
                  <a:pt x="13" y="44"/>
                </a:lnTo>
                <a:lnTo>
                  <a:pt x="10" y="50"/>
                </a:lnTo>
                <a:lnTo>
                  <a:pt x="8" y="56"/>
                </a:lnTo>
                <a:lnTo>
                  <a:pt x="7" y="61"/>
                </a:lnTo>
                <a:lnTo>
                  <a:pt x="6" y="67"/>
                </a:lnTo>
                <a:lnTo>
                  <a:pt x="5" y="73"/>
                </a:lnTo>
                <a:lnTo>
                  <a:pt x="2" y="92"/>
                </a:lnTo>
                <a:lnTo>
                  <a:pt x="0" y="109"/>
                </a:lnTo>
                <a:lnTo>
                  <a:pt x="0" y="127"/>
                </a:lnTo>
                <a:lnTo>
                  <a:pt x="0" y="143"/>
                </a:lnTo>
                <a:lnTo>
                  <a:pt x="2" y="159"/>
                </a:lnTo>
                <a:lnTo>
                  <a:pt x="5" y="172"/>
                </a:lnTo>
                <a:lnTo>
                  <a:pt x="8" y="186"/>
                </a:lnTo>
                <a:lnTo>
                  <a:pt x="14" y="197"/>
                </a:lnTo>
                <a:lnTo>
                  <a:pt x="20" y="206"/>
                </a:lnTo>
                <a:lnTo>
                  <a:pt x="27" y="214"/>
                </a:lnTo>
                <a:lnTo>
                  <a:pt x="35" y="220"/>
                </a:lnTo>
                <a:lnTo>
                  <a:pt x="44" y="224"/>
                </a:lnTo>
                <a:lnTo>
                  <a:pt x="53" y="225"/>
                </a:lnTo>
                <a:lnTo>
                  <a:pt x="64" y="224"/>
                </a:lnTo>
                <a:lnTo>
                  <a:pt x="76" y="219"/>
                </a:lnTo>
                <a:lnTo>
                  <a:pt x="88" y="212"/>
                </a:lnTo>
                <a:lnTo>
                  <a:pt x="52" y="0"/>
                </a:lnTo>
              </a:path>
            </a:pathLst>
          </a:custGeom>
          <a:solidFill>
            <a:srgbClr val="FFD8D8"/>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5371" name="Freeform 11">
            <a:extLst>
              <a:ext uri="{FF2B5EF4-FFF2-40B4-BE49-F238E27FC236}">
                <a16:creationId xmlns:a16="http://schemas.microsoft.com/office/drawing/2014/main" id="{1D327381-49CB-284C-B4E3-72E5A1B71A5D}"/>
              </a:ext>
            </a:extLst>
          </p:cNvPr>
          <p:cNvSpPr>
            <a:spLocks/>
          </p:cNvSpPr>
          <p:nvPr/>
        </p:nvSpPr>
        <p:spPr bwMode="auto">
          <a:xfrm>
            <a:off x="7972425" y="5668963"/>
            <a:ext cx="150813" cy="368300"/>
          </a:xfrm>
          <a:custGeom>
            <a:avLst/>
            <a:gdLst>
              <a:gd name="T0" fmla="*/ 88900 w 95"/>
              <a:gd name="T1" fmla="*/ 0 h 232"/>
              <a:gd name="T2" fmla="*/ 80963 w 95"/>
              <a:gd name="T3" fmla="*/ 3175 h 232"/>
              <a:gd name="T4" fmla="*/ 73025 w 95"/>
              <a:gd name="T5" fmla="*/ 6350 h 232"/>
              <a:gd name="T6" fmla="*/ 66675 w 95"/>
              <a:gd name="T7" fmla="*/ 11113 h 232"/>
              <a:gd name="T8" fmla="*/ 60325 w 95"/>
              <a:gd name="T9" fmla="*/ 15875 h 232"/>
              <a:gd name="T10" fmla="*/ 53975 w 95"/>
              <a:gd name="T11" fmla="*/ 22225 h 232"/>
              <a:gd name="T12" fmla="*/ 47625 w 95"/>
              <a:gd name="T13" fmla="*/ 28575 h 232"/>
              <a:gd name="T14" fmla="*/ 41275 w 95"/>
              <a:gd name="T15" fmla="*/ 36513 h 232"/>
              <a:gd name="T16" fmla="*/ 36513 w 95"/>
              <a:gd name="T17" fmla="*/ 44450 h 232"/>
              <a:gd name="T18" fmla="*/ 30163 w 95"/>
              <a:gd name="T19" fmla="*/ 52388 h 232"/>
              <a:gd name="T20" fmla="*/ 26988 w 95"/>
              <a:gd name="T21" fmla="*/ 61913 h 232"/>
              <a:gd name="T22" fmla="*/ 22225 w 95"/>
              <a:gd name="T23" fmla="*/ 71438 h 232"/>
              <a:gd name="T24" fmla="*/ 17463 w 95"/>
              <a:gd name="T25" fmla="*/ 80963 h 232"/>
              <a:gd name="T26" fmla="*/ 14288 w 95"/>
              <a:gd name="T27" fmla="*/ 90488 h 232"/>
              <a:gd name="T28" fmla="*/ 12700 w 95"/>
              <a:gd name="T29" fmla="*/ 100013 h 232"/>
              <a:gd name="T30" fmla="*/ 9525 w 95"/>
              <a:gd name="T31" fmla="*/ 109538 h 232"/>
              <a:gd name="T32" fmla="*/ 7938 w 95"/>
              <a:gd name="T33" fmla="*/ 119063 h 232"/>
              <a:gd name="T34" fmla="*/ 3175 w 95"/>
              <a:gd name="T35" fmla="*/ 149225 h 232"/>
              <a:gd name="T36" fmla="*/ 0 w 95"/>
              <a:gd name="T37" fmla="*/ 177800 h 232"/>
              <a:gd name="T38" fmla="*/ 0 w 95"/>
              <a:gd name="T39" fmla="*/ 206375 h 232"/>
              <a:gd name="T40" fmla="*/ 0 w 95"/>
              <a:gd name="T41" fmla="*/ 233363 h 232"/>
              <a:gd name="T42" fmla="*/ 3175 w 95"/>
              <a:gd name="T43" fmla="*/ 258763 h 232"/>
              <a:gd name="T44" fmla="*/ 7938 w 95"/>
              <a:gd name="T45" fmla="*/ 280988 h 232"/>
              <a:gd name="T46" fmla="*/ 14288 w 95"/>
              <a:gd name="T47" fmla="*/ 303213 h 232"/>
              <a:gd name="T48" fmla="*/ 23813 w 95"/>
              <a:gd name="T49" fmla="*/ 320675 h 232"/>
              <a:gd name="T50" fmla="*/ 33338 w 95"/>
              <a:gd name="T51" fmla="*/ 336550 h 232"/>
              <a:gd name="T52" fmla="*/ 46038 w 95"/>
              <a:gd name="T53" fmla="*/ 349250 h 232"/>
              <a:gd name="T54" fmla="*/ 58738 w 95"/>
              <a:gd name="T55" fmla="*/ 358775 h 232"/>
              <a:gd name="T56" fmla="*/ 74613 w 95"/>
              <a:gd name="T57" fmla="*/ 365125 h 232"/>
              <a:gd name="T58" fmla="*/ 90488 w 95"/>
              <a:gd name="T59" fmla="*/ 366713 h 232"/>
              <a:gd name="T60" fmla="*/ 107950 w 95"/>
              <a:gd name="T61" fmla="*/ 365125 h 232"/>
              <a:gd name="T62" fmla="*/ 128588 w 95"/>
              <a:gd name="T63" fmla="*/ 357188 h 232"/>
              <a:gd name="T64" fmla="*/ 149225 w 95"/>
              <a:gd name="T65" fmla="*/ 346075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5" h="232">
                <a:moveTo>
                  <a:pt x="56" y="0"/>
                </a:moveTo>
                <a:lnTo>
                  <a:pt x="51" y="2"/>
                </a:lnTo>
                <a:lnTo>
                  <a:pt x="46" y="4"/>
                </a:lnTo>
                <a:lnTo>
                  <a:pt x="42" y="7"/>
                </a:lnTo>
                <a:lnTo>
                  <a:pt x="38" y="10"/>
                </a:lnTo>
                <a:lnTo>
                  <a:pt x="34" y="14"/>
                </a:lnTo>
                <a:lnTo>
                  <a:pt x="30" y="18"/>
                </a:lnTo>
                <a:lnTo>
                  <a:pt x="26" y="23"/>
                </a:lnTo>
                <a:lnTo>
                  <a:pt x="23" y="28"/>
                </a:lnTo>
                <a:lnTo>
                  <a:pt x="19" y="33"/>
                </a:lnTo>
                <a:lnTo>
                  <a:pt x="17" y="39"/>
                </a:lnTo>
                <a:lnTo>
                  <a:pt x="14" y="45"/>
                </a:lnTo>
                <a:lnTo>
                  <a:pt x="11" y="51"/>
                </a:lnTo>
                <a:lnTo>
                  <a:pt x="9" y="57"/>
                </a:lnTo>
                <a:lnTo>
                  <a:pt x="8" y="63"/>
                </a:lnTo>
                <a:lnTo>
                  <a:pt x="6" y="69"/>
                </a:lnTo>
                <a:lnTo>
                  <a:pt x="5" y="75"/>
                </a:lnTo>
                <a:lnTo>
                  <a:pt x="2" y="94"/>
                </a:lnTo>
                <a:lnTo>
                  <a:pt x="0" y="112"/>
                </a:lnTo>
                <a:lnTo>
                  <a:pt x="0" y="130"/>
                </a:lnTo>
                <a:lnTo>
                  <a:pt x="0" y="147"/>
                </a:lnTo>
                <a:lnTo>
                  <a:pt x="2" y="163"/>
                </a:lnTo>
                <a:lnTo>
                  <a:pt x="5" y="177"/>
                </a:lnTo>
                <a:lnTo>
                  <a:pt x="9" y="191"/>
                </a:lnTo>
                <a:lnTo>
                  <a:pt x="15" y="202"/>
                </a:lnTo>
                <a:lnTo>
                  <a:pt x="21" y="212"/>
                </a:lnTo>
                <a:lnTo>
                  <a:pt x="29" y="220"/>
                </a:lnTo>
                <a:lnTo>
                  <a:pt x="37" y="226"/>
                </a:lnTo>
                <a:lnTo>
                  <a:pt x="47" y="230"/>
                </a:lnTo>
                <a:lnTo>
                  <a:pt x="57" y="231"/>
                </a:lnTo>
                <a:lnTo>
                  <a:pt x="68" y="230"/>
                </a:lnTo>
                <a:lnTo>
                  <a:pt x="81" y="225"/>
                </a:lnTo>
                <a:lnTo>
                  <a:pt x="94" y="218"/>
                </a:lnTo>
              </a:path>
            </a:pathLst>
          </a:custGeom>
          <a:noFill/>
          <a:ln w="12700" cap="rnd" cmpd="sng">
            <a:solidFill>
              <a:srgbClr val="98595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5372" name="Freeform 12">
            <a:extLst>
              <a:ext uri="{FF2B5EF4-FFF2-40B4-BE49-F238E27FC236}">
                <a16:creationId xmlns:a16="http://schemas.microsoft.com/office/drawing/2014/main" id="{F157B822-DC51-0F49-8ED9-34F592511D3C}"/>
              </a:ext>
            </a:extLst>
          </p:cNvPr>
          <p:cNvSpPr>
            <a:spLocks/>
          </p:cNvSpPr>
          <p:nvPr/>
        </p:nvSpPr>
        <p:spPr bwMode="auto">
          <a:xfrm>
            <a:off x="7453313" y="4524375"/>
            <a:ext cx="315912" cy="307975"/>
          </a:xfrm>
          <a:custGeom>
            <a:avLst/>
            <a:gdLst>
              <a:gd name="T0" fmla="*/ 14287 w 199"/>
              <a:gd name="T1" fmla="*/ 19050 h 194"/>
              <a:gd name="T2" fmla="*/ 44450 w 199"/>
              <a:gd name="T3" fmla="*/ 23813 h 194"/>
              <a:gd name="T4" fmla="*/ 79375 w 199"/>
              <a:gd name="T5" fmla="*/ 25400 h 194"/>
              <a:gd name="T6" fmla="*/ 117475 w 199"/>
              <a:gd name="T7" fmla="*/ 22225 h 194"/>
              <a:gd name="T8" fmla="*/ 153987 w 199"/>
              <a:gd name="T9" fmla="*/ 19050 h 194"/>
              <a:gd name="T10" fmla="*/ 188912 w 199"/>
              <a:gd name="T11" fmla="*/ 12700 h 194"/>
              <a:gd name="T12" fmla="*/ 223837 w 199"/>
              <a:gd name="T13" fmla="*/ 7938 h 194"/>
              <a:gd name="T14" fmla="*/ 252412 w 199"/>
              <a:gd name="T15" fmla="*/ 3175 h 194"/>
              <a:gd name="T16" fmla="*/ 276225 w 199"/>
              <a:gd name="T17" fmla="*/ 0 h 194"/>
              <a:gd name="T18" fmla="*/ 292100 w 199"/>
              <a:gd name="T19" fmla="*/ 0 h 194"/>
              <a:gd name="T20" fmla="*/ 306387 w 199"/>
              <a:gd name="T21" fmla="*/ 1588 h 194"/>
              <a:gd name="T22" fmla="*/ 312737 w 199"/>
              <a:gd name="T23" fmla="*/ 6350 h 194"/>
              <a:gd name="T24" fmla="*/ 314325 w 199"/>
              <a:gd name="T25" fmla="*/ 14288 h 194"/>
              <a:gd name="T26" fmla="*/ 309562 w 199"/>
              <a:gd name="T27" fmla="*/ 25400 h 194"/>
              <a:gd name="T28" fmla="*/ 296862 w 199"/>
              <a:gd name="T29" fmla="*/ 38100 h 194"/>
              <a:gd name="T30" fmla="*/ 277812 w 199"/>
              <a:gd name="T31" fmla="*/ 55563 h 194"/>
              <a:gd name="T32" fmla="*/ 255587 w 199"/>
              <a:gd name="T33" fmla="*/ 74613 h 194"/>
              <a:gd name="T34" fmla="*/ 234950 w 199"/>
              <a:gd name="T35" fmla="*/ 87313 h 194"/>
              <a:gd name="T36" fmla="*/ 211137 w 199"/>
              <a:gd name="T37" fmla="*/ 101600 h 194"/>
              <a:gd name="T38" fmla="*/ 187325 w 199"/>
              <a:gd name="T39" fmla="*/ 120650 h 194"/>
              <a:gd name="T40" fmla="*/ 169862 w 199"/>
              <a:gd name="T41" fmla="*/ 142875 h 194"/>
              <a:gd name="T42" fmla="*/ 155575 w 199"/>
              <a:gd name="T43" fmla="*/ 176213 h 194"/>
              <a:gd name="T44" fmla="*/ 150812 w 199"/>
              <a:gd name="T45" fmla="*/ 217488 h 194"/>
              <a:gd name="T46" fmla="*/ 158750 w 199"/>
              <a:gd name="T47" fmla="*/ 273050 h 194"/>
              <a:gd name="T48" fmla="*/ 161925 w 199"/>
              <a:gd name="T49" fmla="*/ 293688 h 194"/>
              <a:gd name="T50" fmla="*/ 147637 w 199"/>
              <a:gd name="T51" fmla="*/ 268288 h 194"/>
              <a:gd name="T52" fmla="*/ 134937 w 199"/>
              <a:gd name="T53" fmla="*/ 236538 h 194"/>
              <a:gd name="T54" fmla="*/ 122237 w 199"/>
              <a:gd name="T55" fmla="*/ 203200 h 194"/>
              <a:gd name="T56" fmla="*/ 104775 w 199"/>
              <a:gd name="T57" fmla="*/ 165100 h 194"/>
              <a:gd name="T58" fmla="*/ 82550 w 199"/>
              <a:gd name="T59" fmla="*/ 125413 h 194"/>
              <a:gd name="T60" fmla="*/ 55562 w 199"/>
              <a:gd name="T61" fmla="*/ 80963 h 194"/>
              <a:gd name="T62" fmla="*/ 20637 w 199"/>
              <a:gd name="T63" fmla="*/ 36513 h 1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9" h="194">
                <a:moveTo>
                  <a:pt x="0" y="9"/>
                </a:moveTo>
                <a:lnTo>
                  <a:pt x="9" y="12"/>
                </a:lnTo>
                <a:lnTo>
                  <a:pt x="18" y="14"/>
                </a:lnTo>
                <a:lnTo>
                  <a:pt x="28" y="15"/>
                </a:lnTo>
                <a:lnTo>
                  <a:pt x="39" y="16"/>
                </a:lnTo>
                <a:lnTo>
                  <a:pt x="50" y="16"/>
                </a:lnTo>
                <a:lnTo>
                  <a:pt x="62" y="15"/>
                </a:lnTo>
                <a:lnTo>
                  <a:pt x="74" y="14"/>
                </a:lnTo>
                <a:lnTo>
                  <a:pt x="85" y="13"/>
                </a:lnTo>
                <a:lnTo>
                  <a:pt x="97" y="12"/>
                </a:lnTo>
                <a:lnTo>
                  <a:pt x="109" y="10"/>
                </a:lnTo>
                <a:lnTo>
                  <a:pt x="119" y="8"/>
                </a:lnTo>
                <a:lnTo>
                  <a:pt x="130" y="7"/>
                </a:lnTo>
                <a:lnTo>
                  <a:pt x="141" y="5"/>
                </a:lnTo>
                <a:lnTo>
                  <a:pt x="150" y="3"/>
                </a:lnTo>
                <a:lnTo>
                  <a:pt x="159" y="2"/>
                </a:lnTo>
                <a:lnTo>
                  <a:pt x="167" y="1"/>
                </a:lnTo>
                <a:lnTo>
                  <a:pt x="174" y="0"/>
                </a:lnTo>
                <a:lnTo>
                  <a:pt x="180" y="0"/>
                </a:lnTo>
                <a:lnTo>
                  <a:pt x="184" y="0"/>
                </a:lnTo>
                <a:lnTo>
                  <a:pt x="189" y="1"/>
                </a:lnTo>
                <a:lnTo>
                  <a:pt x="193" y="1"/>
                </a:lnTo>
                <a:lnTo>
                  <a:pt x="195" y="3"/>
                </a:lnTo>
                <a:lnTo>
                  <a:pt x="197" y="4"/>
                </a:lnTo>
                <a:lnTo>
                  <a:pt x="198" y="6"/>
                </a:lnTo>
                <a:lnTo>
                  <a:pt x="198" y="9"/>
                </a:lnTo>
                <a:lnTo>
                  <a:pt x="197" y="12"/>
                </a:lnTo>
                <a:lnTo>
                  <a:pt x="195" y="16"/>
                </a:lnTo>
                <a:lnTo>
                  <a:pt x="191" y="19"/>
                </a:lnTo>
                <a:lnTo>
                  <a:pt x="187" y="24"/>
                </a:lnTo>
                <a:lnTo>
                  <a:pt x="182" y="29"/>
                </a:lnTo>
                <a:lnTo>
                  <a:pt x="175" y="35"/>
                </a:lnTo>
                <a:lnTo>
                  <a:pt x="167" y="42"/>
                </a:lnTo>
                <a:lnTo>
                  <a:pt x="161" y="47"/>
                </a:lnTo>
                <a:lnTo>
                  <a:pt x="155" y="50"/>
                </a:lnTo>
                <a:lnTo>
                  <a:pt x="148" y="55"/>
                </a:lnTo>
                <a:lnTo>
                  <a:pt x="141" y="59"/>
                </a:lnTo>
                <a:lnTo>
                  <a:pt x="133" y="64"/>
                </a:lnTo>
                <a:lnTo>
                  <a:pt x="126" y="69"/>
                </a:lnTo>
                <a:lnTo>
                  <a:pt x="118" y="76"/>
                </a:lnTo>
                <a:lnTo>
                  <a:pt x="113" y="82"/>
                </a:lnTo>
                <a:lnTo>
                  <a:pt x="107" y="90"/>
                </a:lnTo>
                <a:lnTo>
                  <a:pt x="102" y="100"/>
                </a:lnTo>
                <a:lnTo>
                  <a:pt x="98" y="111"/>
                </a:lnTo>
                <a:lnTo>
                  <a:pt x="96" y="122"/>
                </a:lnTo>
                <a:lnTo>
                  <a:pt x="95" y="137"/>
                </a:lnTo>
                <a:lnTo>
                  <a:pt x="97" y="153"/>
                </a:lnTo>
                <a:lnTo>
                  <a:pt x="100" y="172"/>
                </a:lnTo>
                <a:lnTo>
                  <a:pt x="106" y="193"/>
                </a:lnTo>
                <a:lnTo>
                  <a:pt x="102" y="185"/>
                </a:lnTo>
                <a:lnTo>
                  <a:pt x="97" y="177"/>
                </a:lnTo>
                <a:lnTo>
                  <a:pt x="93" y="169"/>
                </a:lnTo>
                <a:lnTo>
                  <a:pt x="89" y="160"/>
                </a:lnTo>
                <a:lnTo>
                  <a:pt x="85" y="149"/>
                </a:lnTo>
                <a:lnTo>
                  <a:pt x="82" y="139"/>
                </a:lnTo>
                <a:lnTo>
                  <a:pt x="77" y="128"/>
                </a:lnTo>
                <a:lnTo>
                  <a:pt x="72" y="116"/>
                </a:lnTo>
                <a:lnTo>
                  <a:pt x="66" y="104"/>
                </a:lnTo>
                <a:lnTo>
                  <a:pt x="59" y="91"/>
                </a:lnTo>
                <a:lnTo>
                  <a:pt x="52" y="79"/>
                </a:lnTo>
                <a:lnTo>
                  <a:pt x="44" y="65"/>
                </a:lnTo>
                <a:lnTo>
                  <a:pt x="35" y="51"/>
                </a:lnTo>
                <a:lnTo>
                  <a:pt x="24" y="38"/>
                </a:lnTo>
                <a:lnTo>
                  <a:pt x="13" y="23"/>
                </a:lnTo>
                <a:lnTo>
                  <a:pt x="0" y="9"/>
                </a:lnTo>
              </a:path>
            </a:pathLst>
          </a:custGeom>
          <a:solidFill>
            <a:srgbClr val="CB7F7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5373" name="Freeform 13">
            <a:extLst>
              <a:ext uri="{FF2B5EF4-FFF2-40B4-BE49-F238E27FC236}">
                <a16:creationId xmlns:a16="http://schemas.microsoft.com/office/drawing/2014/main" id="{D53FB30C-2095-E44C-BD3D-869670D55705}"/>
              </a:ext>
            </a:extLst>
          </p:cNvPr>
          <p:cNvSpPr>
            <a:spLocks/>
          </p:cNvSpPr>
          <p:nvPr/>
        </p:nvSpPr>
        <p:spPr bwMode="auto">
          <a:xfrm>
            <a:off x="7419975" y="4519613"/>
            <a:ext cx="325438" cy="58737"/>
          </a:xfrm>
          <a:custGeom>
            <a:avLst/>
            <a:gdLst>
              <a:gd name="T0" fmla="*/ 0 w 205"/>
              <a:gd name="T1" fmla="*/ 0 h 37"/>
              <a:gd name="T2" fmla="*/ 19050 w 205"/>
              <a:gd name="T3" fmla="*/ 1587 h 37"/>
              <a:gd name="T4" fmla="*/ 36513 w 205"/>
              <a:gd name="T5" fmla="*/ 4762 h 37"/>
              <a:gd name="T6" fmla="*/ 57150 w 205"/>
              <a:gd name="T7" fmla="*/ 4762 h 37"/>
              <a:gd name="T8" fmla="*/ 76200 w 205"/>
              <a:gd name="T9" fmla="*/ 6350 h 37"/>
              <a:gd name="T10" fmla="*/ 95250 w 205"/>
              <a:gd name="T11" fmla="*/ 7937 h 37"/>
              <a:gd name="T12" fmla="*/ 115888 w 205"/>
              <a:gd name="T13" fmla="*/ 9525 h 37"/>
              <a:gd name="T14" fmla="*/ 134938 w 205"/>
              <a:gd name="T15" fmla="*/ 11112 h 37"/>
              <a:gd name="T16" fmla="*/ 153988 w 205"/>
              <a:gd name="T17" fmla="*/ 12700 h 37"/>
              <a:gd name="T18" fmla="*/ 173038 w 205"/>
              <a:gd name="T19" fmla="*/ 12700 h 37"/>
              <a:gd name="T20" fmla="*/ 188913 w 205"/>
              <a:gd name="T21" fmla="*/ 14287 h 37"/>
              <a:gd name="T22" fmla="*/ 207963 w 205"/>
              <a:gd name="T23" fmla="*/ 14287 h 37"/>
              <a:gd name="T24" fmla="*/ 223838 w 205"/>
              <a:gd name="T25" fmla="*/ 14287 h 37"/>
              <a:gd name="T26" fmla="*/ 239713 w 205"/>
              <a:gd name="T27" fmla="*/ 14287 h 37"/>
              <a:gd name="T28" fmla="*/ 254000 w 205"/>
              <a:gd name="T29" fmla="*/ 12700 h 37"/>
              <a:gd name="T30" fmla="*/ 266700 w 205"/>
              <a:gd name="T31" fmla="*/ 12700 h 37"/>
              <a:gd name="T32" fmla="*/ 279400 w 205"/>
              <a:gd name="T33" fmla="*/ 11112 h 37"/>
              <a:gd name="T34" fmla="*/ 290513 w 205"/>
              <a:gd name="T35" fmla="*/ 11112 h 37"/>
              <a:gd name="T36" fmla="*/ 298450 w 205"/>
              <a:gd name="T37" fmla="*/ 11112 h 37"/>
              <a:gd name="T38" fmla="*/ 306388 w 205"/>
              <a:gd name="T39" fmla="*/ 11112 h 37"/>
              <a:gd name="T40" fmla="*/ 312738 w 205"/>
              <a:gd name="T41" fmla="*/ 12700 h 37"/>
              <a:gd name="T42" fmla="*/ 319088 w 205"/>
              <a:gd name="T43" fmla="*/ 14287 h 37"/>
              <a:gd name="T44" fmla="*/ 322263 w 205"/>
              <a:gd name="T45" fmla="*/ 15875 h 37"/>
              <a:gd name="T46" fmla="*/ 323850 w 205"/>
              <a:gd name="T47" fmla="*/ 19050 h 37"/>
              <a:gd name="T48" fmla="*/ 323850 w 205"/>
              <a:gd name="T49" fmla="*/ 23812 h 37"/>
              <a:gd name="T50" fmla="*/ 322263 w 205"/>
              <a:gd name="T51" fmla="*/ 25400 h 37"/>
              <a:gd name="T52" fmla="*/ 317500 w 205"/>
              <a:gd name="T53" fmla="*/ 30162 h 37"/>
              <a:gd name="T54" fmla="*/ 309563 w 205"/>
              <a:gd name="T55" fmla="*/ 33337 h 37"/>
              <a:gd name="T56" fmla="*/ 300038 w 205"/>
              <a:gd name="T57" fmla="*/ 36512 h 37"/>
              <a:gd name="T58" fmla="*/ 288925 w 205"/>
              <a:gd name="T59" fmla="*/ 41275 h 37"/>
              <a:gd name="T60" fmla="*/ 273050 w 205"/>
              <a:gd name="T61" fmla="*/ 44450 h 37"/>
              <a:gd name="T62" fmla="*/ 254000 w 205"/>
              <a:gd name="T63" fmla="*/ 47625 h 37"/>
              <a:gd name="T64" fmla="*/ 233363 w 205"/>
              <a:gd name="T65" fmla="*/ 52387 h 37"/>
              <a:gd name="T66" fmla="*/ 217488 w 205"/>
              <a:gd name="T67" fmla="*/ 52387 h 37"/>
              <a:gd name="T68" fmla="*/ 203200 w 205"/>
              <a:gd name="T69" fmla="*/ 53975 h 37"/>
              <a:gd name="T70" fmla="*/ 188913 w 205"/>
              <a:gd name="T71" fmla="*/ 55562 h 37"/>
              <a:gd name="T72" fmla="*/ 174625 w 205"/>
              <a:gd name="T73" fmla="*/ 57150 h 37"/>
              <a:gd name="T74" fmla="*/ 161925 w 205"/>
              <a:gd name="T75" fmla="*/ 57150 h 37"/>
              <a:gd name="T76" fmla="*/ 147638 w 205"/>
              <a:gd name="T77" fmla="*/ 57150 h 37"/>
              <a:gd name="T78" fmla="*/ 134938 w 205"/>
              <a:gd name="T79" fmla="*/ 55562 h 37"/>
              <a:gd name="T80" fmla="*/ 122238 w 205"/>
              <a:gd name="T81" fmla="*/ 52387 h 37"/>
              <a:gd name="T82" fmla="*/ 107950 w 205"/>
              <a:gd name="T83" fmla="*/ 50800 h 37"/>
              <a:gd name="T84" fmla="*/ 93663 w 205"/>
              <a:gd name="T85" fmla="*/ 47625 h 37"/>
              <a:gd name="T86" fmla="*/ 80963 w 205"/>
              <a:gd name="T87" fmla="*/ 42862 h 37"/>
              <a:gd name="T88" fmla="*/ 65088 w 205"/>
              <a:gd name="T89" fmla="*/ 34925 h 37"/>
              <a:gd name="T90" fmla="*/ 50800 w 205"/>
              <a:gd name="T91" fmla="*/ 28575 h 37"/>
              <a:gd name="T92" fmla="*/ 33338 w 205"/>
              <a:gd name="T93" fmla="*/ 20637 h 37"/>
              <a:gd name="T94" fmla="*/ 17463 w 205"/>
              <a:gd name="T95" fmla="*/ 11112 h 37"/>
              <a:gd name="T96" fmla="*/ 0 w 205"/>
              <a:gd name="T97" fmla="*/ 0 h 3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05" h="37">
                <a:moveTo>
                  <a:pt x="0" y="0"/>
                </a:moveTo>
                <a:lnTo>
                  <a:pt x="12" y="1"/>
                </a:lnTo>
                <a:lnTo>
                  <a:pt x="23" y="3"/>
                </a:lnTo>
                <a:lnTo>
                  <a:pt x="36" y="3"/>
                </a:lnTo>
                <a:lnTo>
                  <a:pt x="48" y="4"/>
                </a:lnTo>
                <a:lnTo>
                  <a:pt x="60" y="5"/>
                </a:lnTo>
                <a:lnTo>
                  <a:pt x="73" y="6"/>
                </a:lnTo>
                <a:lnTo>
                  <a:pt x="85" y="7"/>
                </a:lnTo>
                <a:lnTo>
                  <a:pt x="97" y="8"/>
                </a:lnTo>
                <a:lnTo>
                  <a:pt x="109" y="8"/>
                </a:lnTo>
                <a:lnTo>
                  <a:pt x="119" y="9"/>
                </a:lnTo>
                <a:lnTo>
                  <a:pt x="131" y="9"/>
                </a:lnTo>
                <a:lnTo>
                  <a:pt x="141" y="9"/>
                </a:lnTo>
                <a:lnTo>
                  <a:pt x="151" y="9"/>
                </a:lnTo>
                <a:lnTo>
                  <a:pt x="160" y="8"/>
                </a:lnTo>
                <a:lnTo>
                  <a:pt x="168" y="8"/>
                </a:lnTo>
                <a:lnTo>
                  <a:pt x="176" y="7"/>
                </a:lnTo>
                <a:lnTo>
                  <a:pt x="183" y="7"/>
                </a:lnTo>
                <a:lnTo>
                  <a:pt x="188" y="7"/>
                </a:lnTo>
                <a:lnTo>
                  <a:pt x="193" y="7"/>
                </a:lnTo>
                <a:lnTo>
                  <a:pt x="197" y="8"/>
                </a:lnTo>
                <a:lnTo>
                  <a:pt x="201" y="9"/>
                </a:lnTo>
                <a:lnTo>
                  <a:pt x="203" y="10"/>
                </a:lnTo>
                <a:lnTo>
                  <a:pt x="204" y="12"/>
                </a:lnTo>
                <a:lnTo>
                  <a:pt x="204" y="15"/>
                </a:lnTo>
                <a:lnTo>
                  <a:pt x="203" y="16"/>
                </a:lnTo>
                <a:lnTo>
                  <a:pt x="200" y="19"/>
                </a:lnTo>
                <a:lnTo>
                  <a:pt x="195" y="21"/>
                </a:lnTo>
                <a:lnTo>
                  <a:pt x="189" y="23"/>
                </a:lnTo>
                <a:lnTo>
                  <a:pt x="182" y="26"/>
                </a:lnTo>
                <a:lnTo>
                  <a:pt x="172" y="28"/>
                </a:lnTo>
                <a:lnTo>
                  <a:pt x="160" y="30"/>
                </a:lnTo>
                <a:lnTo>
                  <a:pt x="147" y="33"/>
                </a:lnTo>
                <a:lnTo>
                  <a:pt x="137" y="33"/>
                </a:lnTo>
                <a:lnTo>
                  <a:pt x="128" y="34"/>
                </a:lnTo>
                <a:lnTo>
                  <a:pt x="119" y="35"/>
                </a:lnTo>
                <a:lnTo>
                  <a:pt x="110" y="36"/>
                </a:lnTo>
                <a:lnTo>
                  <a:pt x="102" y="36"/>
                </a:lnTo>
                <a:lnTo>
                  <a:pt x="93" y="36"/>
                </a:lnTo>
                <a:lnTo>
                  <a:pt x="85" y="35"/>
                </a:lnTo>
                <a:lnTo>
                  <a:pt x="77" y="33"/>
                </a:lnTo>
                <a:lnTo>
                  <a:pt x="68" y="32"/>
                </a:lnTo>
                <a:lnTo>
                  <a:pt x="59" y="30"/>
                </a:lnTo>
                <a:lnTo>
                  <a:pt x="51" y="27"/>
                </a:lnTo>
                <a:lnTo>
                  <a:pt x="41" y="22"/>
                </a:lnTo>
                <a:lnTo>
                  <a:pt x="32" y="18"/>
                </a:lnTo>
                <a:lnTo>
                  <a:pt x="21" y="13"/>
                </a:lnTo>
                <a:lnTo>
                  <a:pt x="11" y="7"/>
                </a:lnTo>
                <a:lnTo>
                  <a:pt x="0" y="0"/>
                </a:lnTo>
              </a:path>
            </a:pathLst>
          </a:custGeom>
          <a:solidFill>
            <a:srgbClr val="984C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5374" name="Freeform 14">
            <a:extLst>
              <a:ext uri="{FF2B5EF4-FFF2-40B4-BE49-F238E27FC236}">
                <a16:creationId xmlns:a16="http://schemas.microsoft.com/office/drawing/2014/main" id="{D548AC3F-EDDE-5A46-9E2C-703FDC8BA394}"/>
              </a:ext>
            </a:extLst>
          </p:cNvPr>
          <p:cNvSpPr>
            <a:spLocks/>
          </p:cNvSpPr>
          <p:nvPr/>
        </p:nvSpPr>
        <p:spPr bwMode="auto">
          <a:xfrm>
            <a:off x="7526338" y="4625975"/>
            <a:ext cx="100012" cy="404813"/>
          </a:xfrm>
          <a:custGeom>
            <a:avLst/>
            <a:gdLst>
              <a:gd name="T0" fmla="*/ 0 w 63"/>
              <a:gd name="T1" fmla="*/ 0 h 255"/>
              <a:gd name="T2" fmla="*/ 4762 w 63"/>
              <a:gd name="T3" fmla="*/ 6350 h 255"/>
              <a:gd name="T4" fmla="*/ 9525 w 63"/>
              <a:gd name="T5" fmla="*/ 14288 h 255"/>
              <a:gd name="T6" fmla="*/ 15875 w 63"/>
              <a:gd name="T7" fmla="*/ 23813 h 255"/>
              <a:gd name="T8" fmla="*/ 23812 w 63"/>
              <a:gd name="T9" fmla="*/ 34925 h 255"/>
              <a:gd name="T10" fmla="*/ 30162 w 63"/>
              <a:gd name="T11" fmla="*/ 47625 h 255"/>
              <a:gd name="T12" fmla="*/ 39687 w 63"/>
              <a:gd name="T13" fmla="*/ 61913 h 255"/>
              <a:gd name="T14" fmla="*/ 47625 w 63"/>
              <a:gd name="T15" fmla="*/ 76200 h 255"/>
              <a:gd name="T16" fmla="*/ 57150 w 63"/>
              <a:gd name="T17" fmla="*/ 92075 h 255"/>
              <a:gd name="T18" fmla="*/ 63500 w 63"/>
              <a:gd name="T19" fmla="*/ 104775 h 255"/>
              <a:gd name="T20" fmla="*/ 73025 w 63"/>
              <a:gd name="T21" fmla="*/ 120650 h 255"/>
              <a:gd name="T22" fmla="*/ 77787 w 63"/>
              <a:gd name="T23" fmla="*/ 134938 h 255"/>
              <a:gd name="T24" fmla="*/ 85725 w 63"/>
              <a:gd name="T25" fmla="*/ 150813 h 255"/>
              <a:gd name="T26" fmla="*/ 90487 w 63"/>
              <a:gd name="T27" fmla="*/ 163513 h 255"/>
              <a:gd name="T28" fmla="*/ 93662 w 63"/>
              <a:gd name="T29" fmla="*/ 174625 h 255"/>
              <a:gd name="T30" fmla="*/ 96837 w 63"/>
              <a:gd name="T31" fmla="*/ 185738 h 255"/>
              <a:gd name="T32" fmla="*/ 98425 w 63"/>
              <a:gd name="T33" fmla="*/ 195263 h 255"/>
              <a:gd name="T34" fmla="*/ 96837 w 63"/>
              <a:gd name="T35" fmla="*/ 207963 h 255"/>
              <a:gd name="T36" fmla="*/ 93662 w 63"/>
              <a:gd name="T37" fmla="*/ 223838 h 255"/>
              <a:gd name="T38" fmla="*/ 90487 w 63"/>
              <a:gd name="T39" fmla="*/ 241300 h 255"/>
              <a:gd name="T40" fmla="*/ 88900 w 63"/>
              <a:gd name="T41" fmla="*/ 263525 h 255"/>
              <a:gd name="T42" fmla="*/ 85725 w 63"/>
              <a:gd name="T43" fmla="*/ 285750 h 255"/>
              <a:gd name="T44" fmla="*/ 80962 w 63"/>
              <a:gd name="T45" fmla="*/ 306388 h 255"/>
              <a:gd name="T46" fmla="*/ 77787 w 63"/>
              <a:gd name="T47" fmla="*/ 328613 h 255"/>
              <a:gd name="T48" fmla="*/ 74612 w 63"/>
              <a:gd name="T49" fmla="*/ 349250 h 255"/>
              <a:gd name="T50" fmla="*/ 71437 w 63"/>
              <a:gd name="T51" fmla="*/ 368300 h 255"/>
              <a:gd name="T52" fmla="*/ 66675 w 63"/>
              <a:gd name="T53" fmla="*/ 382588 h 255"/>
              <a:gd name="T54" fmla="*/ 63500 w 63"/>
              <a:gd name="T55" fmla="*/ 395288 h 255"/>
              <a:gd name="T56" fmla="*/ 60325 w 63"/>
              <a:gd name="T57" fmla="*/ 401638 h 255"/>
              <a:gd name="T58" fmla="*/ 57150 w 63"/>
              <a:gd name="T59" fmla="*/ 403225 h 255"/>
              <a:gd name="T60" fmla="*/ 57150 w 63"/>
              <a:gd name="T61" fmla="*/ 398463 h 255"/>
              <a:gd name="T62" fmla="*/ 55562 w 63"/>
              <a:gd name="T63" fmla="*/ 385763 h 255"/>
              <a:gd name="T64" fmla="*/ 55562 w 63"/>
              <a:gd name="T65" fmla="*/ 366713 h 255"/>
              <a:gd name="T66" fmla="*/ 55562 w 63"/>
              <a:gd name="T67" fmla="*/ 358775 h 255"/>
              <a:gd name="T68" fmla="*/ 55562 w 63"/>
              <a:gd name="T69" fmla="*/ 344488 h 255"/>
              <a:gd name="T70" fmla="*/ 53975 w 63"/>
              <a:gd name="T71" fmla="*/ 325438 h 255"/>
              <a:gd name="T72" fmla="*/ 52387 w 63"/>
              <a:gd name="T73" fmla="*/ 303213 h 255"/>
              <a:gd name="T74" fmla="*/ 49212 w 63"/>
              <a:gd name="T75" fmla="*/ 277813 h 255"/>
              <a:gd name="T76" fmla="*/ 47625 w 63"/>
              <a:gd name="T77" fmla="*/ 249238 h 255"/>
              <a:gd name="T78" fmla="*/ 44450 w 63"/>
              <a:gd name="T79" fmla="*/ 219075 h 255"/>
              <a:gd name="T80" fmla="*/ 41275 w 63"/>
              <a:gd name="T81" fmla="*/ 187325 h 255"/>
              <a:gd name="T82" fmla="*/ 38100 w 63"/>
              <a:gd name="T83" fmla="*/ 157163 h 255"/>
              <a:gd name="T84" fmla="*/ 33337 w 63"/>
              <a:gd name="T85" fmla="*/ 127000 h 255"/>
              <a:gd name="T86" fmla="*/ 28575 w 63"/>
              <a:gd name="T87" fmla="*/ 98425 h 255"/>
              <a:gd name="T88" fmla="*/ 25400 w 63"/>
              <a:gd name="T89" fmla="*/ 69850 h 255"/>
              <a:gd name="T90" fmla="*/ 19050 w 63"/>
              <a:gd name="T91" fmla="*/ 46038 h 255"/>
              <a:gd name="T92" fmla="*/ 12700 w 63"/>
              <a:gd name="T93" fmla="*/ 26988 h 255"/>
              <a:gd name="T94" fmla="*/ 7937 w 63"/>
              <a:gd name="T95" fmla="*/ 11113 h 255"/>
              <a:gd name="T96" fmla="*/ 0 w 63"/>
              <a:gd name="T97" fmla="*/ 0 h 2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3" h="255">
                <a:moveTo>
                  <a:pt x="0" y="0"/>
                </a:moveTo>
                <a:lnTo>
                  <a:pt x="3" y="4"/>
                </a:lnTo>
                <a:lnTo>
                  <a:pt x="6" y="9"/>
                </a:lnTo>
                <a:lnTo>
                  <a:pt x="10" y="15"/>
                </a:lnTo>
                <a:lnTo>
                  <a:pt x="15" y="22"/>
                </a:lnTo>
                <a:lnTo>
                  <a:pt x="19" y="30"/>
                </a:lnTo>
                <a:lnTo>
                  <a:pt x="25" y="39"/>
                </a:lnTo>
                <a:lnTo>
                  <a:pt x="30" y="48"/>
                </a:lnTo>
                <a:lnTo>
                  <a:pt x="36" y="58"/>
                </a:lnTo>
                <a:lnTo>
                  <a:pt x="40" y="66"/>
                </a:lnTo>
                <a:lnTo>
                  <a:pt x="46" y="76"/>
                </a:lnTo>
                <a:lnTo>
                  <a:pt x="49" y="85"/>
                </a:lnTo>
                <a:lnTo>
                  <a:pt x="54" y="95"/>
                </a:lnTo>
                <a:lnTo>
                  <a:pt x="57" y="103"/>
                </a:lnTo>
                <a:lnTo>
                  <a:pt x="59" y="110"/>
                </a:lnTo>
                <a:lnTo>
                  <a:pt x="61" y="117"/>
                </a:lnTo>
                <a:lnTo>
                  <a:pt x="62" y="123"/>
                </a:lnTo>
                <a:lnTo>
                  <a:pt x="61" y="131"/>
                </a:lnTo>
                <a:lnTo>
                  <a:pt x="59" y="141"/>
                </a:lnTo>
                <a:lnTo>
                  <a:pt x="57" y="152"/>
                </a:lnTo>
                <a:lnTo>
                  <a:pt x="56" y="166"/>
                </a:lnTo>
                <a:lnTo>
                  <a:pt x="54" y="180"/>
                </a:lnTo>
                <a:lnTo>
                  <a:pt x="51" y="193"/>
                </a:lnTo>
                <a:lnTo>
                  <a:pt x="49" y="207"/>
                </a:lnTo>
                <a:lnTo>
                  <a:pt x="47" y="220"/>
                </a:lnTo>
                <a:lnTo>
                  <a:pt x="45" y="232"/>
                </a:lnTo>
                <a:lnTo>
                  <a:pt x="42" y="241"/>
                </a:lnTo>
                <a:lnTo>
                  <a:pt x="40" y="249"/>
                </a:lnTo>
                <a:lnTo>
                  <a:pt x="38" y="253"/>
                </a:lnTo>
                <a:lnTo>
                  <a:pt x="36" y="254"/>
                </a:lnTo>
                <a:lnTo>
                  <a:pt x="36" y="251"/>
                </a:lnTo>
                <a:lnTo>
                  <a:pt x="35" y="243"/>
                </a:lnTo>
                <a:lnTo>
                  <a:pt x="35" y="231"/>
                </a:lnTo>
                <a:lnTo>
                  <a:pt x="35" y="226"/>
                </a:lnTo>
                <a:lnTo>
                  <a:pt x="35" y="217"/>
                </a:lnTo>
                <a:lnTo>
                  <a:pt x="34" y="205"/>
                </a:lnTo>
                <a:lnTo>
                  <a:pt x="33" y="191"/>
                </a:lnTo>
                <a:lnTo>
                  <a:pt x="31" y="175"/>
                </a:lnTo>
                <a:lnTo>
                  <a:pt x="30" y="157"/>
                </a:lnTo>
                <a:lnTo>
                  <a:pt x="28" y="138"/>
                </a:lnTo>
                <a:lnTo>
                  <a:pt x="26" y="118"/>
                </a:lnTo>
                <a:lnTo>
                  <a:pt x="24" y="99"/>
                </a:lnTo>
                <a:lnTo>
                  <a:pt x="21" y="80"/>
                </a:lnTo>
                <a:lnTo>
                  <a:pt x="18" y="62"/>
                </a:lnTo>
                <a:lnTo>
                  <a:pt x="16" y="44"/>
                </a:lnTo>
                <a:lnTo>
                  <a:pt x="12" y="29"/>
                </a:lnTo>
                <a:lnTo>
                  <a:pt x="8" y="17"/>
                </a:lnTo>
                <a:lnTo>
                  <a:pt x="5" y="7"/>
                </a:lnTo>
                <a:lnTo>
                  <a:pt x="0" y="0"/>
                </a:lnTo>
              </a:path>
            </a:pathLst>
          </a:custGeom>
          <a:solidFill>
            <a:srgbClr val="984C4C"/>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15375" name="Freeform 15">
            <a:extLst>
              <a:ext uri="{FF2B5EF4-FFF2-40B4-BE49-F238E27FC236}">
                <a16:creationId xmlns:a16="http://schemas.microsoft.com/office/drawing/2014/main" id="{AC129723-E13B-CC4F-A103-1DA4C6FFD05F}"/>
              </a:ext>
            </a:extLst>
          </p:cNvPr>
          <p:cNvSpPr>
            <a:spLocks/>
          </p:cNvSpPr>
          <p:nvPr/>
        </p:nvSpPr>
        <p:spPr bwMode="auto">
          <a:xfrm>
            <a:off x="7299325" y="4516438"/>
            <a:ext cx="284163" cy="606425"/>
          </a:xfrm>
          <a:custGeom>
            <a:avLst/>
            <a:gdLst>
              <a:gd name="T0" fmla="*/ 280988 w 179"/>
              <a:gd name="T1" fmla="*/ 604838 h 382"/>
              <a:gd name="T2" fmla="*/ 282575 w 179"/>
              <a:gd name="T3" fmla="*/ 587375 h 382"/>
              <a:gd name="T4" fmla="*/ 282575 w 179"/>
              <a:gd name="T5" fmla="*/ 569913 h 382"/>
              <a:gd name="T6" fmla="*/ 282575 w 179"/>
              <a:gd name="T7" fmla="*/ 549275 h 382"/>
              <a:gd name="T8" fmla="*/ 282575 w 179"/>
              <a:gd name="T9" fmla="*/ 527050 h 382"/>
              <a:gd name="T10" fmla="*/ 282575 w 179"/>
              <a:gd name="T11" fmla="*/ 504825 h 382"/>
              <a:gd name="T12" fmla="*/ 280988 w 179"/>
              <a:gd name="T13" fmla="*/ 481013 h 382"/>
              <a:gd name="T14" fmla="*/ 279400 w 179"/>
              <a:gd name="T15" fmla="*/ 457200 h 382"/>
              <a:gd name="T16" fmla="*/ 279400 w 179"/>
              <a:gd name="T17" fmla="*/ 431800 h 382"/>
              <a:gd name="T18" fmla="*/ 277813 w 179"/>
              <a:gd name="T19" fmla="*/ 407988 h 382"/>
              <a:gd name="T20" fmla="*/ 276225 w 179"/>
              <a:gd name="T21" fmla="*/ 384175 h 382"/>
              <a:gd name="T22" fmla="*/ 274638 w 179"/>
              <a:gd name="T23" fmla="*/ 360363 h 382"/>
              <a:gd name="T24" fmla="*/ 273050 w 179"/>
              <a:gd name="T25" fmla="*/ 339725 h 382"/>
              <a:gd name="T26" fmla="*/ 271463 w 179"/>
              <a:gd name="T27" fmla="*/ 319088 h 382"/>
              <a:gd name="T28" fmla="*/ 269875 w 179"/>
              <a:gd name="T29" fmla="*/ 300038 h 382"/>
              <a:gd name="T30" fmla="*/ 268288 w 179"/>
              <a:gd name="T31" fmla="*/ 284163 h 382"/>
              <a:gd name="T32" fmla="*/ 266700 w 179"/>
              <a:gd name="T33" fmla="*/ 269875 h 382"/>
              <a:gd name="T34" fmla="*/ 261938 w 179"/>
              <a:gd name="T35" fmla="*/ 238125 h 382"/>
              <a:gd name="T36" fmla="*/ 255588 w 179"/>
              <a:gd name="T37" fmla="*/ 209550 h 382"/>
              <a:gd name="T38" fmla="*/ 250825 w 179"/>
              <a:gd name="T39" fmla="*/ 184150 h 382"/>
              <a:gd name="T40" fmla="*/ 242888 w 179"/>
              <a:gd name="T41" fmla="*/ 160338 h 382"/>
              <a:gd name="T42" fmla="*/ 236538 w 179"/>
              <a:gd name="T43" fmla="*/ 141288 h 382"/>
              <a:gd name="T44" fmla="*/ 228600 w 179"/>
              <a:gd name="T45" fmla="*/ 122238 h 382"/>
              <a:gd name="T46" fmla="*/ 220663 w 179"/>
              <a:gd name="T47" fmla="*/ 106363 h 382"/>
              <a:gd name="T48" fmla="*/ 212725 w 179"/>
              <a:gd name="T49" fmla="*/ 92075 h 382"/>
              <a:gd name="T50" fmla="*/ 204788 w 179"/>
              <a:gd name="T51" fmla="*/ 79375 h 382"/>
              <a:gd name="T52" fmla="*/ 195263 w 179"/>
              <a:gd name="T53" fmla="*/ 68263 h 382"/>
              <a:gd name="T54" fmla="*/ 185738 w 179"/>
              <a:gd name="T55" fmla="*/ 57150 h 382"/>
              <a:gd name="T56" fmla="*/ 176213 w 179"/>
              <a:gd name="T57" fmla="*/ 47625 h 382"/>
              <a:gd name="T58" fmla="*/ 165100 w 179"/>
              <a:gd name="T59" fmla="*/ 38100 h 382"/>
              <a:gd name="T60" fmla="*/ 155575 w 179"/>
              <a:gd name="T61" fmla="*/ 28575 h 382"/>
              <a:gd name="T62" fmla="*/ 144463 w 179"/>
              <a:gd name="T63" fmla="*/ 19050 h 382"/>
              <a:gd name="T64" fmla="*/ 133350 w 179"/>
              <a:gd name="T65" fmla="*/ 9525 h 382"/>
              <a:gd name="T66" fmla="*/ 125413 w 179"/>
              <a:gd name="T67" fmla="*/ 7938 h 382"/>
              <a:gd name="T68" fmla="*/ 115888 w 179"/>
              <a:gd name="T69" fmla="*/ 7938 h 382"/>
              <a:gd name="T70" fmla="*/ 107950 w 179"/>
              <a:gd name="T71" fmla="*/ 6350 h 382"/>
              <a:gd name="T72" fmla="*/ 98425 w 179"/>
              <a:gd name="T73" fmla="*/ 4763 h 382"/>
              <a:gd name="T74" fmla="*/ 90488 w 179"/>
              <a:gd name="T75" fmla="*/ 3175 h 382"/>
              <a:gd name="T76" fmla="*/ 80963 w 179"/>
              <a:gd name="T77" fmla="*/ 3175 h 382"/>
              <a:gd name="T78" fmla="*/ 73025 w 179"/>
              <a:gd name="T79" fmla="*/ 1588 h 382"/>
              <a:gd name="T80" fmla="*/ 65088 w 179"/>
              <a:gd name="T81" fmla="*/ 1588 h 382"/>
              <a:gd name="T82" fmla="*/ 55563 w 179"/>
              <a:gd name="T83" fmla="*/ 1588 h 382"/>
              <a:gd name="T84" fmla="*/ 47625 w 179"/>
              <a:gd name="T85" fmla="*/ 0 h 382"/>
              <a:gd name="T86" fmla="*/ 39688 w 179"/>
              <a:gd name="T87" fmla="*/ 0 h 382"/>
              <a:gd name="T88" fmla="*/ 31750 w 179"/>
              <a:gd name="T89" fmla="*/ 0 h 382"/>
              <a:gd name="T90" fmla="*/ 23813 w 179"/>
              <a:gd name="T91" fmla="*/ 0 h 382"/>
              <a:gd name="T92" fmla="*/ 15875 w 179"/>
              <a:gd name="T93" fmla="*/ 1588 h 382"/>
              <a:gd name="T94" fmla="*/ 7938 w 179"/>
              <a:gd name="T95" fmla="*/ 1588 h 382"/>
              <a:gd name="T96" fmla="*/ 0 w 179"/>
              <a:gd name="T97" fmla="*/ 3175 h 3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79" h="382">
                <a:moveTo>
                  <a:pt x="177" y="381"/>
                </a:moveTo>
                <a:lnTo>
                  <a:pt x="178" y="370"/>
                </a:lnTo>
                <a:lnTo>
                  <a:pt x="178" y="359"/>
                </a:lnTo>
                <a:lnTo>
                  <a:pt x="178" y="346"/>
                </a:lnTo>
                <a:lnTo>
                  <a:pt x="178" y="332"/>
                </a:lnTo>
                <a:lnTo>
                  <a:pt x="178" y="318"/>
                </a:lnTo>
                <a:lnTo>
                  <a:pt x="177" y="303"/>
                </a:lnTo>
                <a:lnTo>
                  <a:pt x="176" y="288"/>
                </a:lnTo>
                <a:lnTo>
                  <a:pt x="176" y="272"/>
                </a:lnTo>
                <a:lnTo>
                  <a:pt x="175" y="257"/>
                </a:lnTo>
                <a:lnTo>
                  <a:pt x="174" y="242"/>
                </a:lnTo>
                <a:lnTo>
                  <a:pt x="173" y="227"/>
                </a:lnTo>
                <a:lnTo>
                  <a:pt x="172" y="214"/>
                </a:lnTo>
                <a:lnTo>
                  <a:pt x="171" y="201"/>
                </a:lnTo>
                <a:lnTo>
                  <a:pt x="170" y="189"/>
                </a:lnTo>
                <a:lnTo>
                  <a:pt x="169" y="179"/>
                </a:lnTo>
                <a:lnTo>
                  <a:pt x="168" y="170"/>
                </a:lnTo>
                <a:lnTo>
                  <a:pt x="165" y="150"/>
                </a:lnTo>
                <a:lnTo>
                  <a:pt x="161" y="132"/>
                </a:lnTo>
                <a:lnTo>
                  <a:pt x="158" y="116"/>
                </a:lnTo>
                <a:lnTo>
                  <a:pt x="153" y="101"/>
                </a:lnTo>
                <a:lnTo>
                  <a:pt x="149" y="89"/>
                </a:lnTo>
                <a:lnTo>
                  <a:pt x="144" y="77"/>
                </a:lnTo>
                <a:lnTo>
                  <a:pt x="139" y="67"/>
                </a:lnTo>
                <a:lnTo>
                  <a:pt x="134" y="58"/>
                </a:lnTo>
                <a:lnTo>
                  <a:pt x="129" y="50"/>
                </a:lnTo>
                <a:lnTo>
                  <a:pt x="123" y="43"/>
                </a:lnTo>
                <a:lnTo>
                  <a:pt x="117" y="36"/>
                </a:lnTo>
                <a:lnTo>
                  <a:pt x="111" y="30"/>
                </a:lnTo>
                <a:lnTo>
                  <a:pt x="104" y="24"/>
                </a:lnTo>
                <a:lnTo>
                  <a:pt x="98" y="18"/>
                </a:lnTo>
                <a:lnTo>
                  <a:pt x="91" y="12"/>
                </a:lnTo>
                <a:lnTo>
                  <a:pt x="84" y="6"/>
                </a:lnTo>
                <a:lnTo>
                  <a:pt x="79" y="5"/>
                </a:lnTo>
                <a:lnTo>
                  <a:pt x="73" y="5"/>
                </a:lnTo>
                <a:lnTo>
                  <a:pt x="68" y="4"/>
                </a:lnTo>
                <a:lnTo>
                  <a:pt x="62" y="3"/>
                </a:lnTo>
                <a:lnTo>
                  <a:pt x="57" y="2"/>
                </a:lnTo>
                <a:lnTo>
                  <a:pt x="51" y="2"/>
                </a:lnTo>
                <a:lnTo>
                  <a:pt x="46" y="1"/>
                </a:lnTo>
                <a:lnTo>
                  <a:pt x="41" y="1"/>
                </a:lnTo>
                <a:lnTo>
                  <a:pt x="35" y="1"/>
                </a:lnTo>
                <a:lnTo>
                  <a:pt x="30" y="0"/>
                </a:lnTo>
                <a:lnTo>
                  <a:pt x="25" y="0"/>
                </a:lnTo>
                <a:lnTo>
                  <a:pt x="20" y="0"/>
                </a:lnTo>
                <a:lnTo>
                  <a:pt x="15" y="0"/>
                </a:lnTo>
                <a:lnTo>
                  <a:pt x="10" y="1"/>
                </a:lnTo>
                <a:lnTo>
                  <a:pt x="5" y="1"/>
                </a:lnTo>
                <a:lnTo>
                  <a:pt x="0" y="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left)">
                                      <p:cBhvr>
                                        <p:cTn id="7" dur="500"/>
                                        <p:tgtEl>
                                          <p:spTgt spid="15363">
                                            <p:txEl>
                                              <p:pRg st="0" end="0"/>
                                            </p:txEl>
                                          </p:spTgt>
                                        </p:tgtEl>
                                      </p:cBhvr>
                                    </p:animEffect>
                                  </p:childTnLst>
                                  <p:subTnLst>
                                    <p:animClr clrSpc="rgb" dir="cw">
                                      <p:cBhvr override="childStyle">
                                        <p:cTn dur="1" fill="hold" display="0" masterRel="nextClick" afterEffect="1"/>
                                        <p:tgtEl>
                                          <p:spTgt spid="15363">
                                            <p:txEl>
                                              <p:pRg st="0" end="0"/>
                                            </p:txEl>
                                          </p:spTgt>
                                        </p:tgtEl>
                                        <p:attrNameLst>
                                          <p:attrName>ppt_c</p:attrName>
                                        </p:attrNameLst>
                                      </p:cBhvr>
                                      <p:to>
                                        <a:schemeClr val="folHlink"/>
                                      </p:to>
                                    </p:animClr>
                                  </p:subTnLst>
                                </p:cTn>
                              </p:par>
                              <p:par>
                                <p:cTn id="8" presetID="22" presetClass="entr" presetSubtype="8" fill="hold" grpId="0" nodeType="withEffect">
                                  <p:stCondLst>
                                    <p:cond delay="0"/>
                                  </p:stCondLst>
                                  <p:childTnLst>
                                    <p:set>
                                      <p:cBhvr>
                                        <p:cTn id="9" dur="1" fill="hold">
                                          <p:stCondLst>
                                            <p:cond delay="0"/>
                                          </p:stCondLst>
                                        </p:cTn>
                                        <p:tgtEl>
                                          <p:spTgt spid="15363">
                                            <p:txEl>
                                              <p:pRg st="1" end="1"/>
                                            </p:txEl>
                                          </p:spTgt>
                                        </p:tgtEl>
                                        <p:attrNameLst>
                                          <p:attrName>style.visibility</p:attrName>
                                        </p:attrNameLst>
                                      </p:cBhvr>
                                      <p:to>
                                        <p:strVal val="visible"/>
                                      </p:to>
                                    </p:set>
                                    <p:animEffect transition="in" filter="wipe(left)">
                                      <p:cBhvr>
                                        <p:cTn id="10" dur="500"/>
                                        <p:tgtEl>
                                          <p:spTgt spid="15363">
                                            <p:txEl>
                                              <p:pRg st="1" end="1"/>
                                            </p:txEl>
                                          </p:spTgt>
                                        </p:tgtEl>
                                      </p:cBhvr>
                                    </p:animEffect>
                                  </p:childTnLst>
                                  <p:subTnLst>
                                    <p:animClr clrSpc="rgb" dir="cw">
                                      <p:cBhvr override="childStyle">
                                        <p:cTn dur="1" fill="hold" display="0" masterRel="nextClick" afterEffect="1"/>
                                        <p:tgtEl>
                                          <p:spTgt spid="15363">
                                            <p:txEl>
                                              <p:pRg st="1" end="1"/>
                                            </p:txEl>
                                          </p:spTgt>
                                        </p:tgtEl>
                                        <p:attrNameLst>
                                          <p:attrName>ppt_c</p:attrName>
                                        </p:attrNameLst>
                                      </p:cBhvr>
                                      <p:to>
                                        <a:schemeClr val="folHlink"/>
                                      </p:to>
                                    </p:animClr>
                                  </p:subTnLst>
                                </p:cTn>
                              </p:par>
                              <p:par>
                                <p:cTn id="11" presetID="22" presetClass="entr" presetSubtype="8"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animEffect transition="in" filter="wipe(left)">
                                      <p:cBhvr>
                                        <p:cTn id="13" dur="500"/>
                                        <p:tgtEl>
                                          <p:spTgt spid="15363">
                                            <p:txEl>
                                              <p:pRg st="2" end="2"/>
                                            </p:txEl>
                                          </p:spTgt>
                                        </p:tgtEl>
                                      </p:cBhvr>
                                    </p:animEffect>
                                  </p:childTnLst>
                                  <p:subTnLst>
                                    <p:animClr clrSpc="rgb" dir="cw">
                                      <p:cBhvr override="childStyle">
                                        <p:cTn dur="1" fill="hold" display="0" masterRel="nextClick" afterEffect="1"/>
                                        <p:tgtEl>
                                          <p:spTgt spid="15363">
                                            <p:txEl>
                                              <p:pRg st="2" end="2"/>
                                            </p:txEl>
                                          </p:spTgt>
                                        </p:tgtEl>
                                        <p:attrNameLst>
                                          <p:attrName>ppt_c</p:attrName>
                                        </p:attrNameLst>
                                      </p:cBhvr>
                                      <p:to>
                                        <a:schemeClr val="folHlink"/>
                                      </p:to>
                                    </p:animClr>
                                  </p:sub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363">
                                            <p:txEl>
                                              <p:pRg st="3" end="3"/>
                                            </p:txEl>
                                          </p:spTgt>
                                        </p:tgtEl>
                                        <p:attrNameLst>
                                          <p:attrName>style.visibility</p:attrName>
                                        </p:attrNameLst>
                                      </p:cBhvr>
                                      <p:to>
                                        <p:strVal val="visible"/>
                                      </p:to>
                                    </p:set>
                                    <p:animEffect transition="in" filter="wipe(left)">
                                      <p:cBhvr>
                                        <p:cTn id="18" dur="500"/>
                                        <p:tgtEl>
                                          <p:spTgt spid="15363">
                                            <p:txEl>
                                              <p:pRg st="3" end="3"/>
                                            </p:txEl>
                                          </p:spTgt>
                                        </p:tgtEl>
                                      </p:cBhvr>
                                    </p:animEffect>
                                  </p:childTnLst>
                                  <p:subTnLst>
                                    <p:animClr clrSpc="rgb" dir="cw">
                                      <p:cBhvr override="childStyle">
                                        <p:cTn dur="1" fill="hold" display="0" masterRel="nextClick" afterEffect="1"/>
                                        <p:tgtEl>
                                          <p:spTgt spid="15363">
                                            <p:txEl>
                                              <p:pRg st="3" end="3"/>
                                            </p:txEl>
                                          </p:spTgt>
                                        </p:tgtEl>
                                        <p:attrNameLst>
                                          <p:attrName>ppt_c</p:attrName>
                                        </p:attrNameLst>
                                      </p:cBhvr>
                                      <p:to>
                                        <a:schemeClr val="fo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363">
                                            <p:txEl>
                                              <p:pRg st="4" end="4"/>
                                            </p:txEl>
                                          </p:spTgt>
                                        </p:tgtEl>
                                        <p:attrNameLst>
                                          <p:attrName>style.visibility</p:attrName>
                                        </p:attrNameLst>
                                      </p:cBhvr>
                                      <p:to>
                                        <p:strVal val="visible"/>
                                      </p:to>
                                    </p:set>
                                    <p:animEffect transition="in" filter="wipe(left)">
                                      <p:cBhvr>
                                        <p:cTn id="23" dur="500"/>
                                        <p:tgtEl>
                                          <p:spTgt spid="15363">
                                            <p:txEl>
                                              <p:pRg st="4" end="4"/>
                                            </p:txEl>
                                          </p:spTgt>
                                        </p:tgtEl>
                                      </p:cBhvr>
                                    </p:animEffect>
                                  </p:childTnLst>
                                  <p:subTnLst>
                                    <p:animClr clrSpc="rgb" dir="cw">
                                      <p:cBhvr override="childStyle">
                                        <p:cTn dur="1" fill="hold" display="0" masterRel="nextClick" afterEffect="1"/>
                                        <p:tgtEl>
                                          <p:spTgt spid="15363">
                                            <p:txEl>
                                              <p:pRg st="4" end="4"/>
                                            </p:txEl>
                                          </p:spTgt>
                                        </p:tgtEl>
                                        <p:attrNameLst>
                                          <p:attrName>ppt_c</p:attrName>
                                        </p:attrNameLst>
                                      </p:cBhvr>
                                      <p:to>
                                        <a:schemeClr val="folHlink"/>
                                      </p:to>
                                    </p:animClr>
                                  </p:sub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363">
                                            <p:txEl>
                                              <p:pRg st="5" end="5"/>
                                            </p:txEl>
                                          </p:spTgt>
                                        </p:tgtEl>
                                        <p:attrNameLst>
                                          <p:attrName>style.visibility</p:attrName>
                                        </p:attrNameLst>
                                      </p:cBhvr>
                                      <p:to>
                                        <p:strVal val="visible"/>
                                      </p:to>
                                    </p:set>
                                    <p:animEffect transition="in" filter="wipe(left)">
                                      <p:cBhvr>
                                        <p:cTn id="28" dur="500"/>
                                        <p:tgtEl>
                                          <p:spTgt spid="15363">
                                            <p:txEl>
                                              <p:pRg st="5" end="5"/>
                                            </p:txEl>
                                          </p:spTgt>
                                        </p:tgtEl>
                                      </p:cBhvr>
                                    </p:animEffect>
                                  </p:childTnLst>
                                  <p:subTnLst>
                                    <p:animClr clrSpc="rgb" dir="cw">
                                      <p:cBhvr override="childStyle">
                                        <p:cTn dur="1" fill="hold" display="0" masterRel="nextClick" afterEffect="1"/>
                                        <p:tgtEl>
                                          <p:spTgt spid="15363">
                                            <p:txEl>
                                              <p:pRg st="5" end="5"/>
                                            </p:txEl>
                                          </p:spTgt>
                                        </p:tgtEl>
                                        <p:attrNameLst>
                                          <p:attrName>ppt_c</p:attrName>
                                        </p:attrNameLst>
                                      </p:cBhvr>
                                      <p:to>
                                        <a:schemeClr val="folHlink"/>
                                      </p:to>
                                    </p:animClr>
                                  </p:sub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5363">
                                            <p:txEl>
                                              <p:pRg st="6" end="6"/>
                                            </p:txEl>
                                          </p:spTgt>
                                        </p:tgtEl>
                                        <p:attrNameLst>
                                          <p:attrName>style.visibility</p:attrName>
                                        </p:attrNameLst>
                                      </p:cBhvr>
                                      <p:to>
                                        <p:strVal val="visible"/>
                                      </p:to>
                                    </p:set>
                                    <p:animEffect transition="in" filter="wipe(left)">
                                      <p:cBhvr>
                                        <p:cTn id="33" dur="500"/>
                                        <p:tgtEl>
                                          <p:spTgt spid="15363">
                                            <p:txEl>
                                              <p:pRg st="6" end="6"/>
                                            </p:txEl>
                                          </p:spTgt>
                                        </p:tgtEl>
                                      </p:cBhvr>
                                    </p:animEffect>
                                  </p:childTnLst>
                                  <p:subTnLst>
                                    <p:animClr clrSpc="rgb" dir="cw">
                                      <p:cBhvr override="childStyle">
                                        <p:cTn dur="1" fill="hold" display="0" masterRel="nextClick" afterEffect="1"/>
                                        <p:tgtEl>
                                          <p:spTgt spid="15363">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12C6CB0-0158-584F-8D61-CB0BB9FEBC2E}"/>
              </a:ext>
            </a:extLst>
          </p:cNvPr>
          <p:cNvSpPr>
            <a:spLocks noGrp="1" noChangeArrowheads="1"/>
          </p:cNvSpPr>
          <p:nvPr>
            <p:ph type="title"/>
          </p:nvPr>
        </p:nvSpPr>
        <p:spPr>
          <a:xfrm>
            <a:off x="304800" y="803275"/>
            <a:ext cx="8534400" cy="684213"/>
          </a:xfrm>
        </p:spPr>
        <p:txBody>
          <a:bodyPr wrap="square" lIns="91440" tIns="45720" rIns="91440" bIns="45720" numCol="1" anchorCtr="0" compatLnSpc="1">
            <a:prstTxWarp prst="textNoShape">
              <a:avLst/>
            </a:prstTxWarp>
            <a:normAutofit fontScale="90000"/>
          </a:bodyPr>
          <a:lstStyle/>
          <a:p>
            <a:r>
              <a:rPr lang="en-US" altLang="en-US" sz="3600" cap="none">
                <a:effectLst>
                  <a:outerShdw blurRad="38100" dist="38100" dir="2700000" algn="tl">
                    <a:srgbClr val="C0C0C0"/>
                  </a:outerShdw>
                </a:effectLst>
                <a:ea typeface="ＭＳ Ｐゴシック" panose="020B0600070205080204" pitchFamily="34" charset="-128"/>
              </a:rPr>
              <a:t>Parametric tests-nonparametric equivalent</a:t>
            </a:r>
          </a:p>
        </p:txBody>
      </p:sp>
      <p:sp>
        <p:nvSpPr>
          <p:cNvPr id="57346" name="Rectangle 3">
            <a:extLst>
              <a:ext uri="{FF2B5EF4-FFF2-40B4-BE49-F238E27FC236}">
                <a16:creationId xmlns:a16="http://schemas.microsoft.com/office/drawing/2014/main" id="{FB09B060-E13A-5344-A889-AB6D3D0CF952}"/>
              </a:ext>
            </a:extLst>
          </p:cNvPr>
          <p:cNvSpPr>
            <a:spLocks noGrp="1" noChangeArrowheads="1"/>
          </p:cNvSpPr>
          <p:nvPr>
            <p:ph type="body" idx="1"/>
          </p:nvPr>
        </p:nvSpPr>
        <p:spPr>
          <a:xfrm>
            <a:off x="330200" y="1527175"/>
            <a:ext cx="8001000" cy="5635625"/>
          </a:xfrm>
        </p:spPr>
        <p:txBody>
          <a:bodyPr/>
          <a:lstStyle/>
          <a:p>
            <a:r>
              <a:rPr lang="en-US" altLang="en-US">
                <a:ea typeface="ＭＳ Ｐゴシック" panose="020B0600070205080204" pitchFamily="34" charset="-128"/>
              </a:rPr>
              <a:t>Paired t-test – Wilcoxon signed rank</a:t>
            </a:r>
          </a:p>
          <a:p>
            <a:r>
              <a:rPr lang="en-US" altLang="en-US">
                <a:ea typeface="ＭＳ Ｐゴシック" panose="020B0600070205080204" pitchFamily="34" charset="-128"/>
              </a:rPr>
              <a:t>Two sample t-test – Wilcoxon rank sum</a:t>
            </a:r>
          </a:p>
          <a:p>
            <a:r>
              <a:rPr lang="en-US" altLang="en-US">
                <a:ea typeface="ＭＳ Ｐゴシック" panose="020B0600070205080204" pitchFamily="34" charset="-128"/>
              </a:rPr>
              <a:t>ANOVA – Kruskal-Wallis test</a:t>
            </a:r>
          </a:p>
          <a:p>
            <a:pPr lvl="1"/>
            <a:r>
              <a:rPr lang="en-US" altLang="en-US">
                <a:ea typeface="ＭＳ Ｐゴシック" panose="020B0600070205080204" pitchFamily="34" charset="-128"/>
              </a:rPr>
              <a:t>When you have two or more independent samples and the assumptions of ANOVA are not met, you can use the Kruskal-Wallis test. This is a rank based test.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3" name="Group 16">
            <a:extLst>
              <a:ext uri="{FF2B5EF4-FFF2-40B4-BE49-F238E27FC236}">
                <a16:creationId xmlns:a16="http://schemas.microsoft.com/office/drawing/2014/main" id="{8CB9AE23-5F8B-5F4B-8D6A-9C5B596F5BC6}"/>
              </a:ext>
            </a:extLst>
          </p:cNvPr>
          <p:cNvGrpSpPr>
            <a:grpSpLocks noChangeAspect="1"/>
          </p:cNvGrpSpPr>
          <p:nvPr/>
        </p:nvGrpSpPr>
        <p:grpSpPr bwMode="auto">
          <a:xfrm>
            <a:off x="5613400" y="1600200"/>
            <a:ext cx="2106613" cy="2185988"/>
            <a:chOff x="3536" y="1008"/>
            <a:chExt cx="1327" cy="1377"/>
          </a:xfrm>
        </p:grpSpPr>
        <p:sp>
          <p:nvSpPr>
            <p:cNvPr id="59399" name="AutoShape 15">
              <a:extLst>
                <a:ext uri="{FF2B5EF4-FFF2-40B4-BE49-F238E27FC236}">
                  <a16:creationId xmlns:a16="http://schemas.microsoft.com/office/drawing/2014/main" id="{E5E1761F-3764-4442-AA0D-6F02067E99A3}"/>
                </a:ext>
              </a:extLst>
            </p:cNvPr>
            <p:cNvSpPr>
              <a:spLocks noChangeAspect="1" noChangeArrowheads="1" noTextEdit="1"/>
            </p:cNvSpPr>
            <p:nvPr/>
          </p:nvSpPr>
          <p:spPr bwMode="auto">
            <a:xfrm>
              <a:off x="3536" y="1008"/>
              <a:ext cx="1327" cy="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9400" name="Rectangle 17">
              <a:extLst>
                <a:ext uri="{FF2B5EF4-FFF2-40B4-BE49-F238E27FC236}">
                  <a16:creationId xmlns:a16="http://schemas.microsoft.com/office/drawing/2014/main" id="{BED38362-5142-1546-AB7A-7C6115D19B89}"/>
                </a:ext>
              </a:extLst>
            </p:cNvPr>
            <p:cNvSpPr>
              <a:spLocks noChangeArrowheads="1"/>
            </p:cNvSpPr>
            <p:nvPr/>
          </p:nvSpPr>
          <p:spPr bwMode="auto">
            <a:xfrm>
              <a:off x="3536" y="1008"/>
              <a:ext cx="1327" cy="1377"/>
            </a:xfrm>
            <a:prstGeom prst="rect">
              <a:avLst/>
            </a:prstGeom>
            <a:solidFill>
              <a:srgbClr val="FFFFFF"/>
            </a:solidFill>
            <a:ln w="4763" cap="sq">
              <a:solidFill>
                <a:srgbClr val="FFFFFF"/>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59401" name="Rectangle 18">
              <a:extLst>
                <a:ext uri="{FF2B5EF4-FFF2-40B4-BE49-F238E27FC236}">
                  <a16:creationId xmlns:a16="http://schemas.microsoft.com/office/drawing/2014/main" id="{2795EE33-3264-AF49-9971-AADB6398BD7A}"/>
                </a:ext>
              </a:extLst>
            </p:cNvPr>
            <p:cNvSpPr>
              <a:spLocks noChangeArrowheads="1"/>
            </p:cNvSpPr>
            <p:nvPr/>
          </p:nvSpPr>
          <p:spPr bwMode="auto">
            <a:xfrm>
              <a:off x="3687" y="1042"/>
              <a:ext cx="844" cy="1179"/>
            </a:xfrm>
            <a:prstGeom prst="rect">
              <a:avLst/>
            </a:prstGeom>
            <a:solidFill>
              <a:srgbClr val="F0F0F0"/>
            </a:solidFill>
            <a:ln w="3175">
              <a:solidFill>
                <a:srgbClr val="000000"/>
              </a:solidFill>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59402" name="Line 19">
              <a:extLst>
                <a:ext uri="{FF2B5EF4-FFF2-40B4-BE49-F238E27FC236}">
                  <a16:creationId xmlns:a16="http://schemas.microsoft.com/office/drawing/2014/main" id="{B57D3966-D4E4-9243-80B8-69237DB68A85}"/>
                </a:ext>
              </a:extLst>
            </p:cNvPr>
            <p:cNvSpPr>
              <a:spLocks noChangeShapeType="1"/>
            </p:cNvSpPr>
            <p:nvPr/>
          </p:nvSpPr>
          <p:spPr bwMode="auto">
            <a:xfrm>
              <a:off x="3687" y="2221"/>
              <a:ext cx="844" cy="0"/>
            </a:xfrm>
            <a:prstGeom prst="line">
              <a:avLst/>
            </a:prstGeom>
            <a:noFill/>
            <a:ln w="476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9403" name="Line 20">
              <a:extLst>
                <a:ext uri="{FF2B5EF4-FFF2-40B4-BE49-F238E27FC236}">
                  <a16:creationId xmlns:a16="http://schemas.microsoft.com/office/drawing/2014/main" id="{2F6C142F-9761-6946-8630-EF1D42618A16}"/>
                </a:ext>
              </a:extLst>
            </p:cNvPr>
            <p:cNvSpPr>
              <a:spLocks noChangeShapeType="1"/>
            </p:cNvSpPr>
            <p:nvPr/>
          </p:nvSpPr>
          <p:spPr bwMode="auto">
            <a:xfrm>
              <a:off x="3891" y="2221"/>
              <a:ext cx="0" cy="19"/>
            </a:xfrm>
            <a:prstGeom prst="line">
              <a:avLst/>
            </a:prstGeom>
            <a:noFill/>
            <a:ln w="476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9404" name="Rectangle 21">
              <a:extLst>
                <a:ext uri="{FF2B5EF4-FFF2-40B4-BE49-F238E27FC236}">
                  <a16:creationId xmlns:a16="http://schemas.microsoft.com/office/drawing/2014/main" id="{E01AE040-A03D-6D4D-9E09-ED089484FB63}"/>
                </a:ext>
              </a:extLst>
            </p:cNvPr>
            <p:cNvSpPr>
              <a:spLocks noChangeArrowheads="1"/>
            </p:cNvSpPr>
            <p:nvPr/>
          </p:nvSpPr>
          <p:spPr bwMode="auto">
            <a:xfrm>
              <a:off x="4221" y="2250"/>
              <a:ext cx="243"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
                  <a:solidFill>
                    <a:srgbClr val="000000"/>
                  </a:solidFill>
                </a:rPr>
                <a:t>right hemisphere</a:t>
              </a:r>
              <a:endParaRPr lang="en-US" altLang="en-US"/>
            </a:p>
          </p:txBody>
        </p:sp>
        <p:sp>
          <p:nvSpPr>
            <p:cNvPr id="59405" name="Rectangle 22">
              <a:extLst>
                <a:ext uri="{FF2B5EF4-FFF2-40B4-BE49-F238E27FC236}">
                  <a16:creationId xmlns:a16="http://schemas.microsoft.com/office/drawing/2014/main" id="{97A79125-23A7-DC4D-BB19-ECA017806A31}"/>
                </a:ext>
              </a:extLst>
            </p:cNvPr>
            <p:cNvSpPr>
              <a:spLocks noChangeArrowheads="1"/>
            </p:cNvSpPr>
            <p:nvPr/>
          </p:nvSpPr>
          <p:spPr bwMode="auto">
            <a:xfrm>
              <a:off x="3787" y="2250"/>
              <a:ext cx="235"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
                  <a:solidFill>
                    <a:srgbClr val="000000"/>
                  </a:solidFill>
                </a:rPr>
                <a:t>Left hemisphere</a:t>
              </a:r>
              <a:endParaRPr lang="en-US" altLang="en-US"/>
            </a:p>
          </p:txBody>
        </p:sp>
        <p:sp>
          <p:nvSpPr>
            <p:cNvPr id="59406" name="Line 23">
              <a:extLst>
                <a:ext uri="{FF2B5EF4-FFF2-40B4-BE49-F238E27FC236}">
                  <a16:creationId xmlns:a16="http://schemas.microsoft.com/office/drawing/2014/main" id="{1543092C-0507-0D4E-BDEC-7628C67E0EC3}"/>
                </a:ext>
              </a:extLst>
            </p:cNvPr>
            <p:cNvSpPr>
              <a:spLocks noChangeShapeType="1"/>
            </p:cNvSpPr>
            <p:nvPr/>
          </p:nvSpPr>
          <p:spPr bwMode="auto">
            <a:xfrm>
              <a:off x="4328" y="2221"/>
              <a:ext cx="0" cy="19"/>
            </a:xfrm>
            <a:prstGeom prst="line">
              <a:avLst/>
            </a:prstGeom>
            <a:noFill/>
            <a:ln w="476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9407" name="Rectangle 24">
              <a:extLst>
                <a:ext uri="{FF2B5EF4-FFF2-40B4-BE49-F238E27FC236}">
                  <a16:creationId xmlns:a16="http://schemas.microsoft.com/office/drawing/2014/main" id="{46FE3069-F78B-8E48-B3DC-0E6DC2B927AD}"/>
                </a:ext>
              </a:extLst>
            </p:cNvPr>
            <p:cNvSpPr>
              <a:spLocks noChangeArrowheads="1"/>
            </p:cNvSpPr>
            <p:nvPr/>
          </p:nvSpPr>
          <p:spPr bwMode="auto">
            <a:xfrm>
              <a:off x="4012" y="2299"/>
              <a:ext cx="207" cy="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500" b="1">
                  <a:solidFill>
                    <a:srgbClr val="000000"/>
                  </a:solidFill>
                </a:rPr>
                <a:t>lesion site</a:t>
              </a:r>
              <a:endParaRPr lang="en-US" altLang="en-US"/>
            </a:p>
          </p:txBody>
        </p:sp>
        <p:sp>
          <p:nvSpPr>
            <p:cNvPr id="59408" name="Line 25">
              <a:extLst>
                <a:ext uri="{FF2B5EF4-FFF2-40B4-BE49-F238E27FC236}">
                  <a16:creationId xmlns:a16="http://schemas.microsoft.com/office/drawing/2014/main" id="{AC388947-0D59-C94F-B41A-A7583A0067D8}"/>
                </a:ext>
              </a:extLst>
            </p:cNvPr>
            <p:cNvSpPr>
              <a:spLocks noChangeShapeType="1"/>
            </p:cNvSpPr>
            <p:nvPr/>
          </p:nvSpPr>
          <p:spPr bwMode="auto">
            <a:xfrm flipV="1">
              <a:off x="3687" y="1042"/>
              <a:ext cx="0" cy="1179"/>
            </a:xfrm>
            <a:prstGeom prst="line">
              <a:avLst/>
            </a:prstGeom>
            <a:noFill/>
            <a:ln w="476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9409" name="Line 26">
              <a:extLst>
                <a:ext uri="{FF2B5EF4-FFF2-40B4-BE49-F238E27FC236}">
                  <a16:creationId xmlns:a16="http://schemas.microsoft.com/office/drawing/2014/main" id="{EB02C8DB-ED52-D441-AE4D-93C3831CAC0C}"/>
                </a:ext>
              </a:extLst>
            </p:cNvPr>
            <p:cNvSpPr>
              <a:spLocks noChangeShapeType="1"/>
            </p:cNvSpPr>
            <p:nvPr/>
          </p:nvSpPr>
          <p:spPr bwMode="auto">
            <a:xfrm flipH="1">
              <a:off x="3668" y="2029"/>
              <a:ext cx="19" cy="0"/>
            </a:xfrm>
            <a:prstGeom prst="line">
              <a:avLst/>
            </a:prstGeom>
            <a:noFill/>
            <a:ln w="476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9410" name="Line 27">
              <a:extLst>
                <a:ext uri="{FF2B5EF4-FFF2-40B4-BE49-F238E27FC236}">
                  <a16:creationId xmlns:a16="http://schemas.microsoft.com/office/drawing/2014/main" id="{42E14F10-91C2-4D41-B4BA-FE6684112AEF}"/>
                </a:ext>
              </a:extLst>
            </p:cNvPr>
            <p:cNvSpPr>
              <a:spLocks noChangeShapeType="1"/>
            </p:cNvSpPr>
            <p:nvPr/>
          </p:nvSpPr>
          <p:spPr bwMode="auto">
            <a:xfrm flipH="1">
              <a:off x="3668" y="1764"/>
              <a:ext cx="19" cy="0"/>
            </a:xfrm>
            <a:prstGeom prst="line">
              <a:avLst/>
            </a:prstGeom>
            <a:noFill/>
            <a:ln w="476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9411" name="Line 28">
              <a:extLst>
                <a:ext uri="{FF2B5EF4-FFF2-40B4-BE49-F238E27FC236}">
                  <a16:creationId xmlns:a16="http://schemas.microsoft.com/office/drawing/2014/main" id="{1C33CA6D-D8FF-F047-B3FC-31C696E341C8}"/>
                </a:ext>
              </a:extLst>
            </p:cNvPr>
            <p:cNvSpPr>
              <a:spLocks noChangeShapeType="1"/>
            </p:cNvSpPr>
            <p:nvPr/>
          </p:nvSpPr>
          <p:spPr bwMode="auto">
            <a:xfrm flipH="1">
              <a:off x="3668" y="1499"/>
              <a:ext cx="19" cy="0"/>
            </a:xfrm>
            <a:prstGeom prst="line">
              <a:avLst/>
            </a:prstGeom>
            <a:noFill/>
            <a:ln w="476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9412" name="Rectangle 29">
              <a:extLst>
                <a:ext uri="{FF2B5EF4-FFF2-40B4-BE49-F238E27FC236}">
                  <a16:creationId xmlns:a16="http://schemas.microsoft.com/office/drawing/2014/main" id="{3D9B677C-30F6-6C46-939B-D7C02F249569}"/>
                </a:ext>
              </a:extLst>
            </p:cNvPr>
            <p:cNvSpPr>
              <a:spLocks noChangeArrowheads="1"/>
            </p:cNvSpPr>
            <p:nvPr/>
          </p:nvSpPr>
          <p:spPr bwMode="auto">
            <a:xfrm>
              <a:off x="3631" y="1219"/>
              <a:ext cx="48"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
                  <a:solidFill>
                    <a:srgbClr val="000000"/>
                  </a:solidFill>
                </a:rPr>
                <a:t>12</a:t>
              </a:r>
              <a:endParaRPr lang="en-US" altLang="en-US"/>
            </a:p>
          </p:txBody>
        </p:sp>
        <p:sp>
          <p:nvSpPr>
            <p:cNvPr id="59413" name="Rectangle 30">
              <a:extLst>
                <a:ext uri="{FF2B5EF4-FFF2-40B4-BE49-F238E27FC236}">
                  <a16:creationId xmlns:a16="http://schemas.microsoft.com/office/drawing/2014/main" id="{EAC9A45D-ADD9-664B-A724-C5E640246391}"/>
                </a:ext>
              </a:extLst>
            </p:cNvPr>
            <p:cNvSpPr>
              <a:spLocks noChangeArrowheads="1"/>
            </p:cNvSpPr>
            <p:nvPr/>
          </p:nvSpPr>
          <p:spPr bwMode="auto">
            <a:xfrm>
              <a:off x="3631" y="1484"/>
              <a:ext cx="48"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
                  <a:solidFill>
                    <a:srgbClr val="000000"/>
                  </a:solidFill>
                </a:rPr>
                <a:t>10</a:t>
              </a:r>
              <a:endParaRPr lang="en-US" altLang="en-US"/>
            </a:p>
          </p:txBody>
        </p:sp>
        <p:sp>
          <p:nvSpPr>
            <p:cNvPr id="59414" name="Rectangle 31">
              <a:extLst>
                <a:ext uri="{FF2B5EF4-FFF2-40B4-BE49-F238E27FC236}">
                  <a16:creationId xmlns:a16="http://schemas.microsoft.com/office/drawing/2014/main" id="{2BDCFCD9-EDE8-2E42-867B-AA3B4326BF60}"/>
                </a:ext>
              </a:extLst>
            </p:cNvPr>
            <p:cNvSpPr>
              <a:spLocks noChangeArrowheads="1"/>
            </p:cNvSpPr>
            <p:nvPr/>
          </p:nvSpPr>
          <p:spPr bwMode="auto">
            <a:xfrm>
              <a:off x="3647" y="1749"/>
              <a:ext cx="31"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
                  <a:solidFill>
                    <a:srgbClr val="000000"/>
                  </a:solidFill>
                </a:rPr>
                <a:t>8</a:t>
              </a:r>
              <a:endParaRPr lang="en-US" altLang="en-US"/>
            </a:p>
          </p:txBody>
        </p:sp>
        <p:sp>
          <p:nvSpPr>
            <p:cNvPr id="59415" name="Rectangle 32">
              <a:extLst>
                <a:ext uri="{FF2B5EF4-FFF2-40B4-BE49-F238E27FC236}">
                  <a16:creationId xmlns:a16="http://schemas.microsoft.com/office/drawing/2014/main" id="{D3A33CB5-670E-144C-B4C4-1AFD8CFAD46A}"/>
                </a:ext>
              </a:extLst>
            </p:cNvPr>
            <p:cNvSpPr>
              <a:spLocks noChangeArrowheads="1"/>
            </p:cNvSpPr>
            <p:nvPr/>
          </p:nvSpPr>
          <p:spPr bwMode="auto">
            <a:xfrm>
              <a:off x="3647" y="2015"/>
              <a:ext cx="31"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
                  <a:solidFill>
                    <a:srgbClr val="000000"/>
                  </a:solidFill>
                </a:rPr>
                <a:t>6</a:t>
              </a:r>
              <a:endParaRPr lang="en-US" altLang="en-US"/>
            </a:p>
          </p:txBody>
        </p:sp>
        <p:sp>
          <p:nvSpPr>
            <p:cNvPr id="59416" name="Line 33">
              <a:extLst>
                <a:ext uri="{FF2B5EF4-FFF2-40B4-BE49-F238E27FC236}">
                  <a16:creationId xmlns:a16="http://schemas.microsoft.com/office/drawing/2014/main" id="{3EA89D00-0284-0845-8B09-2E86C8FA76A4}"/>
                </a:ext>
              </a:extLst>
            </p:cNvPr>
            <p:cNvSpPr>
              <a:spLocks noChangeShapeType="1"/>
            </p:cNvSpPr>
            <p:nvPr/>
          </p:nvSpPr>
          <p:spPr bwMode="auto">
            <a:xfrm flipH="1">
              <a:off x="3668" y="1234"/>
              <a:ext cx="19" cy="0"/>
            </a:xfrm>
            <a:prstGeom prst="line">
              <a:avLst/>
            </a:prstGeom>
            <a:noFill/>
            <a:ln w="4763">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9417" name="Rectangle 34">
              <a:extLst>
                <a:ext uri="{FF2B5EF4-FFF2-40B4-BE49-F238E27FC236}">
                  <a16:creationId xmlns:a16="http://schemas.microsoft.com/office/drawing/2014/main" id="{0B365FD7-471F-3242-B88E-C9D8DCCBC015}"/>
                </a:ext>
              </a:extLst>
            </p:cNvPr>
            <p:cNvSpPr>
              <a:spLocks noChangeArrowheads="1"/>
            </p:cNvSpPr>
            <p:nvPr/>
          </p:nvSpPr>
          <p:spPr bwMode="auto">
            <a:xfrm rot="-5400000">
              <a:off x="3527" y="1596"/>
              <a:ext cx="145" cy="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500" b="1">
                  <a:solidFill>
                    <a:srgbClr val="000000"/>
                  </a:solidFill>
                </a:rPr>
                <a:t>95% CI</a:t>
              </a:r>
              <a:endParaRPr lang="en-US" altLang="en-US"/>
            </a:p>
          </p:txBody>
        </p:sp>
        <p:sp>
          <p:nvSpPr>
            <p:cNvPr id="59418" name="Freeform 35">
              <a:extLst>
                <a:ext uri="{FF2B5EF4-FFF2-40B4-BE49-F238E27FC236}">
                  <a16:creationId xmlns:a16="http://schemas.microsoft.com/office/drawing/2014/main" id="{C10D249C-4B30-7A41-A2BC-1EC583880C31}"/>
                </a:ext>
              </a:extLst>
            </p:cNvPr>
            <p:cNvSpPr>
              <a:spLocks/>
            </p:cNvSpPr>
            <p:nvPr/>
          </p:nvSpPr>
          <p:spPr bwMode="auto">
            <a:xfrm>
              <a:off x="3810" y="1798"/>
              <a:ext cx="0" cy="250"/>
            </a:xfrm>
            <a:custGeom>
              <a:avLst/>
              <a:gdLst>
                <a:gd name="T0" fmla="*/ 5 h 1814"/>
                <a:gd name="T1" fmla="*/ 0 h 1814"/>
                <a:gd name="T2" fmla="*/ 5 h 1814"/>
                <a:gd name="T3" fmla="*/ 0 60000 65536"/>
                <a:gd name="T4" fmla="*/ 0 60000 65536"/>
                <a:gd name="T5" fmla="*/ 0 60000 65536"/>
              </a:gdLst>
              <a:ahLst/>
              <a:cxnLst>
                <a:cxn ang="T3">
                  <a:pos x="0" y="T0"/>
                </a:cxn>
                <a:cxn ang="T4">
                  <a:pos x="0" y="T1"/>
                </a:cxn>
                <a:cxn ang="T5">
                  <a:pos x="0" y="T2"/>
                </a:cxn>
              </a:cxnLst>
              <a:rect l="0" t="0" r="r" b="b"/>
              <a:pathLst>
                <a:path h="1814">
                  <a:moveTo>
                    <a:pt x="0" y="1814"/>
                  </a:moveTo>
                  <a:lnTo>
                    <a:pt x="0" y="0"/>
                  </a:lnTo>
                  <a:lnTo>
                    <a:pt x="0" y="1814"/>
                  </a:lnTo>
                  <a:close/>
                </a:path>
              </a:pathLst>
            </a:custGeom>
            <a:solidFill>
              <a:srgbClr val="3E58AC"/>
            </a:solidFill>
            <a:ln w="4763" cap="sq">
              <a:solidFill>
                <a:srgbClr val="3E58AC"/>
              </a:solidFill>
              <a:prstDash val="solid"/>
              <a:miter lim="800000"/>
              <a:headEnd/>
              <a:tailEnd/>
            </a:ln>
          </p:spPr>
          <p:txBody>
            <a:bodyPr/>
            <a:lstStyle/>
            <a:p>
              <a:endParaRPr lang="en-US"/>
            </a:p>
          </p:txBody>
        </p:sp>
        <p:sp>
          <p:nvSpPr>
            <p:cNvPr id="59419" name="Freeform 36">
              <a:extLst>
                <a:ext uri="{FF2B5EF4-FFF2-40B4-BE49-F238E27FC236}">
                  <a16:creationId xmlns:a16="http://schemas.microsoft.com/office/drawing/2014/main" id="{8A5E2272-F177-EA4C-A389-47E05CAD6F96}"/>
                </a:ext>
              </a:extLst>
            </p:cNvPr>
            <p:cNvSpPr>
              <a:spLocks/>
            </p:cNvSpPr>
            <p:nvPr/>
          </p:nvSpPr>
          <p:spPr bwMode="auto">
            <a:xfrm>
              <a:off x="3790" y="1798"/>
              <a:ext cx="40" cy="250"/>
            </a:xfrm>
            <a:custGeom>
              <a:avLst/>
              <a:gdLst>
                <a:gd name="T0" fmla="*/ 0 w 304"/>
                <a:gd name="T1" fmla="*/ 5 h 1814"/>
                <a:gd name="T2" fmla="*/ 0 w 304"/>
                <a:gd name="T3" fmla="*/ 5 h 1814"/>
                <a:gd name="T4" fmla="*/ 0 w 304"/>
                <a:gd name="T5" fmla="*/ 0 h 1814"/>
                <a:gd name="T6" fmla="*/ 0 w 304"/>
                <a:gd name="T7" fmla="*/ 0 h 1814"/>
                <a:gd name="T8" fmla="*/ 1 w 304"/>
                <a:gd name="T9" fmla="*/ 0 h 1814"/>
                <a:gd name="T10" fmla="*/ 0 w 304"/>
                <a:gd name="T11" fmla="*/ 0 h 1814"/>
                <a:gd name="T12" fmla="*/ 0 w 304"/>
                <a:gd name="T13" fmla="*/ 5 h 1814"/>
                <a:gd name="T14" fmla="*/ 1 w 304"/>
                <a:gd name="T15" fmla="*/ 5 h 1814"/>
                <a:gd name="T16" fmla="*/ 0 w 304"/>
                <a:gd name="T17" fmla="*/ 5 h 18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4" h="1814">
                  <a:moveTo>
                    <a:pt x="0" y="1814"/>
                  </a:moveTo>
                  <a:lnTo>
                    <a:pt x="152" y="1814"/>
                  </a:lnTo>
                  <a:lnTo>
                    <a:pt x="152" y="0"/>
                  </a:lnTo>
                  <a:lnTo>
                    <a:pt x="0" y="0"/>
                  </a:lnTo>
                  <a:lnTo>
                    <a:pt x="304" y="0"/>
                  </a:lnTo>
                  <a:lnTo>
                    <a:pt x="152" y="0"/>
                  </a:lnTo>
                  <a:lnTo>
                    <a:pt x="152" y="1814"/>
                  </a:lnTo>
                  <a:lnTo>
                    <a:pt x="304" y="1814"/>
                  </a:lnTo>
                  <a:lnTo>
                    <a:pt x="0" y="1814"/>
                  </a:lnTo>
                </a:path>
              </a:pathLst>
            </a:custGeom>
            <a:noFill/>
            <a:ln w="4763" cap="flat">
              <a:solidFill>
                <a:srgbClr val="3E58AC"/>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420" name="Freeform 37">
              <a:extLst>
                <a:ext uri="{FF2B5EF4-FFF2-40B4-BE49-F238E27FC236}">
                  <a16:creationId xmlns:a16="http://schemas.microsoft.com/office/drawing/2014/main" id="{B9B3A38C-5587-0047-A684-373CF5371A9D}"/>
                </a:ext>
              </a:extLst>
            </p:cNvPr>
            <p:cNvSpPr>
              <a:spLocks/>
            </p:cNvSpPr>
            <p:nvPr/>
          </p:nvSpPr>
          <p:spPr bwMode="auto">
            <a:xfrm>
              <a:off x="4247" y="1125"/>
              <a:ext cx="0" cy="244"/>
            </a:xfrm>
            <a:custGeom>
              <a:avLst/>
              <a:gdLst>
                <a:gd name="T0" fmla="*/ 5 h 1772"/>
                <a:gd name="T1" fmla="*/ 0 h 1772"/>
                <a:gd name="T2" fmla="*/ 5 h 1772"/>
                <a:gd name="T3" fmla="*/ 0 60000 65536"/>
                <a:gd name="T4" fmla="*/ 0 60000 65536"/>
                <a:gd name="T5" fmla="*/ 0 60000 65536"/>
              </a:gdLst>
              <a:ahLst/>
              <a:cxnLst>
                <a:cxn ang="T3">
                  <a:pos x="0" y="T0"/>
                </a:cxn>
                <a:cxn ang="T4">
                  <a:pos x="0" y="T1"/>
                </a:cxn>
                <a:cxn ang="T5">
                  <a:pos x="0" y="T2"/>
                </a:cxn>
              </a:cxnLst>
              <a:rect l="0" t="0" r="r" b="b"/>
              <a:pathLst>
                <a:path h="1772">
                  <a:moveTo>
                    <a:pt x="0" y="1772"/>
                  </a:moveTo>
                  <a:lnTo>
                    <a:pt x="0" y="0"/>
                  </a:lnTo>
                  <a:lnTo>
                    <a:pt x="0" y="1772"/>
                  </a:lnTo>
                  <a:close/>
                </a:path>
              </a:pathLst>
            </a:custGeom>
            <a:solidFill>
              <a:srgbClr val="3E58AC"/>
            </a:solidFill>
            <a:ln w="4763" cap="flat">
              <a:solidFill>
                <a:srgbClr val="3E58AC"/>
              </a:solidFill>
              <a:prstDash val="solid"/>
              <a:miter lim="800000"/>
              <a:headEnd/>
              <a:tailEnd/>
            </a:ln>
          </p:spPr>
          <p:txBody>
            <a:bodyPr/>
            <a:lstStyle/>
            <a:p>
              <a:endParaRPr lang="en-US"/>
            </a:p>
          </p:txBody>
        </p:sp>
        <p:sp>
          <p:nvSpPr>
            <p:cNvPr id="59421" name="Freeform 38">
              <a:extLst>
                <a:ext uri="{FF2B5EF4-FFF2-40B4-BE49-F238E27FC236}">
                  <a16:creationId xmlns:a16="http://schemas.microsoft.com/office/drawing/2014/main" id="{4ACB2022-223F-F54C-BEAD-FCA10F85E036}"/>
                </a:ext>
              </a:extLst>
            </p:cNvPr>
            <p:cNvSpPr>
              <a:spLocks/>
            </p:cNvSpPr>
            <p:nvPr/>
          </p:nvSpPr>
          <p:spPr bwMode="auto">
            <a:xfrm>
              <a:off x="4227" y="1125"/>
              <a:ext cx="40" cy="244"/>
            </a:xfrm>
            <a:custGeom>
              <a:avLst/>
              <a:gdLst>
                <a:gd name="T0" fmla="*/ 0 w 304"/>
                <a:gd name="T1" fmla="*/ 5 h 1772"/>
                <a:gd name="T2" fmla="*/ 0 w 304"/>
                <a:gd name="T3" fmla="*/ 5 h 1772"/>
                <a:gd name="T4" fmla="*/ 0 w 304"/>
                <a:gd name="T5" fmla="*/ 0 h 1772"/>
                <a:gd name="T6" fmla="*/ 0 w 304"/>
                <a:gd name="T7" fmla="*/ 0 h 1772"/>
                <a:gd name="T8" fmla="*/ 1 w 304"/>
                <a:gd name="T9" fmla="*/ 0 h 1772"/>
                <a:gd name="T10" fmla="*/ 0 w 304"/>
                <a:gd name="T11" fmla="*/ 0 h 1772"/>
                <a:gd name="T12" fmla="*/ 0 w 304"/>
                <a:gd name="T13" fmla="*/ 5 h 1772"/>
                <a:gd name="T14" fmla="*/ 1 w 304"/>
                <a:gd name="T15" fmla="*/ 5 h 1772"/>
                <a:gd name="T16" fmla="*/ 0 w 304"/>
                <a:gd name="T17" fmla="*/ 5 h 17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4" h="1772">
                  <a:moveTo>
                    <a:pt x="0" y="1772"/>
                  </a:moveTo>
                  <a:lnTo>
                    <a:pt x="152" y="1772"/>
                  </a:lnTo>
                  <a:lnTo>
                    <a:pt x="152" y="0"/>
                  </a:lnTo>
                  <a:lnTo>
                    <a:pt x="0" y="0"/>
                  </a:lnTo>
                  <a:lnTo>
                    <a:pt x="304" y="0"/>
                  </a:lnTo>
                  <a:lnTo>
                    <a:pt x="152" y="0"/>
                  </a:lnTo>
                  <a:lnTo>
                    <a:pt x="152" y="1772"/>
                  </a:lnTo>
                  <a:lnTo>
                    <a:pt x="304" y="1772"/>
                  </a:lnTo>
                  <a:lnTo>
                    <a:pt x="0" y="1772"/>
                  </a:lnTo>
                </a:path>
              </a:pathLst>
            </a:custGeom>
            <a:noFill/>
            <a:ln w="4763" cap="flat">
              <a:solidFill>
                <a:srgbClr val="3E58AC"/>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422" name="Freeform 39">
              <a:extLst>
                <a:ext uri="{FF2B5EF4-FFF2-40B4-BE49-F238E27FC236}">
                  <a16:creationId xmlns:a16="http://schemas.microsoft.com/office/drawing/2014/main" id="{60767DB3-3A85-9248-8350-F7BBA7490726}"/>
                </a:ext>
              </a:extLst>
            </p:cNvPr>
            <p:cNvSpPr>
              <a:spLocks/>
            </p:cNvSpPr>
            <p:nvPr/>
          </p:nvSpPr>
          <p:spPr bwMode="auto">
            <a:xfrm>
              <a:off x="3971" y="1796"/>
              <a:ext cx="0" cy="227"/>
            </a:xfrm>
            <a:custGeom>
              <a:avLst/>
              <a:gdLst>
                <a:gd name="T0" fmla="*/ 4 h 1649"/>
                <a:gd name="T1" fmla="*/ 0 h 1649"/>
                <a:gd name="T2" fmla="*/ 4 h 1649"/>
                <a:gd name="T3" fmla="*/ 0 60000 65536"/>
                <a:gd name="T4" fmla="*/ 0 60000 65536"/>
                <a:gd name="T5" fmla="*/ 0 60000 65536"/>
              </a:gdLst>
              <a:ahLst/>
              <a:cxnLst>
                <a:cxn ang="T3">
                  <a:pos x="0" y="T0"/>
                </a:cxn>
                <a:cxn ang="T4">
                  <a:pos x="0" y="T1"/>
                </a:cxn>
                <a:cxn ang="T5">
                  <a:pos x="0" y="T2"/>
                </a:cxn>
              </a:cxnLst>
              <a:rect l="0" t="0" r="r" b="b"/>
              <a:pathLst>
                <a:path h="1649">
                  <a:moveTo>
                    <a:pt x="0" y="1649"/>
                  </a:moveTo>
                  <a:lnTo>
                    <a:pt x="0" y="0"/>
                  </a:lnTo>
                  <a:lnTo>
                    <a:pt x="0" y="1649"/>
                  </a:lnTo>
                  <a:close/>
                </a:path>
              </a:pathLst>
            </a:custGeom>
            <a:solidFill>
              <a:srgbClr val="2EB848"/>
            </a:solidFill>
            <a:ln w="4763" cap="flat">
              <a:solidFill>
                <a:srgbClr val="2EB848"/>
              </a:solidFill>
              <a:prstDash val="solid"/>
              <a:miter lim="800000"/>
              <a:headEnd/>
              <a:tailEnd/>
            </a:ln>
          </p:spPr>
          <p:txBody>
            <a:bodyPr/>
            <a:lstStyle/>
            <a:p>
              <a:endParaRPr lang="en-US"/>
            </a:p>
          </p:txBody>
        </p:sp>
        <p:sp>
          <p:nvSpPr>
            <p:cNvPr id="59423" name="Freeform 40">
              <a:extLst>
                <a:ext uri="{FF2B5EF4-FFF2-40B4-BE49-F238E27FC236}">
                  <a16:creationId xmlns:a16="http://schemas.microsoft.com/office/drawing/2014/main" id="{47BFBF35-8181-2748-9C6F-4DB2BC002696}"/>
                </a:ext>
              </a:extLst>
            </p:cNvPr>
            <p:cNvSpPr>
              <a:spLocks/>
            </p:cNvSpPr>
            <p:nvPr/>
          </p:nvSpPr>
          <p:spPr bwMode="auto">
            <a:xfrm>
              <a:off x="3951" y="1796"/>
              <a:ext cx="41" cy="227"/>
            </a:xfrm>
            <a:custGeom>
              <a:avLst/>
              <a:gdLst>
                <a:gd name="T0" fmla="*/ 0 w 304"/>
                <a:gd name="T1" fmla="*/ 4 h 1649"/>
                <a:gd name="T2" fmla="*/ 0 w 304"/>
                <a:gd name="T3" fmla="*/ 4 h 1649"/>
                <a:gd name="T4" fmla="*/ 0 w 304"/>
                <a:gd name="T5" fmla="*/ 0 h 1649"/>
                <a:gd name="T6" fmla="*/ 0 w 304"/>
                <a:gd name="T7" fmla="*/ 0 h 1649"/>
                <a:gd name="T8" fmla="*/ 1 w 304"/>
                <a:gd name="T9" fmla="*/ 0 h 1649"/>
                <a:gd name="T10" fmla="*/ 0 w 304"/>
                <a:gd name="T11" fmla="*/ 0 h 1649"/>
                <a:gd name="T12" fmla="*/ 0 w 304"/>
                <a:gd name="T13" fmla="*/ 4 h 1649"/>
                <a:gd name="T14" fmla="*/ 1 w 304"/>
                <a:gd name="T15" fmla="*/ 4 h 1649"/>
                <a:gd name="T16" fmla="*/ 0 w 304"/>
                <a:gd name="T17" fmla="*/ 4 h 16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4" h="1649">
                  <a:moveTo>
                    <a:pt x="0" y="1649"/>
                  </a:moveTo>
                  <a:lnTo>
                    <a:pt x="152" y="1649"/>
                  </a:lnTo>
                  <a:lnTo>
                    <a:pt x="152" y="0"/>
                  </a:lnTo>
                  <a:lnTo>
                    <a:pt x="0" y="0"/>
                  </a:lnTo>
                  <a:lnTo>
                    <a:pt x="304" y="0"/>
                  </a:lnTo>
                  <a:lnTo>
                    <a:pt x="152" y="0"/>
                  </a:lnTo>
                  <a:lnTo>
                    <a:pt x="152" y="1649"/>
                  </a:lnTo>
                  <a:lnTo>
                    <a:pt x="304" y="1649"/>
                  </a:lnTo>
                  <a:lnTo>
                    <a:pt x="0" y="1649"/>
                  </a:lnTo>
                </a:path>
              </a:pathLst>
            </a:custGeom>
            <a:noFill/>
            <a:ln w="4763" cap="flat">
              <a:solidFill>
                <a:srgbClr val="2EB848"/>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424" name="Freeform 41">
              <a:extLst>
                <a:ext uri="{FF2B5EF4-FFF2-40B4-BE49-F238E27FC236}">
                  <a16:creationId xmlns:a16="http://schemas.microsoft.com/office/drawing/2014/main" id="{688955DA-5D30-CF4E-A4D1-96BC3B9E7B50}"/>
                </a:ext>
              </a:extLst>
            </p:cNvPr>
            <p:cNvSpPr>
              <a:spLocks/>
            </p:cNvSpPr>
            <p:nvPr/>
          </p:nvSpPr>
          <p:spPr bwMode="auto">
            <a:xfrm>
              <a:off x="4408" y="1922"/>
              <a:ext cx="0" cy="188"/>
            </a:xfrm>
            <a:custGeom>
              <a:avLst/>
              <a:gdLst>
                <a:gd name="T0" fmla="*/ 4 h 1370"/>
                <a:gd name="T1" fmla="*/ 0 h 1370"/>
                <a:gd name="T2" fmla="*/ 4 h 1370"/>
                <a:gd name="T3" fmla="*/ 0 60000 65536"/>
                <a:gd name="T4" fmla="*/ 0 60000 65536"/>
                <a:gd name="T5" fmla="*/ 0 60000 65536"/>
              </a:gdLst>
              <a:ahLst/>
              <a:cxnLst>
                <a:cxn ang="T3">
                  <a:pos x="0" y="T0"/>
                </a:cxn>
                <a:cxn ang="T4">
                  <a:pos x="0" y="T1"/>
                </a:cxn>
                <a:cxn ang="T5">
                  <a:pos x="0" y="T2"/>
                </a:cxn>
              </a:cxnLst>
              <a:rect l="0" t="0" r="r" b="b"/>
              <a:pathLst>
                <a:path h="1370">
                  <a:moveTo>
                    <a:pt x="0" y="1370"/>
                  </a:moveTo>
                  <a:lnTo>
                    <a:pt x="0" y="0"/>
                  </a:lnTo>
                  <a:lnTo>
                    <a:pt x="0" y="1370"/>
                  </a:lnTo>
                  <a:close/>
                </a:path>
              </a:pathLst>
            </a:custGeom>
            <a:solidFill>
              <a:srgbClr val="2EB848"/>
            </a:solidFill>
            <a:ln w="4763" cap="flat">
              <a:solidFill>
                <a:srgbClr val="2EB848"/>
              </a:solidFill>
              <a:prstDash val="solid"/>
              <a:miter lim="800000"/>
              <a:headEnd/>
              <a:tailEnd/>
            </a:ln>
          </p:spPr>
          <p:txBody>
            <a:bodyPr/>
            <a:lstStyle/>
            <a:p>
              <a:endParaRPr lang="en-US"/>
            </a:p>
          </p:txBody>
        </p:sp>
        <p:sp>
          <p:nvSpPr>
            <p:cNvPr id="59425" name="Freeform 42">
              <a:extLst>
                <a:ext uri="{FF2B5EF4-FFF2-40B4-BE49-F238E27FC236}">
                  <a16:creationId xmlns:a16="http://schemas.microsoft.com/office/drawing/2014/main" id="{DC70C449-2ECD-2343-83F7-B60250F4C5E6}"/>
                </a:ext>
              </a:extLst>
            </p:cNvPr>
            <p:cNvSpPr>
              <a:spLocks/>
            </p:cNvSpPr>
            <p:nvPr/>
          </p:nvSpPr>
          <p:spPr bwMode="auto">
            <a:xfrm>
              <a:off x="4388" y="1922"/>
              <a:ext cx="40" cy="188"/>
            </a:xfrm>
            <a:custGeom>
              <a:avLst/>
              <a:gdLst>
                <a:gd name="T0" fmla="*/ 0 w 304"/>
                <a:gd name="T1" fmla="*/ 4 h 1370"/>
                <a:gd name="T2" fmla="*/ 0 w 304"/>
                <a:gd name="T3" fmla="*/ 4 h 1370"/>
                <a:gd name="T4" fmla="*/ 0 w 304"/>
                <a:gd name="T5" fmla="*/ 0 h 1370"/>
                <a:gd name="T6" fmla="*/ 0 w 304"/>
                <a:gd name="T7" fmla="*/ 0 h 1370"/>
                <a:gd name="T8" fmla="*/ 1 w 304"/>
                <a:gd name="T9" fmla="*/ 0 h 1370"/>
                <a:gd name="T10" fmla="*/ 0 w 304"/>
                <a:gd name="T11" fmla="*/ 0 h 1370"/>
                <a:gd name="T12" fmla="*/ 0 w 304"/>
                <a:gd name="T13" fmla="*/ 4 h 1370"/>
                <a:gd name="T14" fmla="*/ 1 w 304"/>
                <a:gd name="T15" fmla="*/ 4 h 1370"/>
                <a:gd name="T16" fmla="*/ 0 w 304"/>
                <a:gd name="T17" fmla="*/ 4 h 13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4" h="1370">
                  <a:moveTo>
                    <a:pt x="0" y="1370"/>
                  </a:moveTo>
                  <a:lnTo>
                    <a:pt x="152" y="1370"/>
                  </a:lnTo>
                  <a:lnTo>
                    <a:pt x="152" y="0"/>
                  </a:lnTo>
                  <a:lnTo>
                    <a:pt x="0" y="0"/>
                  </a:lnTo>
                  <a:lnTo>
                    <a:pt x="304" y="0"/>
                  </a:lnTo>
                  <a:lnTo>
                    <a:pt x="152" y="0"/>
                  </a:lnTo>
                  <a:lnTo>
                    <a:pt x="152" y="1370"/>
                  </a:lnTo>
                  <a:lnTo>
                    <a:pt x="304" y="1370"/>
                  </a:lnTo>
                  <a:lnTo>
                    <a:pt x="0" y="1370"/>
                  </a:lnTo>
                </a:path>
              </a:pathLst>
            </a:custGeom>
            <a:noFill/>
            <a:ln w="4763" cap="flat">
              <a:solidFill>
                <a:srgbClr val="2EB848"/>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426" name="Oval 43">
              <a:extLst>
                <a:ext uri="{FF2B5EF4-FFF2-40B4-BE49-F238E27FC236}">
                  <a16:creationId xmlns:a16="http://schemas.microsoft.com/office/drawing/2014/main" id="{7B018474-65EC-384F-9312-EB03EDD81055}"/>
                </a:ext>
              </a:extLst>
            </p:cNvPr>
            <p:cNvSpPr>
              <a:spLocks noChangeArrowheads="1"/>
            </p:cNvSpPr>
            <p:nvPr/>
          </p:nvSpPr>
          <p:spPr bwMode="auto">
            <a:xfrm>
              <a:off x="3801" y="1914"/>
              <a:ext cx="18" cy="18"/>
            </a:xfrm>
            <a:prstGeom prst="ellipse">
              <a:avLst/>
            </a:prstGeom>
            <a:noFill/>
            <a:ln w="4763">
              <a:solidFill>
                <a:srgbClr val="3E58A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59427" name="Oval 44">
              <a:extLst>
                <a:ext uri="{FF2B5EF4-FFF2-40B4-BE49-F238E27FC236}">
                  <a16:creationId xmlns:a16="http://schemas.microsoft.com/office/drawing/2014/main" id="{9A768449-5DF7-5644-8924-094AE04AC1BC}"/>
                </a:ext>
              </a:extLst>
            </p:cNvPr>
            <p:cNvSpPr>
              <a:spLocks noChangeArrowheads="1"/>
            </p:cNvSpPr>
            <p:nvPr/>
          </p:nvSpPr>
          <p:spPr bwMode="auto">
            <a:xfrm>
              <a:off x="4238" y="1238"/>
              <a:ext cx="18" cy="18"/>
            </a:xfrm>
            <a:prstGeom prst="ellipse">
              <a:avLst/>
            </a:prstGeom>
            <a:noFill/>
            <a:ln w="4763">
              <a:solidFill>
                <a:srgbClr val="3E58AC"/>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59428" name="Oval 45">
              <a:extLst>
                <a:ext uri="{FF2B5EF4-FFF2-40B4-BE49-F238E27FC236}">
                  <a16:creationId xmlns:a16="http://schemas.microsoft.com/office/drawing/2014/main" id="{04DE5E65-1D6C-EB40-A1EB-C00E8341A8FE}"/>
                </a:ext>
              </a:extLst>
            </p:cNvPr>
            <p:cNvSpPr>
              <a:spLocks noChangeArrowheads="1"/>
            </p:cNvSpPr>
            <p:nvPr/>
          </p:nvSpPr>
          <p:spPr bwMode="auto">
            <a:xfrm>
              <a:off x="3962" y="1901"/>
              <a:ext cx="18" cy="18"/>
            </a:xfrm>
            <a:prstGeom prst="ellipse">
              <a:avLst/>
            </a:prstGeom>
            <a:noFill/>
            <a:ln w="4763">
              <a:solidFill>
                <a:srgbClr val="2EB848"/>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59429" name="Oval 46">
              <a:extLst>
                <a:ext uri="{FF2B5EF4-FFF2-40B4-BE49-F238E27FC236}">
                  <a16:creationId xmlns:a16="http://schemas.microsoft.com/office/drawing/2014/main" id="{E6C9D6CF-40BC-7C48-A86C-B43EE75C6FCA}"/>
                </a:ext>
              </a:extLst>
            </p:cNvPr>
            <p:cNvSpPr>
              <a:spLocks noChangeArrowheads="1"/>
            </p:cNvSpPr>
            <p:nvPr/>
          </p:nvSpPr>
          <p:spPr bwMode="auto">
            <a:xfrm>
              <a:off x="4399" y="2007"/>
              <a:ext cx="18" cy="18"/>
            </a:xfrm>
            <a:prstGeom prst="ellipse">
              <a:avLst/>
            </a:prstGeom>
            <a:noFill/>
            <a:ln w="4763">
              <a:solidFill>
                <a:srgbClr val="2EB848"/>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59430" name="Freeform 47">
              <a:extLst>
                <a:ext uri="{FF2B5EF4-FFF2-40B4-BE49-F238E27FC236}">
                  <a16:creationId xmlns:a16="http://schemas.microsoft.com/office/drawing/2014/main" id="{D0BD6DA5-418B-DA4F-9F59-CEC72CF81BBA}"/>
                </a:ext>
              </a:extLst>
            </p:cNvPr>
            <p:cNvSpPr>
              <a:spLocks/>
            </p:cNvSpPr>
            <p:nvPr/>
          </p:nvSpPr>
          <p:spPr bwMode="auto">
            <a:xfrm>
              <a:off x="4630" y="1047"/>
              <a:ext cx="18" cy="38"/>
            </a:xfrm>
            <a:custGeom>
              <a:avLst/>
              <a:gdLst>
                <a:gd name="T0" fmla="*/ 0 w 137"/>
                <a:gd name="T1" fmla="*/ 0 h 275"/>
                <a:gd name="T2" fmla="*/ 0 w 137"/>
                <a:gd name="T3" fmla="*/ 1 h 275"/>
                <a:gd name="T4" fmla="*/ 0 w 137"/>
                <a:gd name="T5" fmla="*/ 1 h 275"/>
                <a:gd name="T6" fmla="*/ 0 w 137"/>
                <a:gd name="T7" fmla="*/ 1 h 275"/>
                <a:gd name="T8" fmla="*/ 0 w 137"/>
                <a:gd name="T9" fmla="*/ 1 h 275"/>
                <a:gd name="T10" fmla="*/ 0 w 137"/>
                <a:gd name="T11" fmla="*/ 0 h 275"/>
                <a:gd name="T12" fmla="*/ 0 w 137"/>
                <a:gd name="T13" fmla="*/ 0 h 275"/>
                <a:gd name="T14" fmla="*/ 0 w 137"/>
                <a:gd name="T15" fmla="*/ 0 h 275"/>
                <a:gd name="T16" fmla="*/ 0 w 137"/>
                <a:gd name="T17" fmla="*/ 0 h 2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 h="275">
                  <a:moveTo>
                    <a:pt x="69" y="0"/>
                  </a:moveTo>
                  <a:lnTo>
                    <a:pt x="69" y="275"/>
                  </a:lnTo>
                  <a:lnTo>
                    <a:pt x="0" y="275"/>
                  </a:lnTo>
                  <a:lnTo>
                    <a:pt x="137" y="275"/>
                  </a:lnTo>
                  <a:lnTo>
                    <a:pt x="69" y="275"/>
                  </a:lnTo>
                  <a:lnTo>
                    <a:pt x="69" y="0"/>
                  </a:lnTo>
                  <a:lnTo>
                    <a:pt x="0" y="0"/>
                  </a:lnTo>
                  <a:lnTo>
                    <a:pt x="137" y="0"/>
                  </a:lnTo>
                  <a:lnTo>
                    <a:pt x="69" y="0"/>
                  </a:lnTo>
                </a:path>
              </a:pathLst>
            </a:custGeom>
            <a:solidFill>
              <a:srgbClr val="3E58AC"/>
            </a:solidFill>
            <a:ln w="4763" cap="flat">
              <a:solidFill>
                <a:srgbClr val="3E58AC"/>
              </a:solidFill>
              <a:prstDash val="solid"/>
              <a:miter lim="800000"/>
              <a:headEnd/>
              <a:tailEnd/>
            </a:ln>
          </p:spPr>
          <p:txBody>
            <a:bodyPr/>
            <a:lstStyle/>
            <a:p>
              <a:endParaRPr lang="en-US"/>
            </a:p>
          </p:txBody>
        </p:sp>
        <p:sp>
          <p:nvSpPr>
            <p:cNvPr id="59431" name="Freeform 48">
              <a:extLst>
                <a:ext uri="{FF2B5EF4-FFF2-40B4-BE49-F238E27FC236}">
                  <a16:creationId xmlns:a16="http://schemas.microsoft.com/office/drawing/2014/main" id="{C5CF8D9C-B790-5D47-8CE5-0DA8CF4FB9CC}"/>
                </a:ext>
              </a:extLst>
            </p:cNvPr>
            <p:cNvSpPr>
              <a:spLocks/>
            </p:cNvSpPr>
            <p:nvPr/>
          </p:nvSpPr>
          <p:spPr bwMode="auto">
            <a:xfrm>
              <a:off x="4630" y="1095"/>
              <a:ext cx="18" cy="38"/>
            </a:xfrm>
            <a:custGeom>
              <a:avLst/>
              <a:gdLst>
                <a:gd name="T0" fmla="*/ 0 w 137"/>
                <a:gd name="T1" fmla="*/ 0 h 276"/>
                <a:gd name="T2" fmla="*/ 0 w 137"/>
                <a:gd name="T3" fmla="*/ 1 h 276"/>
                <a:gd name="T4" fmla="*/ 0 w 137"/>
                <a:gd name="T5" fmla="*/ 1 h 276"/>
                <a:gd name="T6" fmla="*/ 0 w 137"/>
                <a:gd name="T7" fmla="*/ 1 h 276"/>
                <a:gd name="T8" fmla="*/ 0 w 137"/>
                <a:gd name="T9" fmla="*/ 1 h 276"/>
                <a:gd name="T10" fmla="*/ 0 w 137"/>
                <a:gd name="T11" fmla="*/ 0 h 276"/>
                <a:gd name="T12" fmla="*/ 0 w 137"/>
                <a:gd name="T13" fmla="*/ 0 h 276"/>
                <a:gd name="T14" fmla="*/ 0 w 137"/>
                <a:gd name="T15" fmla="*/ 0 h 276"/>
                <a:gd name="T16" fmla="*/ 0 w 137"/>
                <a:gd name="T17" fmla="*/ 0 h 2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7" h="276">
                  <a:moveTo>
                    <a:pt x="69" y="0"/>
                  </a:moveTo>
                  <a:lnTo>
                    <a:pt x="69" y="276"/>
                  </a:lnTo>
                  <a:lnTo>
                    <a:pt x="0" y="276"/>
                  </a:lnTo>
                  <a:lnTo>
                    <a:pt x="137" y="276"/>
                  </a:lnTo>
                  <a:lnTo>
                    <a:pt x="69" y="276"/>
                  </a:lnTo>
                  <a:lnTo>
                    <a:pt x="69" y="0"/>
                  </a:lnTo>
                  <a:lnTo>
                    <a:pt x="0" y="0"/>
                  </a:lnTo>
                  <a:lnTo>
                    <a:pt x="137" y="0"/>
                  </a:lnTo>
                  <a:lnTo>
                    <a:pt x="69" y="0"/>
                  </a:lnTo>
                </a:path>
              </a:pathLst>
            </a:custGeom>
            <a:solidFill>
              <a:srgbClr val="2EB848"/>
            </a:solidFill>
            <a:ln w="4763" cap="flat">
              <a:solidFill>
                <a:srgbClr val="2EB848"/>
              </a:solidFill>
              <a:prstDash val="solid"/>
              <a:miter lim="800000"/>
              <a:headEnd/>
              <a:tailEnd/>
            </a:ln>
          </p:spPr>
          <p:txBody>
            <a:bodyPr/>
            <a:lstStyle/>
            <a:p>
              <a:endParaRPr lang="en-US"/>
            </a:p>
          </p:txBody>
        </p:sp>
        <p:sp>
          <p:nvSpPr>
            <p:cNvPr id="59432" name="Rectangle 49">
              <a:extLst>
                <a:ext uri="{FF2B5EF4-FFF2-40B4-BE49-F238E27FC236}">
                  <a16:creationId xmlns:a16="http://schemas.microsoft.com/office/drawing/2014/main" id="{4EE0AD0F-428E-1A40-9A34-C403CB33CD7C}"/>
                </a:ext>
              </a:extLst>
            </p:cNvPr>
            <p:cNvSpPr>
              <a:spLocks noChangeArrowheads="1"/>
            </p:cNvSpPr>
            <p:nvPr/>
          </p:nvSpPr>
          <p:spPr bwMode="auto">
            <a:xfrm>
              <a:off x="4668" y="1094"/>
              <a:ext cx="92" cy="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500">
                  <a:solidFill>
                    <a:srgbClr val="000000"/>
                  </a:solidFill>
                </a:rPr>
                <a:t>infer</a:t>
              </a:r>
              <a:endParaRPr lang="en-US" altLang="en-US"/>
            </a:p>
          </p:txBody>
        </p:sp>
        <p:sp>
          <p:nvSpPr>
            <p:cNvPr id="59433" name="Rectangle 50">
              <a:extLst>
                <a:ext uri="{FF2B5EF4-FFF2-40B4-BE49-F238E27FC236}">
                  <a16:creationId xmlns:a16="http://schemas.microsoft.com/office/drawing/2014/main" id="{4CE5C60A-C3F0-E84A-A15B-AD2FD944F06F}"/>
                </a:ext>
              </a:extLst>
            </p:cNvPr>
            <p:cNvSpPr>
              <a:spLocks noChangeArrowheads="1"/>
            </p:cNvSpPr>
            <p:nvPr/>
          </p:nvSpPr>
          <p:spPr bwMode="auto">
            <a:xfrm>
              <a:off x="4668" y="1046"/>
              <a:ext cx="110" cy="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500">
                  <a:solidFill>
                    <a:srgbClr val="000000"/>
                  </a:solidFill>
                </a:rPr>
                <a:t>comp</a:t>
              </a:r>
              <a:endParaRPr lang="en-US" altLang="en-US"/>
            </a:p>
          </p:txBody>
        </p:sp>
      </p:grpSp>
      <p:sp>
        <p:nvSpPr>
          <p:cNvPr id="14338" name="Rectangle 2">
            <a:extLst>
              <a:ext uri="{FF2B5EF4-FFF2-40B4-BE49-F238E27FC236}">
                <a16:creationId xmlns:a16="http://schemas.microsoft.com/office/drawing/2014/main" id="{A52E5961-08A5-8B46-AF94-A290418F7D91}"/>
              </a:ext>
            </a:extLst>
          </p:cNvPr>
          <p:cNvSpPr>
            <a:spLocks noGrp="1" noChangeArrowheads="1"/>
          </p:cNvSpPr>
          <p:nvPr>
            <p:ph type="title"/>
          </p:nvPr>
        </p:nvSpPr>
        <p:spPr/>
        <p:txBody>
          <a:bodyPr/>
          <a:lstStyle/>
          <a:p>
            <a:pPr eaLnBrk="1" hangingPunct="1">
              <a:defRPr/>
            </a:pPr>
            <a:r>
              <a:rPr lang="en-GB"/>
              <a:t>t-tests</a:t>
            </a:r>
            <a:endParaRPr lang="en-US"/>
          </a:p>
        </p:txBody>
      </p:sp>
      <p:pic>
        <p:nvPicPr>
          <p:cNvPr id="59395" name="Picture 9">
            <a:extLst>
              <a:ext uri="{FF2B5EF4-FFF2-40B4-BE49-F238E27FC236}">
                <a16:creationId xmlns:a16="http://schemas.microsoft.com/office/drawing/2014/main" id="{FA2C681D-8B93-4C4D-9DBC-43E2E3FF3544}"/>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827088" y="1773238"/>
            <a:ext cx="3427412" cy="1504950"/>
          </a:xfrm>
          <a:noFill/>
        </p:spPr>
      </p:pic>
      <p:sp>
        <p:nvSpPr>
          <p:cNvPr id="59396" name="Rectangle 3">
            <a:extLst>
              <a:ext uri="{FF2B5EF4-FFF2-40B4-BE49-F238E27FC236}">
                <a16:creationId xmlns:a16="http://schemas.microsoft.com/office/drawing/2014/main" id="{FC315C13-83F3-BE4D-AF4F-6DA9EA0791D5}"/>
              </a:ext>
            </a:extLst>
          </p:cNvPr>
          <p:cNvSpPr>
            <a:spLocks noGrp="1" noChangeArrowheads="1"/>
          </p:cNvSpPr>
          <p:nvPr>
            <p:ph type="body" sz="half" idx="3"/>
          </p:nvPr>
        </p:nvSpPr>
        <p:spPr/>
        <p:txBody>
          <a:bodyPr/>
          <a:lstStyle/>
          <a:p>
            <a:pPr eaLnBrk="1" hangingPunct="1">
              <a:lnSpc>
                <a:spcPct val="90000"/>
              </a:lnSpc>
            </a:pPr>
            <a:r>
              <a:rPr lang="en-GB" altLang="en-US" sz="2400">
                <a:ea typeface="ＭＳ Ｐゴシック" panose="020B0600070205080204" pitchFamily="34" charset="-128"/>
              </a:rPr>
              <a:t>Compare the </a:t>
            </a:r>
            <a:r>
              <a:rPr lang="en-GB" altLang="en-US" sz="2400" b="1">
                <a:ea typeface="ＭＳ Ｐゴシック" panose="020B0600070205080204" pitchFamily="34" charset="-128"/>
              </a:rPr>
              <a:t>mean</a:t>
            </a:r>
            <a:r>
              <a:rPr lang="en-GB" altLang="en-US" sz="2400">
                <a:ea typeface="ＭＳ Ｐゴシック" panose="020B0600070205080204" pitchFamily="34" charset="-128"/>
              </a:rPr>
              <a:t> between 2 samples/ conditions</a:t>
            </a:r>
          </a:p>
          <a:p>
            <a:pPr eaLnBrk="1" hangingPunct="1">
              <a:lnSpc>
                <a:spcPct val="90000"/>
              </a:lnSpc>
            </a:pPr>
            <a:r>
              <a:rPr lang="en-GB" altLang="zh-CN" sz="2400" b="1">
                <a:ea typeface="宋体" panose="02010600030101010101" pitchFamily="2" charset="-122"/>
              </a:rPr>
              <a:t>if 2 samples are taken from the same population, then they should have fairly similar means </a:t>
            </a:r>
          </a:p>
          <a:p>
            <a:pPr eaLnBrk="1" hangingPunct="1">
              <a:lnSpc>
                <a:spcPct val="90000"/>
              </a:lnSpc>
              <a:buFontTx/>
              <a:buNone/>
            </a:pPr>
            <a:r>
              <a:rPr lang="en-GB" altLang="zh-CN" sz="2400" b="1">
                <a:ea typeface="宋体" panose="02010600030101010101" pitchFamily="2" charset="-122"/>
                <a:sym typeface="Wingdings" pitchFamily="2" charset="2"/>
              </a:rPr>
              <a:t>	</a:t>
            </a:r>
            <a:r>
              <a:rPr lang="en-US" altLang="zh-CN" sz="2400">
                <a:ea typeface="宋体" panose="02010600030101010101" pitchFamily="2" charset="-122"/>
              </a:rPr>
              <a:t> if </a:t>
            </a:r>
            <a:r>
              <a:rPr lang="en-US" altLang="zh-CN" sz="2400" b="1">
                <a:ea typeface="宋体" panose="02010600030101010101" pitchFamily="2" charset="-122"/>
              </a:rPr>
              <a:t>2 means are statistically different</a:t>
            </a:r>
            <a:r>
              <a:rPr lang="en-US" altLang="zh-CN" sz="2400">
                <a:ea typeface="宋体" panose="02010600030101010101" pitchFamily="2" charset="-122"/>
              </a:rPr>
              <a:t>, then the samples are likely to be drawn from 2 different populations, i.e., </a:t>
            </a:r>
            <a:r>
              <a:rPr lang="en-US" altLang="zh-CN" sz="2400" b="1">
                <a:ea typeface="宋体" panose="02010600030101010101" pitchFamily="2" charset="-122"/>
              </a:rPr>
              <a:t>they really are different</a:t>
            </a:r>
            <a:r>
              <a:rPr lang="en-GB" altLang="zh-CN" sz="2400" b="1">
                <a:ea typeface="宋体" panose="02010600030101010101" pitchFamily="2" charset="-122"/>
              </a:rPr>
              <a:t>  </a:t>
            </a:r>
            <a:endParaRPr lang="en-US" altLang="en-US" sz="2400" b="1">
              <a:ea typeface="ＭＳ Ｐゴシック" panose="020B0600070205080204" pitchFamily="34" charset="-128"/>
            </a:endParaRPr>
          </a:p>
        </p:txBody>
      </p:sp>
      <p:sp>
        <p:nvSpPr>
          <p:cNvPr id="14348" name="Text Box 12">
            <a:extLst>
              <a:ext uri="{FF2B5EF4-FFF2-40B4-BE49-F238E27FC236}">
                <a16:creationId xmlns:a16="http://schemas.microsoft.com/office/drawing/2014/main" id="{AC27FE07-D54C-5B4D-804B-3EFDD5701EA6}"/>
              </a:ext>
            </a:extLst>
          </p:cNvPr>
          <p:cNvSpPr txBox="1">
            <a:spLocks noChangeArrowheads="1"/>
          </p:cNvSpPr>
          <p:nvPr/>
        </p:nvSpPr>
        <p:spPr bwMode="auto">
          <a:xfrm>
            <a:off x="7235825" y="1628775"/>
            <a:ext cx="431800" cy="366713"/>
          </a:xfrm>
          <a:prstGeom prst="rect">
            <a:avLst/>
          </a:prstGeom>
          <a:solidFill>
            <a:schemeClr val="bg1"/>
          </a:solidFill>
          <a:ln>
            <a:noFill/>
          </a:ln>
          <a:effectLst/>
          <a:extLst>
            <a:ext uri="{91240B29-F687-4f45-9708-019B960494DF}">
              <a14:hiddenLine xmlns="" xmlns:a14="http://schemas.microsoft.com/office/drawing/2010/main" w="15875">
                <a:solidFill>
                  <a:srgbClr val="FF99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en-GB">
              <a:latin typeface="Arial" charset="0"/>
              <a:ea typeface="ＭＳ Ｐゴシック" charset="0"/>
              <a:cs typeface="ＭＳ Ｐゴシック" charset="0"/>
            </a:endParaRPr>
          </a:p>
        </p:txBody>
      </p:sp>
      <p:sp>
        <p:nvSpPr>
          <p:cNvPr id="14349" name="Text Box 13">
            <a:extLst>
              <a:ext uri="{FF2B5EF4-FFF2-40B4-BE49-F238E27FC236}">
                <a16:creationId xmlns:a16="http://schemas.microsoft.com/office/drawing/2014/main" id="{D46D1D4A-1CB5-C742-A883-D1C6E5AD7415}"/>
              </a:ext>
            </a:extLst>
          </p:cNvPr>
          <p:cNvSpPr txBox="1">
            <a:spLocks noChangeArrowheads="1"/>
          </p:cNvSpPr>
          <p:nvPr/>
        </p:nvSpPr>
        <p:spPr bwMode="auto">
          <a:xfrm>
            <a:off x="5795963" y="3573463"/>
            <a:ext cx="1512887" cy="214312"/>
          </a:xfrm>
          <a:prstGeom prst="rect">
            <a:avLst/>
          </a:prstGeom>
          <a:solidFill>
            <a:schemeClr val="bg1"/>
          </a:solidFill>
          <a:ln>
            <a:noFill/>
          </a:ln>
          <a:effectLst/>
          <a:extLst>
            <a:ext uri="{91240B29-F687-4f45-9708-019B960494DF}">
              <a14:hiddenLine xmlns="" xmlns:a14="http://schemas.microsoft.com/office/drawing/2010/main" w="15875">
                <a:solidFill>
                  <a:srgbClr val="FF99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800">
                <a:latin typeface="Arial" charset="0"/>
                <a:ea typeface="ＭＳ Ｐゴシック" charset="0"/>
                <a:cs typeface="ＭＳ Ｐゴシック" charset="0"/>
              </a:rPr>
              <a:t>Exp. 1            Exp. 2</a:t>
            </a:r>
            <a:endParaRPr lang="en-US" sz="800">
              <a:latin typeface="Arial" charset="0"/>
              <a:ea typeface="ＭＳ Ｐゴシック" charset="0"/>
              <a:cs typeface="ＭＳ Ｐゴシック"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a:extLst>
              <a:ext uri="{FF2B5EF4-FFF2-40B4-BE49-F238E27FC236}">
                <a16:creationId xmlns:a16="http://schemas.microsoft.com/office/drawing/2014/main" id="{83A6D507-4369-EE4C-9755-E16CE57EF16C}"/>
              </a:ext>
            </a:extLst>
          </p:cNvPr>
          <p:cNvSpPr>
            <a:spLocks noChangeArrowheads="1"/>
          </p:cNvSpPr>
          <p:nvPr/>
        </p:nvSpPr>
        <p:spPr bwMode="auto">
          <a:xfrm>
            <a:off x="685800" y="609600"/>
            <a:ext cx="80010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Always take the standard error into account when quoting summary statistics. Quoting a silly number of decimal places/significant figures is a sure indicator of statistical and/or scientific illiteracy.</a:t>
            </a:r>
          </a:p>
          <a:p>
            <a:pPr eaLnBrk="1" hangingPunct="1"/>
            <a:endParaRPr lang="en-US" altLang="en-US" dirty="0"/>
          </a:p>
          <a:p>
            <a:pPr eaLnBrk="1" hangingPunct="1"/>
            <a:r>
              <a:rPr lang="en-US" altLang="en-US" dirty="0"/>
              <a:t>mean of 10 runs of a program on single input with times 3.01, 3.10 …  3.19, 3.23</a:t>
            </a:r>
          </a:p>
          <a:p>
            <a:pPr eaLnBrk="1" hangingPunct="1"/>
            <a:r>
              <a:rPr lang="en-US" altLang="en-US" dirty="0"/>
              <a:t>don’t report  run time of  3.14159 </a:t>
            </a:r>
          </a:p>
          <a:p>
            <a:pPr eaLnBrk="1" hangingPunct="1"/>
            <a:r>
              <a:rPr lang="en-US" altLang="en-US" dirty="0"/>
              <a:t> </a:t>
            </a:r>
          </a:p>
          <a:p>
            <a:pPr eaLnBrk="1" hangingPunct="1"/>
            <a:r>
              <a:rPr lang="en-US" altLang="en-US" dirty="0"/>
              <a:t>Report  3.1 ± .05 (where .05 is standard deviation),  </a:t>
            </a:r>
          </a:p>
          <a:p>
            <a:pPr eaLnBrk="1" hangingPunct="1"/>
            <a:endParaRPr lang="en-US" altLang="en-US" dirty="0"/>
          </a:p>
          <a:p>
            <a:pPr eaLnBrk="1" hangingPunct="1"/>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9229D8DF-87F3-1343-B14E-84EFE2D6B32D}"/>
              </a:ext>
            </a:extLst>
          </p:cNvPr>
          <p:cNvSpPr>
            <a:spLocks noGrp="1" noChangeArrowheads="1"/>
          </p:cNvSpPr>
          <p:nvPr>
            <p:ph type="title"/>
          </p:nvPr>
        </p:nvSpPr>
        <p:spPr/>
        <p:txBody>
          <a:bodyPr/>
          <a:lstStyle/>
          <a:p>
            <a:pPr eaLnBrk="1" hangingPunct="1">
              <a:defRPr/>
            </a:pPr>
            <a:r>
              <a:rPr lang="en-GB"/>
              <a:t>Formula</a:t>
            </a:r>
            <a:endParaRPr lang="en-US"/>
          </a:p>
        </p:txBody>
      </p:sp>
      <p:graphicFrame>
        <p:nvGraphicFramePr>
          <p:cNvPr id="61442" name="Object 5">
            <a:extLst>
              <a:ext uri="{FF2B5EF4-FFF2-40B4-BE49-F238E27FC236}">
                <a16:creationId xmlns:a16="http://schemas.microsoft.com/office/drawing/2014/main" id="{90E36EBD-BC31-5A46-83EA-66BD25BD3F73}"/>
              </a:ext>
            </a:extLst>
          </p:cNvPr>
          <p:cNvGraphicFramePr>
            <a:graphicFrameLocks noGrp="1" noChangeAspect="1"/>
          </p:cNvGraphicFramePr>
          <p:nvPr>
            <p:ph idx="1"/>
          </p:nvPr>
        </p:nvGraphicFramePr>
        <p:xfrm>
          <a:off x="1403350" y="1700213"/>
          <a:ext cx="5903913" cy="3971925"/>
        </p:xfrm>
        <a:graphic>
          <a:graphicData uri="http://schemas.openxmlformats.org/presentationml/2006/ole">
            <mc:AlternateContent xmlns:mc="http://schemas.openxmlformats.org/markup-compatibility/2006">
              <mc:Choice xmlns:v="urn:schemas-microsoft-com:vml" Requires="v">
                <p:oleObj spid="_x0000_s61460" name="Equation" r:id="rId4" imgW="16090900" imgH="10820400" progId="Equation.3">
                  <p:embed/>
                </p:oleObj>
              </mc:Choice>
              <mc:Fallback>
                <p:oleObj name="Equation" r:id="rId4" imgW="16090900" imgH="108204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1700213"/>
                        <a:ext cx="5903913" cy="397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3558" name="Text Box 6">
            <a:extLst>
              <a:ext uri="{FF2B5EF4-FFF2-40B4-BE49-F238E27FC236}">
                <a16:creationId xmlns:a16="http://schemas.microsoft.com/office/drawing/2014/main" id="{4A621633-B928-CB45-8CCE-659C0E10354F}"/>
              </a:ext>
            </a:extLst>
          </p:cNvPr>
          <p:cNvSpPr txBox="1">
            <a:spLocks noChangeArrowheads="1"/>
          </p:cNvSpPr>
          <p:nvPr/>
        </p:nvSpPr>
        <p:spPr bwMode="auto">
          <a:xfrm>
            <a:off x="539750" y="5867400"/>
            <a:ext cx="7993063" cy="366713"/>
          </a:xfrm>
          <a:prstGeom prst="rect">
            <a:avLst/>
          </a:prstGeom>
          <a:noFill/>
          <a:ln>
            <a:noFill/>
          </a:ln>
          <a:effectLst/>
          <a:extLst>
            <a:ext uri="{909E8E84-426E-40dd-AFC4-6F175D3DCCD1}">
              <a14:hiddenFill xmlns="" xmlns:a14="http://schemas.microsoft.com/office/drawing/2010/main">
                <a:solidFill>
                  <a:srgbClr val="FFCC00"/>
                </a:solidFill>
              </a14:hiddenFill>
            </a:ext>
            <a:ext uri="{91240B29-F687-4f45-9708-019B960494DF}">
              <a14:hiddenLine xmlns="" xmlns:a14="http://schemas.microsoft.com/office/drawing/2010/main" w="15875">
                <a:solidFill>
                  <a:srgbClr val="FF99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zh-CN" b="1" dirty="0">
                <a:latin typeface="Arial" charset="0"/>
                <a:ea typeface="ＭＳ Ｐゴシック" charset="0"/>
                <a:cs typeface="ＭＳ Ｐゴシック" charset="0"/>
              </a:rPr>
              <a:t>Reporting convention: t= 11.456, </a:t>
            </a:r>
            <a:r>
              <a:rPr lang="en-GB" altLang="zh-CN" b="1" dirty="0" err="1">
                <a:latin typeface="Arial" charset="0"/>
                <a:ea typeface="ＭＳ Ｐゴシック" charset="0"/>
                <a:cs typeface="ＭＳ Ｐゴシック" charset="0"/>
              </a:rPr>
              <a:t>df</a:t>
            </a:r>
            <a:r>
              <a:rPr lang="en-GB" altLang="zh-CN" b="1" dirty="0">
                <a:latin typeface="Arial" charset="0"/>
                <a:ea typeface="ＭＳ Ｐゴシック" charset="0"/>
                <a:cs typeface="ＭＳ Ｐゴシック" charset="0"/>
              </a:rPr>
              <a:t>= 9, p&lt; 0.001</a:t>
            </a:r>
            <a:r>
              <a:rPr lang="en-GB" altLang="zh-CN" dirty="0">
                <a:latin typeface="Arial" charset="0"/>
                <a:ea typeface="ＭＳ Ｐゴシック" charset="0"/>
                <a:cs typeface="ＭＳ Ｐゴシック" charset="0"/>
              </a:rPr>
              <a:t> </a:t>
            </a:r>
            <a:endParaRPr lang="en-US" dirty="0">
              <a:latin typeface="Arial" charset="0"/>
              <a:ea typeface="ＭＳ Ｐゴシック" charset="0"/>
              <a:cs typeface="ＭＳ Ｐゴシック" charset="0"/>
            </a:endParaRPr>
          </a:p>
        </p:txBody>
      </p:sp>
      <p:sp>
        <p:nvSpPr>
          <p:cNvPr id="23559" name="Text Box 7">
            <a:extLst>
              <a:ext uri="{FF2B5EF4-FFF2-40B4-BE49-F238E27FC236}">
                <a16:creationId xmlns:a16="http://schemas.microsoft.com/office/drawing/2014/main" id="{EDBB1B15-6EAF-DC4F-B0FB-6EE6420D33CD}"/>
              </a:ext>
            </a:extLst>
          </p:cNvPr>
          <p:cNvSpPr txBox="1">
            <a:spLocks noChangeArrowheads="1"/>
          </p:cNvSpPr>
          <p:nvPr/>
        </p:nvSpPr>
        <p:spPr bwMode="auto">
          <a:xfrm>
            <a:off x="395288" y="1268413"/>
            <a:ext cx="7921625"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defRPr/>
            </a:pPr>
            <a:r>
              <a:rPr lang="en-GB">
                <a:latin typeface="Times" charset="0"/>
                <a:ea typeface="ＭＳ Ｐゴシック" charset="0"/>
                <a:cs typeface="Arial" charset="0"/>
              </a:rPr>
              <a:t>Difference between the means divided by the pooled </a:t>
            </a:r>
            <a:r>
              <a:rPr lang="en-GB">
                <a:solidFill>
                  <a:srgbClr val="FF0000"/>
                </a:solidFill>
                <a:latin typeface="Times" charset="0"/>
                <a:ea typeface="ＭＳ Ｐゴシック" charset="0"/>
                <a:cs typeface="Arial" charset="0"/>
              </a:rPr>
              <a:t>standard error of the mean</a:t>
            </a:r>
            <a:endParaRPr lang="en-US">
              <a:solidFill>
                <a:srgbClr val="FF0000"/>
              </a:solidFill>
              <a:latin typeface="Times" charset="0"/>
              <a:ea typeface="ＭＳ Ｐゴシック" charset="0"/>
              <a:cs typeface="Arial"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524DCB4-0014-744D-B3CE-59FFF1404FA2}"/>
              </a:ext>
            </a:extLst>
          </p:cNvPr>
          <p:cNvSpPr>
            <a:spLocks noGrp="1" noChangeArrowheads="1"/>
          </p:cNvSpPr>
          <p:nvPr>
            <p:ph type="title"/>
          </p:nvPr>
        </p:nvSpPr>
        <p:spPr>
          <a:xfrm>
            <a:off x="684213" y="188913"/>
            <a:ext cx="7715250" cy="1143000"/>
          </a:xfrm>
        </p:spPr>
        <p:txBody>
          <a:bodyPr/>
          <a:lstStyle/>
          <a:p>
            <a:pPr eaLnBrk="1" hangingPunct="1">
              <a:defRPr/>
            </a:pPr>
            <a:r>
              <a:rPr lang="en-GB"/>
              <a:t>Formula cont.</a:t>
            </a:r>
            <a:endParaRPr lang="en-US"/>
          </a:p>
        </p:txBody>
      </p:sp>
      <p:graphicFrame>
        <p:nvGraphicFramePr>
          <p:cNvPr id="63490" name="Object 3">
            <a:extLst>
              <a:ext uri="{FF2B5EF4-FFF2-40B4-BE49-F238E27FC236}">
                <a16:creationId xmlns:a16="http://schemas.microsoft.com/office/drawing/2014/main" id="{5EE3BECE-D93B-D04A-9E88-C8CA0E641D4D}"/>
              </a:ext>
            </a:extLst>
          </p:cNvPr>
          <p:cNvGraphicFramePr>
            <a:graphicFrameLocks noGrp="1" noChangeAspect="1"/>
          </p:cNvGraphicFramePr>
          <p:nvPr>
            <p:ph sz="half" idx="1"/>
          </p:nvPr>
        </p:nvGraphicFramePr>
        <p:xfrm>
          <a:off x="5965825" y="2320925"/>
          <a:ext cx="2206625" cy="1546225"/>
        </p:xfrm>
        <a:graphic>
          <a:graphicData uri="http://schemas.openxmlformats.org/presentationml/2006/ole">
            <mc:AlternateContent xmlns:mc="http://schemas.openxmlformats.org/markup-compatibility/2006">
              <mc:Choice xmlns:v="urn:schemas-microsoft-com:vml" Requires="v">
                <p:oleObj spid="_x0000_s63557" name="Equation" r:id="rId4" imgW="16090900" imgH="10820400" progId="Equation.3">
                  <p:embed/>
                </p:oleObj>
              </mc:Choice>
              <mc:Fallback>
                <p:oleObj name="Equation" r:id="rId4" imgW="16090900" imgH="108204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5825" y="2320925"/>
                        <a:ext cx="2206625" cy="154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3491" name="Object 4">
            <a:extLst>
              <a:ext uri="{FF2B5EF4-FFF2-40B4-BE49-F238E27FC236}">
                <a16:creationId xmlns:a16="http://schemas.microsoft.com/office/drawing/2014/main" id="{F6458230-40B3-2E49-A7B9-40B9D50F7ABD}"/>
              </a:ext>
            </a:extLst>
          </p:cNvPr>
          <p:cNvGraphicFramePr>
            <a:graphicFrameLocks noGrp="1" noChangeAspect="1"/>
          </p:cNvGraphicFramePr>
          <p:nvPr>
            <p:ph sz="half" idx="2"/>
          </p:nvPr>
        </p:nvGraphicFramePr>
        <p:xfrm>
          <a:off x="5795963" y="4941888"/>
          <a:ext cx="3203575" cy="1349375"/>
        </p:xfrm>
        <a:graphic>
          <a:graphicData uri="http://schemas.openxmlformats.org/presentationml/2006/ole">
            <mc:AlternateContent xmlns:mc="http://schemas.openxmlformats.org/markup-compatibility/2006">
              <mc:Choice xmlns:v="urn:schemas-microsoft-com:vml" Requires="v">
                <p:oleObj spid="_x0000_s63558" name="Equation" r:id="rId6" imgW="27800300" imgH="11696700" progId="Equation.3">
                  <p:embed/>
                </p:oleObj>
              </mc:Choice>
              <mc:Fallback>
                <p:oleObj name="Equation" r:id="rId6" imgW="27800300" imgH="116967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4941888"/>
                        <a:ext cx="3203575"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37893" name="Picture 5" descr="Picture1">
            <a:extLst>
              <a:ext uri="{FF2B5EF4-FFF2-40B4-BE49-F238E27FC236}">
                <a16:creationId xmlns:a16="http://schemas.microsoft.com/office/drawing/2014/main" id="{1BAAEF70-031A-1549-AFFD-495A9D4EB0A1}"/>
              </a:ext>
            </a:extLst>
          </p:cNvPr>
          <p:cNvPicPr>
            <a:picLocks noGrp="1" noChangeArrowheads="1"/>
          </p:cNvPicPr>
          <p:nvPr>
            <p:ph sz="half" idx="1"/>
          </p:nvPr>
        </p:nvPicPr>
        <p:blipFill>
          <a:blip r:embed="rId8">
            <a:extLst>
              <a:ext uri="{28A0092B-C50C-407E-A947-70E740481C1C}">
                <a14:useLocalDpi xmlns:a14="http://schemas.microsoft.com/office/drawing/2010/main" val="0"/>
              </a:ext>
            </a:extLst>
          </a:blip>
          <a:srcRect/>
          <a:stretch>
            <a:fillRect/>
          </a:stretch>
        </p:blipFill>
        <p:spPr>
          <a:xfrm>
            <a:off x="2484438" y="2133600"/>
            <a:ext cx="989012" cy="2501900"/>
          </a:xfrm>
          <a:extLs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pic>
        <p:nvPicPr>
          <p:cNvPr id="37894" name="Picture 6" descr="Picture1">
            <a:extLst>
              <a:ext uri="{FF2B5EF4-FFF2-40B4-BE49-F238E27FC236}">
                <a16:creationId xmlns:a16="http://schemas.microsoft.com/office/drawing/2014/main" id="{911EBCC4-82C4-4F49-8EB5-5A11DB3F81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538" y="2997200"/>
            <a:ext cx="936625" cy="2274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7895" name="Freeform 7">
            <a:extLst>
              <a:ext uri="{FF2B5EF4-FFF2-40B4-BE49-F238E27FC236}">
                <a16:creationId xmlns:a16="http://schemas.microsoft.com/office/drawing/2014/main" id="{359F931A-577C-4A47-B845-024E58D425F5}"/>
              </a:ext>
            </a:extLst>
          </p:cNvPr>
          <p:cNvSpPr>
            <a:spLocks/>
          </p:cNvSpPr>
          <p:nvPr/>
        </p:nvSpPr>
        <p:spPr bwMode="auto">
          <a:xfrm>
            <a:off x="3389313" y="1706563"/>
            <a:ext cx="3527425" cy="1597025"/>
          </a:xfrm>
          <a:custGeom>
            <a:avLst/>
            <a:gdLst>
              <a:gd name="T0" fmla="*/ 0 w 2222"/>
              <a:gd name="T1" fmla="*/ 1597025 h 1006"/>
              <a:gd name="T2" fmla="*/ 1655763 w 2222"/>
              <a:gd name="T3" fmla="*/ 84138 h 1006"/>
              <a:gd name="T4" fmla="*/ 3527425 w 2222"/>
              <a:gd name="T5" fmla="*/ 1092200 h 1006"/>
              <a:gd name="T6" fmla="*/ 0 60000 65536"/>
              <a:gd name="T7" fmla="*/ 0 60000 65536"/>
              <a:gd name="T8" fmla="*/ 0 60000 65536"/>
            </a:gdLst>
            <a:ahLst/>
            <a:cxnLst>
              <a:cxn ang="T6">
                <a:pos x="T0" y="T1"/>
              </a:cxn>
              <a:cxn ang="T7">
                <a:pos x="T2" y="T3"/>
              </a:cxn>
              <a:cxn ang="T8">
                <a:pos x="T4" y="T5"/>
              </a:cxn>
            </a:cxnLst>
            <a:rect l="0" t="0" r="r" b="b"/>
            <a:pathLst>
              <a:path w="2222" h="1006">
                <a:moveTo>
                  <a:pt x="0" y="1006"/>
                </a:moveTo>
                <a:cubicBezTo>
                  <a:pt x="336" y="556"/>
                  <a:pt x="673" y="106"/>
                  <a:pt x="1043" y="53"/>
                </a:cubicBezTo>
                <a:cubicBezTo>
                  <a:pt x="1413" y="0"/>
                  <a:pt x="2078" y="620"/>
                  <a:pt x="2222" y="688"/>
                </a:cubicBezTo>
              </a:path>
            </a:pathLst>
          </a:custGeom>
          <a:noFill/>
          <a:ln w="12700"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37896" name="Freeform 8">
            <a:extLst>
              <a:ext uri="{FF2B5EF4-FFF2-40B4-BE49-F238E27FC236}">
                <a16:creationId xmlns:a16="http://schemas.microsoft.com/office/drawing/2014/main" id="{56E4D71E-1AF2-2941-B905-90B784346AF0}"/>
              </a:ext>
            </a:extLst>
          </p:cNvPr>
          <p:cNvSpPr>
            <a:spLocks/>
          </p:cNvSpPr>
          <p:nvPr/>
        </p:nvSpPr>
        <p:spPr bwMode="auto">
          <a:xfrm>
            <a:off x="5319713" y="1989138"/>
            <a:ext cx="2520950" cy="2087562"/>
          </a:xfrm>
          <a:custGeom>
            <a:avLst/>
            <a:gdLst>
              <a:gd name="T0" fmla="*/ 0 w 1588"/>
              <a:gd name="T1" fmla="*/ 2087562 h 1315"/>
              <a:gd name="T2" fmla="*/ 792163 w 1588"/>
              <a:gd name="T3" fmla="*/ 215900 h 1315"/>
              <a:gd name="T4" fmla="*/ 2520950 w 1588"/>
              <a:gd name="T5" fmla="*/ 792162 h 1315"/>
              <a:gd name="T6" fmla="*/ 0 60000 65536"/>
              <a:gd name="T7" fmla="*/ 0 60000 65536"/>
              <a:gd name="T8" fmla="*/ 0 60000 65536"/>
            </a:gdLst>
            <a:ahLst/>
            <a:cxnLst>
              <a:cxn ang="T6">
                <a:pos x="T0" y="T1"/>
              </a:cxn>
              <a:cxn ang="T7">
                <a:pos x="T2" y="T3"/>
              </a:cxn>
              <a:cxn ang="T8">
                <a:pos x="T4" y="T5"/>
              </a:cxn>
            </a:cxnLst>
            <a:rect l="0" t="0" r="r" b="b"/>
            <a:pathLst>
              <a:path w="1588" h="1315">
                <a:moveTo>
                  <a:pt x="0" y="1315"/>
                </a:moveTo>
                <a:cubicBezTo>
                  <a:pt x="117" y="793"/>
                  <a:pt x="234" y="272"/>
                  <a:pt x="499" y="136"/>
                </a:cubicBezTo>
                <a:cubicBezTo>
                  <a:pt x="764" y="0"/>
                  <a:pt x="1176" y="249"/>
                  <a:pt x="1588" y="499"/>
                </a:cubicBezTo>
              </a:path>
            </a:pathLst>
          </a:custGeom>
          <a:noFill/>
          <a:ln w="12700"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CC0000"/>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63496" name="Group 9">
            <a:extLst>
              <a:ext uri="{FF2B5EF4-FFF2-40B4-BE49-F238E27FC236}">
                <a16:creationId xmlns:a16="http://schemas.microsoft.com/office/drawing/2014/main" id="{8D95CB63-0BF9-014B-92DC-AD6EBACD89CE}"/>
              </a:ext>
            </a:extLst>
          </p:cNvPr>
          <p:cNvGrpSpPr>
            <a:grpSpLocks/>
          </p:cNvGrpSpPr>
          <p:nvPr/>
        </p:nvGrpSpPr>
        <p:grpSpPr bwMode="auto">
          <a:xfrm>
            <a:off x="1835150" y="2420938"/>
            <a:ext cx="3241675" cy="3625850"/>
            <a:chOff x="1156" y="1525"/>
            <a:chExt cx="2042" cy="2284"/>
          </a:xfrm>
        </p:grpSpPr>
        <p:grpSp>
          <p:nvGrpSpPr>
            <p:cNvPr id="63504" name="Group 10">
              <a:extLst>
                <a:ext uri="{FF2B5EF4-FFF2-40B4-BE49-F238E27FC236}">
                  <a16:creationId xmlns:a16="http://schemas.microsoft.com/office/drawing/2014/main" id="{DF82D7C5-214B-0246-A971-B4ABBCEED897}"/>
                </a:ext>
              </a:extLst>
            </p:cNvPr>
            <p:cNvGrpSpPr>
              <a:grpSpLocks/>
            </p:cNvGrpSpPr>
            <p:nvPr/>
          </p:nvGrpSpPr>
          <p:grpSpPr bwMode="auto">
            <a:xfrm>
              <a:off x="1156" y="1525"/>
              <a:ext cx="2042" cy="1905"/>
              <a:chOff x="1156" y="1525"/>
              <a:chExt cx="2042" cy="1905"/>
            </a:xfrm>
          </p:grpSpPr>
          <p:sp>
            <p:nvSpPr>
              <p:cNvPr id="37899" name="Line 11">
                <a:extLst>
                  <a:ext uri="{FF2B5EF4-FFF2-40B4-BE49-F238E27FC236}">
                    <a16:creationId xmlns:a16="http://schemas.microsoft.com/office/drawing/2014/main" id="{59B3D222-5DDD-2949-A520-9B1856EB37C8}"/>
                  </a:ext>
                </a:extLst>
              </p:cNvPr>
              <p:cNvSpPr>
                <a:spLocks noChangeShapeType="1"/>
              </p:cNvSpPr>
              <p:nvPr/>
            </p:nvSpPr>
            <p:spPr bwMode="auto">
              <a:xfrm>
                <a:off x="1156" y="1525"/>
                <a:ext cx="0" cy="1905"/>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37900" name="Line 12">
                <a:extLst>
                  <a:ext uri="{FF2B5EF4-FFF2-40B4-BE49-F238E27FC236}">
                    <a16:creationId xmlns:a16="http://schemas.microsoft.com/office/drawing/2014/main" id="{C4E2656F-8CED-564B-A6BC-206D974EE68C}"/>
                  </a:ext>
                </a:extLst>
              </p:cNvPr>
              <p:cNvSpPr>
                <a:spLocks noChangeShapeType="1"/>
              </p:cNvSpPr>
              <p:nvPr/>
            </p:nvSpPr>
            <p:spPr bwMode="auto">
              <a:xfrm flipH="1">
                <a:off x="1156" y="3430"/>
                <a:ext cx="2042"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grpSp>
        <p:grpSp>
          <p:nvGrpSpPr>
            <p:cNvPr id="63505" name="Group 13">
              <a:extLst>
                <a:ext uri="{FF2B5EF4-FFF2-40B4-BE49-F238E27FC236}">
                  <a16:creationId xmlns:a16="http://schemas.microsoft.com/office/drawing/2014/main" id="{40E41D28-FC26-274C-BA67-DF8D32628902}"/>
                </a:ext>
              </a:extLst>
            </p:cNvPr>
            <p:cNvGrpSpPr>
              <a:grpSpLocks/>
            </p:cNvGrpSpPr>
            <p:nvPr/>
          </p:nvGrpSpPr>
          <p:grpSpPr bwMode="auto">
            <a:xfrm>
              <a:off x="1383" y="1616"/>
              <a:ext cx="46" cy="952"/>
              <a:chOff x="1383" y="1616"/>
              <a:chExt cx="46" cy="952"/>
            </a:xfrm>
          </p:grpSpPr>
          <p:sp>
            <p:nvSpPr>
              <p:cNvPr id="37902" name="Oval 14">
                <a:extLst>
                  <a:ext uri="{FF2B5EF4-FFF2-40B4-BE49-F238E27FC236}">
                    <a16:creationId xmlns:a16="http://schemas.microsoft.com/office/drawing/2014/main" id="{FC8DC024-D87E-8B40-94E2-99914C16E90B}"/>
                  </a:ext>
                </a:extLst>
              </p:cNvPr>
              <p:cNvSpPr>
                <a:spLocks noChangeArrowheads="1"/>
              </p:cNvSpPr>
              <p:nvPr/>
            </p:nvSpPr>
            <p:spPr bwMode="auto">
              <a:xfrm>
                <a:off x="1383" y="1842"/>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03" name="Oval 15">
                <a:extLst>
                  <a:ext uri="{FF2B5EF4-FFF2-40B4-BE49-F238E27FC236}">
                    <a16:creationId xmlns:a16="http://schemas.microsoft.com/office/drawing/2014/main" id="{521A62CC-04DD-944A-9E25-CACC94FD6C6E}"/>
                  </a:ext>
                </a:extLst>
              </p:cNvPr>
              <p:cNvSpPr>
                <a:spLocks noChangeArrowheads="1"/>
              </p:cNvSpPr>
              <p:nvPr/>
            </p:nvSpPr>
            <p:spPr bwMode="auto">
              <a:xfrm>
                <a:off x="1383" y="1978"/>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04" name="Oval 16">
                <a:extLst>
                  <a:ext uri="{FF2B5EF4-FFF2-40B4-BE49-F238E27FC236}">
                    <a16:creationId xmlns:a16="http://schemas.microsoft.com/office/drawing/2014/main" id="{4C3572DB-2B0C-A246-8AB9-2426FF4FAEC7}"/>
                  </a:ext>
                </a:extLst>
              </p:cNvPr>
              <p:cNvSpPr>
                <a:spLocks noChangeArrowheads="1"/>
              </p:cNvSpPr>
              <p:nvPr/>
            </p:nvSpPr>
            <p:spPr bwMode="auto">
              <a:xfrm>
                <a:off x="1383" y="2069"/>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05" name="Oval 17">
                <a:extLst>
                  <a:ext uri="{FF2B5EF4-FFF2-40B4-BE49-F238E27FC236}">
                    <a16:creationId xmlns:a16="http://schemas.microsoft.com/office/drawing/2014/main" id="{8F8ED853-5FF0-8346-BB8E-82EC96637FC1}"/>
                  </a:ext>
                </a:extLst>
              </p:cNvPr>
              <p:cNvSpPr>
                <a:spLocks noChangeArrowheads="1"/>
              </p:cNvSpPr>
              <p:nvPr/>
            </p:nvSpPr>
            <p:spPr bwMode="auto">
              <a:xfrm>
                <a:off x="1383" y="2205"/>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06" name="Oval 18">
                <a:extLst>
                  <a:ext uri="{FF2B5EF4-FFF2-40B4-BE49-F238E27FC236}">
                    <a16:creationId xmlns:a16="http://schemas.microsoft.com/office/drawing/2014/main" id="{5B1A3FE7-BAEE-DB4D-BC9F-E974ADC25AEF}"/>
                  </a:ext>
                </a:extLst>
              </p:cNvPr>
              <p:cNvSpPr>
                <a:spLocks noChangeArrowheads="1"/>
              </p:cNvSpPr>
              <p:nvPr/>
            </p:nvSpPr>
            <p:spPr bwMode="auto">
              <a:xfrm>
                <a:off x="1383" y="2341"/>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07" name="Oval 19">
                <a:extLst>
                  <a:ext uri="{FF2B5EF4-FFF2-40B4-BE49-F238E27FC236}">
                    <a16:creationId xmlns:a16="http://schemas.microsoft.com/office/drawing/2014/main" id="{B2B9D9C5-F49A-CB4C-BF7B-5A8D9D109140}"/>
                  </a:ext>
                </a:extLst>
              </p:cNvPr>
              <p:cNvSpPr>
                <a:spLocks noChangeArrowheads="1"/>
              </p:cNvSpPr>
              <p:nvPr/>
            </p:nvSpPr>
            <p:spPr bwMode="auto">
              <a:xfrm>
                <a:off x="1383" y="1616"/>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08" name="Oval 20">
                <a:extLst>
                  <a:ext uri="{FF2B5EF4-FFF2-40B4-BE49-F238E27FC236}">
                    <a16:creationId xmlns:a16="http://schemas.microsoft.com/office/drawing/2014/main" id="{8E81CD2B-C709-C741-8637-CB464628F3BE}"/>
                  </a:ext>
                </a:extLst>
              </p:cNvPr>
              <p:cNvSpPr>
                <a:spLocks noChangeArrowheads="1"/>
              </p:cNvSpPr>
              <p:nvPr/>
            </p:nvSpPr>
            <p:spPr bwMode="auto">
              <a:xfrm>
                <a:off x="1383" y="2522"/>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grpSp>
        <p:grpSp>
          <p:nvGrpSpPr>
            <p:cNvPr id="63506" name="Group 21">
              <a:extLst>
                <a:ext uri="{FF2B5EF4-FFF2-40B4-BE49-F238E27FC236}">
                  <a16:creationId xmlns:a16="http://schemas.microsoft.com/office/drawing/2014/main" id="{7CA15AB9-9B5E-DD4C-AF98-C31095CB973B}"/>
                </a:ext>
              </a:extLst>
            </p:cNvPr>
            <p:cNvGrpSpPr>
              <a:grpSpLocks/>
            </p:cNvGrpSpPr>
            <p:nvPr/>
          </p:nvGrpSpPr>
          <p:grpSpPr bwMode="auto">
            <a:xfrm>
              <a:off x="2517" y="2115"/>
              <a:ext cx="46" cy="952"/>
              <a:chOff x="1383" y="1616"/>
              <a:chExt cx="46" cy="952"/>
            </a:xfrm>
          </p:grpSpPr>
          <p:sp>
            <p:nvSpPr>
              <p:cNvPr id="37910" name="Oval 22">
                <a:extLst>
                  <a:ext uri="{FF2B5EF4-FFF2-40B4-BE49-F238E27FC236}">
                    <a16:creationId xmlns:a16="http://schemas.microsoft.com/office/drawing/2014/main" id="{1B1AE8EA-70F9-4541-824D-1B0870E5B170}"/>
                  </a:ext>
                </a:extLst>
              </p:cNvPr>
              <p:cNvSpPr>
                <a:spLocks noChangeArrowheads="1"/>
              </p:cNvSpPr>
              <p:nvPr/>
            </p:nvSpPr>
            <p:spPr bwMode="auto">
              <a:xfrm>
                <a:off x="1383" y="1842"/>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11" name="Oval 23">
                <a:extLst>
                  <a:ext uri="{FF2B5EF4-FFF2-40B4-BE49-F238E27FC236}">
                    <a16:creationId xmlns:a16="http://schemas.microsoft.com/office/drawing/2014/main" id="{390FBEFD-0C44-484E-951B-FF08C2E04E4B}"/>
                  </a:ext>
                </a:extLst>
              </p:cNvPr>
              <p:cNvSpPr>
                <a:spLocks noChangeArrowheads="1"/>
              </p:cNvSpPr>
              <p:nvPr/>
            </p:nvSpPr>
            <p:spPr bwMode="auto">
              <a:xfrm>
                <a:off x="1383" y="1978"/>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12" name="Oval 24">
                <a:extLst>
                  <a:ext uri="{FF2B5EF4-FFF2-40B4-BE49-F238E27FC236}">
                    <a16:creationId xmlns:a16="http://schemas.microsoft.com/office/drawing/2014/main" id="{6646580D-9131-7B42-9405-5EBBF22590F7}"/>
                  </a:ext>
                </a:extLst>
              </p:cNvPr>
              <p:cNvSpPr>
                <a:spLocks noChangeArrowheads="1"/>
              </p:cNvSpPr>
              <p:nvPr/>
            </p:nvSpPr>
            <p:spPr bwMode="auto">
              <a:xfrm>
                <a:off x="1383" y="2069"/>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13" name="Oval 25">
                <a:extLst>
                  <a:ext uri="{FF2B5EF4-FFF2-40B4-BE49-F238E27FC236}">
                    <a16:creationId xmlns:a16="http://schemas.microsoft.com/office/drawing/2014/main" id="{9B48AEA0-71EF-F243-878F-1956158B5D8D}"/>
                  </a:ext>
                </a:extLst>
              </p:cNvPr>
              <p:cNvSpPr>
                <a:spLocks noChangeArrowheads="1"/>
              </p:cNvSpPr>
              <p:nvPr/>
            </p:nvSpPr>
            <p:spPr bwMode="auto">
              <a:xfrm>
                <a:off x="1383" y="2205"/>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14" name="Oval 26">
                <a:extLst>
                  <a:ext uri="{FF2B5EF4-FFF2-40B4-BE49-F238E27FC236}">
                    <a16:creationId xmlns:a16="http://schemas.microsoft.com/office/drawing/2014/main" id="{E0048160-5D9E-7D48-AF68-3A951FAB7EDD}"/>
                  </a:ext>
                </a:extLst>
              </p:cNvPr>
              <p:cNvSpPr>
                <a:spLocks noChangeArrowheads="1"/>
              </p:cNvSpPr>
              <p:nvPr/>
            </p:nvSpPr>
            <p:spPr bwMode="auto">
              <a:xfrm>
                <a:off x="1383" y="2341"/>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15" name="Oval 27">
                <a:extLst>
                  <a:ext uri="{FF2B5EF4-FFF2-40B4-BE49-F238E27FC236}">
                    <a16:creationId xmlns:a16="http://schemas.microsoft.com/office/drawing/2014/main" id="{E39EB687-87CE-B64D-80BF-8C95DB5708BE}"/>
                  </a:ext>
                </a:extLst>
              </p:cNvPr>
              <p:cNvSpPr>
                <a:spLocks noChangeArrowheads="1"/>
              </p:cNvSpPr>
              <p:nvPr/>
            </p:nvSpPr>
            <p:spPr bwMode="auto">
              <a:xfrm>
                <a:off x="1383" y="1616"/>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37916" name="Oval 28">
                <a:extLst>
                  <a:ext uri="{FF2B5EF4-FFF2-40B4-BE49-F238E27FC236}">
                    <a16:creationId xmlns:a16="http://schemas.microsoft.com/office/drawing/2014/main" id="{3AADF321-585A-4F4E-9AF2-C0643D1047D3}"/>
                  </a:ext>
                </a:extLst>
              </p:cNvPr>
              <p:cNvSpPr>
                <a:spLocks noChangeArrowheads="1"/>
              </p:cNvSpPr>
              <p:nvPr/>
            </p:nvSpPr>
            <p:spPr bwMode="auto">
              <a:xfrm>
                <a:off x="1383" y="2522"/>
                <a:ext cx="46" cy="46"/>
              </a:xfrm>
              <a:prstGeom prst="ellipse">
                <a:avLst/>
              </a:prstGeom>
              <a:solidFill>
                <a:schemeClr val="accent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grpSp>
        <p:sp>
          <p:nvSpPr>
            <p:cNvPr id="37917" name="Text Box 29">
              <a:extLst>
                <a:ext uri="{FF2B5EF4-FFF2-40B4-BE49-F238E27FC236}">
                  <a16:creationId xmlns:a16="http://schemas.microsoft.com/office/drawing/2014/main" id="{BAE4650B-18C0-7140-B45C-E80340D434A4}"/>
                </a:ext>
              </a:extLst>
            </p:cNvPr>
            <p:cNvSpPr txBox="1">
              <a:spLocks noChangeArrowheads="1"/>
            </p:cNvSpPr>
            <p:nvPr/>
          </p:nvSpPr>
          <p:spPr bwMode="auto">
            <a:xfrm>
              <a:off x="1247" y="3521"/>
              <a:ext cx="771"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defRPr/>
              </a:pPr>
              <a:r>
                <a:rPr lang="en-GB">
                  <a:latin typeface="Times" charset="0"/>
                  <a:ea typeface="ＭＳ Ｐゴシック" charset="0"/>
                  <a:cs typeface="Arial" charset="0"/>
                </a:rPr>
                <a:t>Cond. 1</a:t>
              </a:r>
              <a:endParaRPr lang="en-US">
                <a:latin typeface="Times" charset="0"/>
                <a:ea typeface="ＭＳ Ｐゴシック" charset="0"/>
                <a:cs typeface="Arial" charset="0"/>
              </a:endParaRPr>
            </a:p>
          </p:txBody>
        </p:sp>
        <p:sp>
          <p:nvSpPr>
            <p:cNvPr id="37918" name="Text Box 30">
              <a:extLst>
                <a:ext uri="{FF2B5EF4-FFF2-40B4-BE49-F238E27FC236}">
                  <a16:creationId xmlns:a16="http://schemas.microsoft.com/office/drawing/2014/main" id="{8330A7F7-2FE6-8740-BC31-7E5C5FAAE55A}"/>
                </a:ext>
              </a:extLst>
            </p:cNvPr>
            <p:cNvSpPr txBox="1">
              <a:spLocks noChangeArrowheads="1"/>
            </p:cNvSpPr>
            <p:nvPr/>
          </p:nvSpPr>
          <p:spPr bwMode="auto">
            <a:xfrm>
              <a:off x="2381" y="3521"/>
              <a:ext cx="81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defRPr/>
              </a:pPr>
              <a:r>
                <a:rPr lang="en-GB">
                  <a:latin typeface="Times" charset="0"/>
                  <a:ea typeface="ＭＳ Ｐゴシック" charset="0"/>
                  <a:cs typeface="Arial" charset="0"/>
                </a:rPr>
                <a:t>Cond. 2</a:t>
              </a:r>
              <a:endParaRPr lang="en-US">
                <a:latin typeface="Times" charset="0"/>
                <a:ea typeface="ＭＳ Ｐゴシック" charset="0"/>
                <a:cs typeface="Arial" charset="0"/>
              </a:endParaRPr>
            </a:p>
          </p:txBody>
        </p:sp>
        <p:sp>
          <p:nvSpPr>
            <p:cNvPr id="37919" name="Line 31">
              <a:extLst>
                <a:ext uri="{FF2B5EF4-FFF2-40B4-BE49-F238E27FC236}">
                  <a16:creationId xmlns:a16="http://schemas.microsoft.com/office/drawing/2014/main" id="{0359CB38-316D-EC4C-AFB4-4A9AD0743B22}"/>
                </a:ext>
              </a:extLst>
            </p:cNvPr>
            <p:cNvSpPr>
              <a:spLocks noChangeShapeType="1"/>
            </p:cNvSpPr>
            <p:nvPr/>
          </p:nvSpPr>
          <p:spPr bwMode="auto">
            <a:xfrm>
              <a:off x="1292" y="2095"/>
              <a:ext cx="227" cy="0"/>
            </a:xfrm>
            <a:prstGeom prst="line">
              <a:avLst/>
            </a:prstGeom>
            <a:noFill/>
            <a:ln w="38100">
              <a:solidFill>
                <a:srgbClr val="66FF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37920" name="Line 32">
              <a:extLst>
                <a:ext uri="{FF2B5EF4-FFF2-40B4-BE49-F238E27FC236}">
                  <a16:creationId xmlns:a16="http://schemas.microsoft.com/office/drawing/2014/main" id="{8AF85B34-ADFE-3348-B586-826B33ED1601}"/>
                </a:ext>
              </a:extLst>
            </p:cNvPr>
            <p:cNvSpPr>
              <a:spLocks noChangeShapeType="1"/>
            </p:cNvSpPr>
            <p:nvPr/>
          </p:nvSpPr>
          <p:spPr bwMode="auto">
            <a:xfrm>
              <a:off x="2426" y="2587"/>
              <a:ext cx="227" cy="0"/>
            </a:xfrm>
            <a:prstGeom prst="line">
              <a:avLst/>
            </a:prstGeom>
            <a:noFill/>
            <a:ln w="38100">
              <a:solidFill>
                <a:srgbClr val="66FF66"/>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grpSp>
      <p:sp>
        <p:nvSpPr>
          <p:cNvPr id="37921" name="Line 33">
            <a:extLst>
              <a:ext uri="{FF2B5EF4-FFF2-40B4-BE49-F238E27FC236}">
                <a16:creationId xmlns:a16="http://schemas.microsoft.com/office/drawing/2014/main" id="{FB828F54-95F3-E94D-9C6E-0BC49442E94A}"/>
              </a:ext>
            </a:extLst>
          </p:cNvPr>
          <p:cNvSpPr>
            <a:spLocks noChangeShapeType="1"/>
          </p:cNvSpPr>
          <p:nvPr/>
        </p:nvSpPr>
        <p:spPr bwMode="auto">
          <a:xfrm>
            <a:off x="2870200" y="3024188"/>
            <a:ext cx="0" cy="576262"/>
          </a:xfrm>
          <a:prstGeom prst="line">
            <a:avLst/>
          </a:prstGeom>
          <a:noFill/>
          <a:ln w="12700">
            <a:solidFill>
              <a:srgbClr val="CC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37922" name="Line 34">
            <a:extLst>
              <a:ext uri="{FF2B5EF4-FFF2-40B4-BE49-F238E27FC236}">
                <a16:creationId xmlns:a16="http://schemas.microsoft.com/office/drawing/2014/main" id="{4249FB0E-2C63-0746-929A-D0CDE886C536}"/>
              </a:ext>
            </a:extLst>
          </p:cNvPr>
          <p:cNvSpPr>
            <a:spLocks noChangeShapeType="1"/>
          </p:cNvSpPr>
          <p:nvPr/>
        </p:nvSpPr>
        <p:spPr bwMode="auto">
          <a:xfrm>
            <a:off x="4787900" y="3816350"/>
            <a:ext cx="0" cy="576263"/>
          </a:xfrm>
          <a:prstGeom prst="line">
            <a:avLst/>
          </a:prstGeom>
          <a:noFill/>
          <a:ln w="12700">
            <a:solidFill>
              <a:srgbClr val="CC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37923" name="Freeform 35">
            <a:extLst>
              <a:ext uri="{FF2B5EF4-FFF2-40B4-BE49-F238E27FC236}">
                <a16:creationId xmlns:a16="http://schemas.microsoft.com/office/drawing/2014/main" id="{2549CA7C-15A5-DD4B-A359-BF03F3437BAB}"/>
              </a:ext>
            </a:extLst>
          </p:cNvPr>
          <p:cNvSpPr>
            <a:spLocks/>
          </p:cNvSpPr>
          <p:nvPr/>
        </p:nvSpPr>
        <p:spPr bwMode="auto">
          <a:xfrm rot="-9704564">
            <a:off x="2798763" y="3532188"/>
            <a:ext cx="5116512" cy="781050"/>
          </a:xfrm>
          <a:custGeom>
            <a:avLst/>
            <a:gdLst>
              <a:gd name="T0" fmla="*/ 0 w 2857"/>
              <a:gd name="T1" fmla="*/ 0 h 1519"/>
              <a:gd name="T2" fmla="*/ 2030845 w 2857"/>
              <a:gd name="T3" fmla="*/ 746085 h 1519"/>
              <a:gd name="T4" fmla="*/ 5116512 w 2857"/>
              <a:gd name="T5" fmla="*/ 209788 h 1519"/>
              <a:gd name="T6" fmla="*/ 0 60000 65536"/>
              <a:gd name="T7" fmla="*/ 0 60000 65536"/>
              <a:gd name="T8" fmla="*/ 0 60000 65536"/>
            </a:gdLst>
            <a:ahLst/>
            <a:cxnLst>
              <a:cxn ang="T6">
                <a:pos x="T0" y="T1"/>
              </a:cxn>
              <a:cxn ang="T7">
                <a:pos x="T2" y="T3"/>
              </a:cxn>
              <a:cxn ang="T8">
                <a:pos x="T4" y="T5"/>
              </a:cxn>
            </a:cxnLst>
            <a:rect l="0" t="0" r="r" b="b"/>
            <a:pathLst>
              <a:path w="2857" h="1519">
                <a:moveTo>
                  <a:pt x="0" y="0"/>
                </a:moveTo>
                <a:cubicBezTo>
                  <a:pt x="329" y="691"/>
                  <a:pt x="658" y="1383"/>
                  <a:pt x="1134" y="1451"/>
                </a:cubicBezTo>
                <a:cubicBezTo>
                  <a:pt x="1610" y="1519"/>
                  <a:pt x="2600" y="605"/>
                  <a:pt x="2857" y="408"/>
                </a:cubicBezTo>
              </a:path>
            </a:pathLst>
          </a:custGeom>
          <a:noFill/>
          <a:ln w="12700" cap="flat" cmpd="sng">
            <a:solidFill>
              <a:srgbClr val="CC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37924" name="Freeform 36">
            <a:extLst>
              <a:ext uri="{FF2B5EF4-FFF2-40B4-BE49-F238E27FC236}">
                <a16:creationId xmlns:a16="http://schemas.microsoft.com/office/drawing/2014/main" id="{60AE56FF-647D-DE45-8BC8-89EB4D23F4BD}"/>
              </a:ext>
            </a:extLst>
          </p:cNvPr>
          <p:cNvSpPr>
            <a:spLocks/>
          </p:cNvSpPr>
          <p:nvPr/>
        </p:nvSpPr>
        <p:spPr bwMode="auto">
          <a:xfrm rot="-9755623">
            <a:off x="4845050" y="3919538"/>
            <a:ext cx="3671888" cy="719137"/>
          </a:xfrm>
          <a:custGeom>
            <a:avLst/>
            <a:gdLst>
              <a:gd name="T0" fmla="*/ 0 w 1905"/>
              <a:gd name="T1" fmla="*/ 0 h 817"/>
              <a:gd name="T2" fmla="*/ 1574768 w 1905"/>
              <a:gd name="T3" fmla="*/ 719137 h 817"/>
              <a:gd name="T4" fmla="*/ 3671888 w 1905"/>
              <a:gd name="T5" fmla="*/ 0 h 817"/>
              <a:gd name="T6" fmla="*/ 0 60000 65536"/>
              <a:gd name="T7" fmla="*/ 0 60000 65536"/>
              <a:gd name="T8" fmla="*/ 0 60000 65536"/>
            </a:gdLst>
            <a:ahLst/>
            <a:cxnLst>
              <a:cxn ang="T6">
                <a:pos x="T0" y="T1"/>
              </a:cxn>
              <a:cxn ang="T7">
                <a:pos x="T2" y="T3"/>
              </a:cxn>
              <a:cxn ang="T8">
                <a:pos x="T4" y="T5"/>
              </a:cxn>
            </a:cxnLst>
            <a:rect l="0" t="0" r="r" b="b"/>
            <a:pathLst>
              <a:path w="1905" h="817">
                <a:moveTo>
                  <a:pt x="0" y="0"/>
                </a:moveTo>
                <a:cubicBezTo>
                  <a:pt x="250" y="408"/>
                  <a:pt x="500" y="817"/>
                  <a:pt x="817" y="817"/>
                </a:cubicBezTo>
                <a:cubicBezTo>
                  <a:pt x="1134" y="817"/>
                  <a:pt x="1519" y="408"/>
                  <a:pt x="1905" y="0"/>
                </a:cubicBezTo>
              </a:path>
            </a:pathLst>
          </a:custGeom>
          <a:noFill/>
          <a:ln w="12700" cap="flat" cmpd="sng">
            <a:solidFill>
              <a:srgbClr val="CC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grpSp>
        <p:nvGrpSpPr>
          <p:cNvPr id="37926" name="Group 38">
            <a:extLst>
              <a:ext uri="{FF2B5EF4-FFF2-40B4-BE49-F238E27FC236}">
                <a16:creationId xmlns:a16="http://schemas.microsoft.com/office/drawing/2014/main" id="{B6C476BD-0837-324B-A592-5FC5D8724091}"/>
              </a:ext>
            </a:extLst>
          </p:cNvPr>
          <p:cNvGrpSpPr>
            <a:grpSpLocks/>
          </p:cNvGrpSpPr>
          <p:nvPr/>
        </p:nvGrpSpPr>
        <p:grpSpPr bwMode="auto">
          <a:xfrm>
            <a:off x="5580063" y="3933825"/>
            <a:ext cx="1871662" cy="2159000"/>
            <a:chOff x="3515" y="2523"/>
            <a:chExt cx="1179" cy="1360"/>
          </a:xfrm>
        </p:grpSpPr>
        <p:sp>
          <p:nvSpPr>
            <p:cNvPr id="37927" name="Line 39">
              <a:extLst>
                <a:ext uri="{FF2B5EF4-FFF2-40B4-BE49-F238E27FC236}">
                  <a16:creationId xmlns:a16="http://schemas.microsoft.com/office/drawing/2014/main" id="{869E1A78-7C32-0941-AE20-9D3E6F523DAB}"/>
                </a:ext>
              </a:extLst>
            </p:cNvPr>
            <p:cNvSpPr>
              <a:spLocks noChangeShapeType="1"/>
            </p:cNvSpPr>
            <p:nvPr/>
          </p:nvSpPr>
          <p:spPr bwMode="auto">
            <a:xfrm flipV="1">
              <a:off x="3923" y="2523"/>
              <a:ext cx="771" cy="952"/>
            </a:xfrm>
            <a:prstGeom prst="line">
              <a:avLst/>
            </a:prstGeom>
            <a:noFill/>
            <a:ln w="127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cs typeface="ＭＳ Ｐゴシック" charset="0"/>
              </a:endParaRPr>
            </a:p>
          </p:txBody>
        </p:sp>
        <p:sp>
          <p:nvSpPr>
            <p:cNvPr id="37928" name="Oval 40">
              <a:extLst>
                <a:ext uri="{FF2B5EF4-FFF2-40B4-BE49-F238E27FC236}">
                  <a16:creationId xmlns:a16="http://schemas.microsoft.com/office/drawing/2014/main" id="{E5EA6DCB-3035-1244-ACB7-2299E7234777}"/>
                </a:ext>
              </a:extLst>
            </p:cNvPr>
            <p:cNvSpPr>
              <a:spLocks noChangeArrowheads="1"/>
            </p:cNvSpPr>
            <p:nvPr/>
          </p:nvSpPr>
          <p:spPr bwMode="auto">
            <a:xfrm>
              <a:off x="3515" y="3475"/>
              <a:ext cx="726" cy="408"/>
            </a:xfrm>
            <a:prstGeom prst="ellipse">
              <a:avLst/>
            </a:prstGeom>
            <a:noFill/>
            <a:ln w="12700">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9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9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79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C4769BD2-610B-A748-A8B8-8BE23F8D7BEA}"/>
              </a:ext>
            </a:extLst>
          </p:cNvPr>
          <p:cNvSpPr>
            <a:spLocks noGrp="1" noChangeArrowheads="1"/>
          </p:cNvSpPr>
          <p:nvPr>
            <p:ph type="title"/>
          </p:nvPr>
        </p:nvSpPr>
        <p:spPr/>
        <p:txBody>
          <a:bodyPr/>
          <a:lstStyle/>
          <a:p>
            <a:pPr eaLnBrk="1" hangingPunct="1">
              <a:defRPr/>
            </a:pPr>
            <a:r>
              <a:rPr lang="en-GB"/>
              <a:t>Types of t-tests cont.</a:t>
            </a:r>
            <a:endParaRPr lang="en-US"/>
          </a:p>
        </p:txBody>
      </p:sp>
      <p:sp>
        <p:nvSpPr>
          <p:cNvPr id="65538" name="Rectangle 4">
            <a:extLst>
              <a:ext uri="{FF2B5EF4-FFF2-40B4-BE49-F238E27FC236}">
                <a16:creationId xmlns:a16="http://schemas.microsoft.com/office/drawing/2014/main" id="{A37F74C4-5B4C-B445-A0CA-EB3385CBD4E9}"/>
              </a:ext>
            </a:extLst>
          </p:cNvPr>
          <p:cNvSpPr>
            <a:spLocks noGrp="1" noChangeArrowheads="1"/>
          </p:cNvSpPr>
          <p:nvPr>
            <p:ph type="body" sz="half" idx="1"/>
          </p:nvPr>
        </p:nvSpPr>
        <p:spPr>
          <a:xfrm>
            <a:off x="457200" y="914400"/>
            <a:ext cx="4086225" cy="5638800"/>
          </a:xfrm>
        </p:spPr>
        <p:txBody>
          <a:bodyPr/>
          <a:lstStyle/>
          <a:p>
            <a:pPr eaLnBrk="1" hangingPunct="1"/>
            <a:r>
              <a:rPr lang="en-GB" altLang="zh-CN" b="1">
                <a:ea typeface="宋体" panose="02010600030101010101" pitchFamily="2" charset="-122"/>
              </a:rPr>
              <a:t>2-tailed tests vs one-tailed tests</a:t>
            </a:r>
            <a:endParaRPr lang="en-GB" altLang="zh-CN">
              <a:ea typeface="宋体" panose="02010600030101010101" pitchFamily="2" charset="-122"/>
            </a:endParaRPr>
          </a:p>
          <a:p>
            <a:pPr eaLnBrk="1" hangingPunct="1"/>
            <a:endParaRPr lang="en-US" altLang="en-US">
              <a:ea typeface="ＭＳ Ｐゴシック" panose="020B0600070205080204" pitchFamily="34" charset="-128"/>
            </a:endParaRPr>
          </a:p>
        </p:txBody>
      </p:sp>
      <p:sp>
        <p:nvSpPr>
          <p:cNvPr id="65539" name="Rectangle 5">
            <a:extLst>
              <a:ext uri="{FF2B5EF4-FFF2-40B4-BE49-F238E27FC236}">
                <a16:creationId xmlns:a16="http://schemas.microsoft.com/office/drawing/2014/main" id="{4D211728-BF15-5D4A-825D-5189EB2E4405}"/>
              </a:ext>
            </a:extLst>
          </p:cNvPr>
          <p:cNvSpPr>
            <a:spLocks noGrp="1" noChangeArrowheads="1"/>
          </p:cNvSpPr>
          <p:nvPr>
            <p:ph type="body" sz="half" idx="2"/>
          </p:nvPr>
        </p:nvSpPr>
        <p:spPr>
          <a:xfrm>
            <a:off x="4619625" y="838200"/>
            <a:ext cx="4600575" cy="5638800"/>
          </a:xfrm>
        </p:spPr>
        <p:txBody>
          <a:bodyPr/>
          <a:lstStyle/>
          <a:p>
            <a:pPr eaLnBrk="1" hangingPunct="1"/>
            <a:r>
              <a:rPr lang="en-GB" altLang="en-US" b="1">
                <a:ea typeface="ＭＳ Ｐゴシック" panose="020B0600070205080204" pitchFamily="34" charset="-128"/>
              </a:rPr>
              <a:t>2 sample t-tests vs </a:t>
            </a:r>
            <a:br>
              <a:rPr lang="en-GB" altLang="en-US" b="1">
                <a:ea typeface="ＭＳ Ｐゴシック" panose="020B0600070205080204" pitchFamily="34" charset="-128"/>
              </a:rPr>
            </a:br>
            <a:r>
              <a:rPr lang="en-GB" altLang="en-US" b="1">
                <a:ea typeface="ＭＳ Ｐゴシック" panose="020B0600070205080204" pitchFamily="34" charset="-128"/>
              </a:rPr>
              <a:t>1 sample t-tests</a:t>
            </a:r>
            <a:endParaRPr lang="en-US" altLang="en-US" b="1">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pic>
        <p:nvPicPr>
          <p:cNvPr id="44038" name="Picture 6">
            <a:extLst>
              <a:ext uri="{FF2B5EF4-FFF2-40B4-BE49-F238E27FC236}">
                <a16:creationId xmlns:a16="http://schemas.microsoft.com/office/drawing/2014/main" id="{600E3922-2E3B-8747-9A7B-90E84AE6F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781300"/>
            <a:ext cx="1976437" cy="1244600"/>
          </a:xfrm>
          <a:prstGeom prst="rect">
            <a:avLst/>
          </a:prstGeom>
          <a:noFill/>
          <a:ln>
            <a:noFill/>
          </a:ln>
          <a:effectLst/>
          <a:extLst>
            <a:ext uri="{909E8E84-426E-40dd-AFC4-6F175D3DCCD1}">
              <a14:hiddenFill xmlns="" xmlns:a14="http://schemas.microsoft.com/office/drawing/2010/main">
                <a:solidFill>
                  <a:srgbClr val="FFCC00"/>
                </a:solidFill>
              </a14:hiddenFill>
            </a:ext>
            <a:ext uri="{91240B29-F687-4f45-9708-019B960494DF}">
              <a14:hiddenLine xmlns="" xmlns:a14="http://schemas.microsoft.com/office/drawing/2010/main" w="15875">
                <a:solidFill>
                  <a:srgbClr val="FF99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4041" name="Text Box 9">
            <a:extLst>
              <a:ext uri="{FF2B5EF4-FFF2-40B4-BE49-F238E27FC236}">
                <a16:creationId xmlns:a16="http://schemas.microsoft.com/office/drawing/2014/main" id="{44D83F65-28A1-B447-980B-63F5A0D58A28}"/>
              </a:ext>
            </a:extLst>
          </p:cNvPr>
          <p:cNvSpPr txBox="1">
            <a:spLocks noChangeArrowheads="1"/>
          </p:cNvSpPr>
          <p:nvPr/>
        </p:nvSpPr>
        <p:spPr bwMode="auto">
          <a:xfrm>
            <a:off x="2268538" y="3429000"/>
            <a:ext cx="358775" cy="366713"/>
          </a:xfrm>
          <a:prstGeom prst="rect">
            <a:avLst/>
          </a:prstGeom>
          <a:noFill/>
          <a:ln>
            <a:noFill/>
          </a:ln>
          <a:effectLst/>
          <a:extLst>
            <a:ext uri="{909E8E84-426E-40dd-AFC4-6F175D3DCCD1}">
              <a14:hiddenFill xmlns="" xmlns:a14="http://schemas.microsoft.com/office/drawing/2010/main">
                <a:solidFill>
                  <a:srgbClr val="FFCC00"/>
                </a:solidFill>
              </a14:hiddenFill>
            </a:ext>
            <a:ext uri="{91240B29-F687-4f45-9708-019B960494DF}">
              <a14:hiddenLine xmlns="" xmlns:a14="http://schemas.microsoft.com/office/drawing/2010/main" w="15875">
                <a:solidFill>
                  <a:srgbClr val="FF99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en-US">
              <a:latin typeface="Arial" charset="0"/>
              <a:ea typeface="ＭＳ Ｐゴシック" charset="0"/>
              <a:cs typeface="ＭＳ Ｐゴシック" charset="0"/>
            </a:endParaRPr>
          </a:p>
        </p:txBody>
      </p:sp>
      <p:sp>
        <p:nvSpPr>
          <p:cNvPr id="44042" name="AutoShape 10">
            <a:extLst>
              <a:ext uri="{FF2B5EF4-FFF2-40B4-BE49-F238E27FC236}">
                <a16:creationId xmlns:a16="http://schemas.microsoft.com/office/drawing/2014/main" id="{E7C4F34F-2D04-5E4E-9F7C-31DF1CA08640}"/>
              </a:ext>
            </a:extLst>
          </p:cNvPr>
          <p:cNvSpPr>
            <a:spLocks noChangeArrowheads="1"/>
          </p:cNvSpPr>
          <p:nvPr/>
        </p:nvSpPr>
        <p:spPr bwMode="auto">
          <a:xfrm>
            <a:off x="2124075" y="3357563"/>
            <a:ext cx="647700" cy="288925"/>
          </a:xfrm>
          <a:prstGeom prst="wedgeRoundRectCallout">
            <a:avLst>
              <a:gd name="adj1" fmla="val -57106"/>
              <a:gd name="adj2" fmla="val 100000"/>
              <a:gd name="adj3" fmla="val 16667"/>
            </a:avLst>
          </a:prstGeom>
          <a:solidFill>
            <a:srgbClr val="FFCC00"/>
          </a:solidFill>
          <a:ln w="1587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GB" sz="1200">
                <a:latin typeface="Arial" charset="0"/>
                <a:ea typeface="ＭＳ Ｐゴシック" charset="0"/>
                <a:cs typeface="ＭＳ Ｐゴシック" charset="0"/>
              </a:rPr>
              <a:t>2.5%</a:t>
            </a:r>
            <a:endParaRPr lang="en-US" sz="1200">
              <a:latin typeface="Arial" charset="0"/>
              <a:ea typeface="ＭＳ Ｐゴシック" charset="0"/>
              <a:cs typeface="ＭＳ Ｐゴシック" charset="0"/>
            </a:endParaRPr>
          </a:p>
        </p:txBody>
      </p:sp>
      <p:sp>
        <p:nvSpPr>
          <p:cNvPr id="44043" name="AutoShape 11">
            <a:extLst>
              <a:ext uri="{FF2B5EF4-FFF2-40B4-BE49-F238E27FC236}">
                <a16:creationId xmlns:a16="http://schemas.microsoft.com/office/drawing/2014/main" id="{59665FCF-9B74-CD43-BDB4-988695E97020}"/>
              </a:ext>
            </a:extLst>
          </p:cNvPr>
          <p:cNvSpPr>
            <a:spLocks noChangeArrowheads="1"/>
          </p:cNvSpPr>
          <p:nvPr/>
        </p:nvSpPr>
        <p:spPr bwMode="auto">
          <a:xfrm>
            <a:off x="323850" y="3357563"/>
            <a:ext cx="647700" cy="288925"/>
          </a:xfrm>
          <a:prstGeom prst="wedgeRoundRectCallout">
            <a:avLst>
              <a:gd name="adj1" fmla="val 39463"/>
              <a:gd name="adj2" fmla="val 102199"/>
              <a:gd name="adj3" fmla="val 16667"/>
            </a:avLst>
          </a:prstGeom>
          <a:solidFill>
            <a:srgbClr val="FFCC00"/>
          </a:solidFill>
          <a:ln w="1587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GB" sz="1200">
                <a:latin typeface="Arial" charset="0"/>
                <a:ea typeface="ＭＳ Ｐゴシック" charset="0"/>
                <a:cs typeface="ＭＳ Ｐゴシック" charset="0"/>
              </a:rPr>
              <a:t>2.5%</a:t>
            </a:r>
            <a:endParaRPr lang="en-US" sz="1200">
              <a:latin typeface="Arial" charset="0"/>
              <a:ea typeface="ＭＳ Ｐゴシック" charset="0"/>
              <a:cs typeface="ＭＳ Ｐゴシック" charset="0"/>
            </a:endParaRPr>
          </a:p>
        </p:txBody>
      </p:sp>
      <p:pic>
        <p:nvPicPr>
          <p:cNvPr id="65544" name="Picture 13" descr="sample">
            <a:extLst>
              <a:ext uri="{FF2B5EF4-FFF2-40B4-BE49-F238E27FC236}">
                <a16:creationId xmlns:a16="http://schemas.microsoft.com/office/drawing/2014/main" id="{820C8244-B3F1-AA4C-B313-60F234B9C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708275"/>
            <a:ext cx="1512888"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5" name="Picture 14" descr="sample2">
            <a:extLst>
              <a:ext uri="{FF2B5EF4-FFF2-40B4-BE49-F238E27FC236}">
                <a16:creationId xmlns:a16="http://schemas.microsoft.com/office/drawing/2014/main" id="{5949558D-DBCE-BD4B-957C-059FA87CD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925" y="2708275"/>
            <a:ext cx="1296988"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7" name="AutoShape 15">
            <a:extLst>
              <a:ext uri="{FF2B5EF4-FFF2-40B4-BE49-F238E27FC236}">
                <a16:creationId xmlns:a16="http://schemas.microsoft.com/office/drawing/2014/main" id="{8A90245A-9203-5C4F-8827-AA4F7D2C6929}"/>
              </a:ext>
            </a:extLst>
          </p:cNvPr>
          <p:cNvSpPr>
            <a:spLocks noChangeArrowheads="1"/>
          </p:cNvSpPr>
          <p:nvPr/>
        </p:nvSpPr>
        <p:spPr bwMode="auto">
          <a:xfrm>
            <a:off x="6372225" y="3068638"/>
            <a:ext cx="720725" cy="358775"/>
          </a:xfrm>
          <a:prstGeom prst="leftRightArrow">
            <a:avLst>
              <a:gd name="adj1" fmla="val 50000"/>
              <a:gd name="adj2" fmla="val 40177"/>
            </a:avLst>
          </a:prstGeom>
          <a:solidFill>
            <a:srgbClr val="FFCC00"/>
          </a:solidFill>
          <a:ln w="1587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44048" name="Text Box 16">
            <a:extLst>
              <a:ext uri="{FF2B5EF4-FFF2-40B4-BE49-F238E27FC236}">
                <a16:creationId xmlns:a16="http://schemas.microsoft.com/office/drawing/2014/main" id="{C6CED788-934C-F747-BD02-B2C60D9B19C8}"/>
              </a:ext>
            </a:extLst>
          </p:cNvPr>
          <p:cNvSpPr txBox="1">
            <a:spLocks noChangeArrowheads="1"/>
          </p:cNvSpPr>
          <p:nvPr/>
        </p:nvSpPr>
        <p:spPr bwMode="auto">
          <a:xfrm>
            <a:off x="5292725" y="3789363"/>
            <a:ext cx="863600" cy="400050"/>
          </a:xfrm>
          <a:prstGeom prst="rect">
            <a:avLst/>
          </a:prstGeom>
          <a:noFill/>
          <a:ln>
            <a:noFill/>
          </a:ln>
          <a:effectLst/>
          <a:extLst>
            <a:ext uri="{909E8E84-426E-40dd-AFC4-6F175D3DCCD1}">
              <a14:hiddenFill xmlns="" xmlns:a14="http://schemas.microsoft.com/office/drawing/2010/main">
                <a:solidFill>
                  <a:srgbClr val="FFCC00"/>
                </a:solidFill>
              </a14:hiddenFill>
            </a:ext>
            <a:ext uri="{91240B29-F687-4f45-9708-019B960494DF}">
              <a14:hiddenLine xmlns="" xmlns:a14="http://schemas.microsoft.com/office/drawing/2010/main" w="15875">
                <a:solidFill>
                  <a:srgbClr val="FF99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2000" dirty="0">
                <a:latin typeface="Arial" charset="0"/>
                <a:ea typeface="ＭＳ Ｐゴシック" charset="0"/>
                <a:cs typeface="ＭＳ Ｐゴシック" charset="0"/>
              </a:rPr>
              <a:t>Mean</a:t>
            </a:r>
            <a:endParaRPr lang="en-US" sz="2000" dirty="0">
              <a:latin typeface="Arial" charset="0"/>
              <a:ea typeface="ＭＳ Ｐゴシック" charset="0"/>
              <a:cs typeface="ＭＳ Ｐゴシック" charset="0"/>
            </a:endParaRPr>
          </a:p>
        </p:txBody>
      </p:sp>
      <p:sp>
        <p:nvSpPr>
          <p:cNvPr id="44049" name="Text Box 17">
            <a:extLst>
              <a:ext uri="{FF2B5EF4-FFF2-40B4-BE49-F238E27FC236}">
                <a16:creationId xmlns:a16="http://schemas.microsoft.com/office/drawing/2014/main" id="{AC77207C-6B2C-C946-9D2B-24CF7840E390}"/>
              </a:ext>
            </a:extLst>
          </p:cNvPr>
          <p:cNvSpPr txBox="1">
            <a:spLocks noChangeArrowheads="1"/>
          </p:cNvSpPr>
          <p:nvPr/>
        </p:nvSpPr>
        <p:spPr bwMode="auto">
          <a:xfrm>
            <a:off x="7235825" y="3789363"/>
            <a:ext cx="863600" cy="400050"/>
          </a:xfrm>
          <a:prstGeom prst="rect">
            <a:avLst/>
          </a:prstGeom>
          <a:noFill/>
          <a:ln>
            <a:noFill/>
          </a:ln>
          <a:effectLst/>
          <a:extLst>
            <a:ext uri="{909E8E84-426E-40dd-AFC4-6F175D3DCCD1}">
              <a14:hiddenFill xmlns="" xmlns:a14="http://schemas.microsoft.com/office/drawing/2010/main">
                <a:solidFill>
                  <a:srgbClr val="FFCC00"/>
                </a:solidFill>
              </a14:hiddenFill>
            </a:ext>
            <a:ext uri="{91240B29-F687-4f45-9708-019B960494DF}">
              <a14:hiddenLine xmlns="" xmlns:a14="http://schemas.microsoft.com/office/drawing/2010/main" w="15875">
                <a:solidFill>
                  <a:srgbClr val="FF99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2000">
                <a:latin typeface="Arial" charset="0"/>
                <a:ea typeface="ＭＳ Ｐゴシック" charset="0"/>
                <a:cs typeface="ＭＳ Ｐゴシック" charset="0"/>
              </a:rPr>
              <a:t>Mean</a:t>
            </a:r>
            <a:endParaRPr lang="en-US" sz="2000">
              <a:latin typeface="Arial" charset="0"/>
              <a:ea typeface="ＭＳ Ｐゴシック" charset="0"/>
              <a:cs typeface="ＭＳ Ｐゴシック" charset="0"/>
            </a:endParaRPr>
          </a:p>
        </p:txBody>
      </p:sp>
      <p:pic>
        <p:nvPicPr>
          <p:cNvPr id="65549" name="Picture 18" descr="sample">
            <a:extLst>
              <a:ext uri="{FF2B5EF4-FFF2-40B4-BE49-F238E27FC236}">
                <a16:creationId xmlns:a16="http://schemas.microsoft.com/office/drawing/2014/main" id="{57C47ECE-8627-134D-9CF4-DCE6E1CCD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4508500"/>
            <a:ext cx="151288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51" name="Text Box 19">
            <a:extLst>
              <a:ext uri="{FF2B5EF4-FFF2-40B4-BE49-F238E27FC236}">
                <a16:creationId xmlns:a16="http://schemas.microsoft.com/office/drawing/2014/main" id="{5C161F88-C299-DE46-8AF2-3808BC64F036}"/>
              </a:ext>
            </a:extLst>
          </p:cNvPr>
          <p:cNvSpPr txBox="1">
            <a:spLocks noChangeArrowheads="1"/>
          </p:cNvSpPr>
          <p:nvPr/>
        </p:nvSpPr>
        <p:spPr bwMode="auto">
          <a:xfrm>
            <a:off x="5508625" y="5661025"/>
            <a:ext cx="863600" cy="400050"/>
          </a:xfrm>
          <a:prstGeom prst="rect">
            <a:avLst/>
          </a:prstGeom>
          <a:noFill/>
          <a:ln>
            <a:noFill/>
          </a:ln>
          <a:effectLst/>
          <a:extLst>
            <a:ext uri="{909E8E84-426E-40dd-AFC4-6F175D3DCCD1}">
              <a14:hiddenFill xmlns="" xmlns:a14="http://schemas.microsoft.com/office/drawing/2010/main">
                <a:solidFill>
                  <a:srgbClr val="FFCC00"/>
                </a:solidFill>
              </a14:hiddenFill>
            </a:ext>
            <a:ext uri="{91240B29-F687-4f45-9708-019B960494DF}">
              <a14:hiddenLine xmlns="" xmlns:a14="http://schemas.microsoft.com/office/drawing/2010/main" w="15875">
                <a:solidFill>
                  <a:srgbClr val="FF99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2000">
                <a:latin typeface="Arial" charset="0"/>
                <a:ea typeface="ＭＳ Ｐゴシック" charset="0"/>
                <a:cs typeface="ＭＳ Ｐゴシック" charset="0"/>
              </a:rPr>
              <a:t>Mean</a:t>
            </a:r>
            <a:endParaRPr lang="en-US" sz="2000">
              <a:latin typeface="Arial" charset="0"/>
              <a:ea typeface="ＭＳ Ｐゴシック" charset="0"/>
              <a:cs typeface="ＭＳ Ｐゴシック" charset="0"/>
            </a:endParaRPr>
          </a:p>
        </p:txBody>
      </p:sp>
      <p:sp>
        <p:nvSpPr>
          <p:cNvPr id="44052" name="AutoShape 20">
            <a:extLst>
              <a:ext uri="{FF2B5EF4-FFF2-40B4-BE49-F238E27FC236}">
                <a16:creationId xmlns:a16="http://schemas.microsoft.com/office/drawing/2014/main" id="{E33FB4DD-E460-4A4E-9507-88C3438E9030}"/>
              </a:ext>
            </a:extLst>
          </p:cNvPr>
          <p:cNvSpPr>
            <a:spLocks noChangeArrowheads="1"/>
          </p:cNvSpPr>
          <p:nvPr/>
        </p:nvSpPr>
        <p:spPr bwMode="auto">
          <a:xfrm>
            <a:off x="6516688" y="4941888"/>
            <a:ext cx="720725" cy="358775"/>
          </a:xfrm>
          <a:prstGeom prst="leftRightArrow">
            <a:avLst>
              <a:gd name="adj1" fmla="val 50000"/>
              <a:gd name="adj2" fmla="val 40177"/>
            </a:avLst>
          </a:prstGeom>
          <a:solidFill>
            <a:srgbClr val="FFCC00"/>
          </a:solidFill>
          <a:ln w="1587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44053" name="Text Box 21">
            <a:extLst>
              <a:ext uri="{FF2B5EF4-FFF2-40B4-BE49-F238E27FC236}">
                <a16:creationId xmlns:a16="http://schemas.microsoft.com/office/drawing/2014/main" id="{8AB331B3-E15F-EB41-89DB-3DB6AA741D1E}"/>
              </a:ext>
            </a:extLst>
          </p:cNvPr>
          <p:cNvSpPr txBox="1">
            <a:spLocks noChangeArrowheads="1"/>
          </p:cNvSpPr>
          <p:nvPr/>
        </p:nvSpPr>
        <p:spPr bwMode="auto">
          <a:xfrm>
            <a:off x="7451725" y="4868863"/>
            <a:ext cx="1081088" cy="1016000"/>
          </a:xfrm>
          <a:prstGeom prst="rect">
            <a:avLst/>
          </a:prstGeom>
          <a:noFill/>
          <a:ln w="15875">
            <a:solidFill>
              <a:srgbClr val="FF00FF"/>
            </a:solidFill>
            <a:miter lim="800000"/>
            <a:headEnd/>
            <a:tailEnd/>
          </a:ln>
          <a:effectLst/>
          <a:extLst>
            <a:ext uri="{909E8E84-426E-40dd-AFC4-6F175D3DCCD1}">
              <a14:hiddenFill xmlns="" xmlns:a14="http://schemas.microsoft.com/office/drawing/2010/main">
                <a:solidFill>
                  <a:srgbClr val="FFCC00"/>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sz="2000">
                <a:latin typeface="Arial" charset="0"/>
                <a:ea typeface="ＭＳ Ｐゴシック" charset="0"/>
                <a:cs typeface="ＭＳ Ｐゴシック" charset="0"/>
              </a:rPr>
              <a:t>A known value</a:t>
            </a:r>
            <a:endParaRPr lang="en-US" sz="2000">
              <a:latin typeface="Arial" charset="0"/>
              <a:ea typeface="ＭＳ Ｐゴシック" charset="0"/>
              <a:cs typeface="ＭＳ Ｐゴシック" charset="0"/>
            </a:endParaRPr>
          </a:p>
        </p:txBody>
      </p:sp>
      <p:pic>
        <p:nvPicPr>
          <p:cNvPr id="20" name="Picture 6">
            <a:extLst>
              <a:ext uri="{FF2B5EF4-FFF2-40B4-BE49-F238E27FC236}">
                <a16:creationId xmlns:a16="http://schemas.microsoft.com/office/drawing/2014/main" id="{C5AA912D-59E1-B64B-A244-0D5B1FE60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419600"/>
            <a:ext cx="1976438" cy="1244600"/>
          </a:xfrm>
          <a:prstGeom prst="rect">
            <a:avLst/>
          </a:prstGeom>
          <a:noFill/>
          <a:ln>
            <a:noFill/>
          </a:ln>
          <a:effectLst/>
          <a:extLst>
            <a:ext uri="{909E8E84-426E-40dd-AFC4-6F175D3DCCD1}">
              <a14:hiddenFill xmlns="" xmlns:a14="http://schemas.microsoft.com/office/drawing/2010/main">
                <a:solidFill>
                  <a:srgbClr val="FFCC00"/>
                </a:solidFill>
              </a14:hiddenFill>
            </a:ext>
            <a:ext uri="{91240B29-F687-4f45-9708-019B960494DF}">
              <a14:hiddenLine xmlns="" xmlns:a14="http://schemas.microsoft.com/office/drawing/2010/main" w="15875">
                <a:solidFill>
                  <a:srgbClr val="FF99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a:extLst>
              <a:ext uri="{FF2B5EF4-FFF2-40B4-BE49-F238E27FC236}">
                <a16:creationId xmlns:a16="http://schemas.microsoft.com/office/drawing/2014/main" id="{32AF6846-E13B-D643-8413-C8EC76A17B6F}"/>
              </a:ext>
            </a:extLst>
          </p:cNvPr>
          <p:cNvSpPr/>
          <p:nvPr/>
        </p:nvSpPr>
        <p:spPr>
          <a:xfrm>
            <a:off x="457200" y="5257800"/>
            <a:ext cx="533400" cy="277813"/>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44044" name="AutoShape 12">
            <a:extLst>
              <a:ext uri="{FF2B5EF4-FFF2-40B4-BE49-F238E27FC236}">
                <a16:creationId xmlns:a16="http://schemas.microsoft.com/office/drawing/2014/main" id="{AFA3D63D-BECC-2F43-863B-A0FB2A1588AC}"/>
              </a:ext>
            </a:extLst>
          </p:cNvPr>
          <p:cNvSpPr>
            <a:spLocks noChangeArrowheads="1"/>
          </p:cNvSpPr>
          <p:nvPr/>
        </p:nvSpPr>
        <p:spPr bwMode="auto">
          <a:xfrm>
            <a:off x="1752600" y="5715000"/>
            <a:ext cx="647700" cy="288925"/>
          </a:xfrm>
          <a:prstGeom prst="wedgeRoundRectCallout">
            <a:avLst>
              <a:gd name="adj1" fmla="val -26472"/>
              <a:gd name="adj2" fmla="val -110991"/>
              <a:gd name="adj3" fmla="val 16667"/>
            </a:avLst>
          </a:prstGeom>
          <a:solidFill>
            <a:srgbClr val="FFCC00"/>
          </a:solidFill>
          <a:ln w="15875">
            <a:solidFill>
              <a:srgbClr val="FF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GB" sz="1200">
                <a:latin typeface="Arial" charset="0"/>
                <a:ea typeface="ＭＳ Ｐゴシック" charset="0"/>
                <a:cs typeface="ＭＳ Ｐゴシック" charset="0"/>
              </a:rPr>
              <a:t>5%</a:t>
            </a:r>
            <a:endParaRPr lang="en-US" sz="1200">
              <a:latin typeface="Arial" charset="0"/>
              <a:ea typeface="ＭＳ Ｐゴシック" charset="0"/>
              <a:cs typeface="ＭＳ Ｐゴシック"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C4B9-4401-1A41-BD4E-A024239E16A2}"/>
              </a:ext>
            </a:extLst>
          </p:cNvPr>
          <p:cNvSpPr>
            <a:spLocks noGrp="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Why Paired Test</a:t>
            </a:r>
          </a:p>
        </p:txBody>
      </p:sp>
      <p:pic>
        <p:nvPicPr>
          <p:cNvPr id="67586" name="Picture 4">
            <a:extLst>
              <a:ext uri="{FF2B5EF4-FFF2-40B4-BE49-F238E27FC236}">
                <a16:creationId xmlns:a16="http://schemas.microsoft.com/office/drawing/2014/main" id="{C5B05687-CD6A-F547-9DA0-7D9538CA42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13" y="1600200"/>
            <a:ext cx="9005887"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ECAC726-AC3F-AD46-BEE0-4AC2ACAC7547}"/>
              </a:ext>
            </a:extLst>
          </p:cNvPr>
          <p:cNvSpPr>
            <a:spLocks noChangeArrowheads="1"/>
          </p:cNvSpPr>
          <p:nvPr/>
        </p:nvSpPr>
        <p:spPr bwMode="auto">
          <a:xfrm>
            <a:off x="76200" y="3810000"/>
            <a:ext cx="4572000" cy="1828800"/>
          </a:xfrm>
          <a:prstGeom prst="rect">
            <a:avLst/>
          </a:prstGeom>
          <a:solidFill>
            <a:srgbClr val="FFFFFF"/>
          </a:solidFill>
          <a:ln>
            <a:noFill/>
          </a:ln>
          <a:effectLst>
            <a:outerShdw blurRad="50800" dist="20000" dir="5400000" rotWithShape="0">
              <a:srgbClr val="808080">
                <a:alpha val="42000"/>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a:defRPr/>
            </a:pPr>
            <a:endParaRPr lang="en-US">
              <a:solidFill>
                <a:schemeClr val="lt1"/>
              </a:solidFill>
              <a:latin typeface="+mn-lt"/>
              <a:ea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4F33F98-FC7A-3D42-93F3-CADD68B90758}"/>
              </a:ext>
            </a:extLst>
          </p:cNvPr>
          <p:cNvSpPr>
            <a:spLocks noGrp="1" noChangeArrowheads="1"/>
          </p:cNvSpPr>
          <p:nvPr>
            <p:ph type="title"/>
          </p:nvPr>
        </p:nvSpPr>
        <p:spPr>
          <a:xfrm>
            <a:off x="457200" y="-228600"/>
            <a:ext cx="8229600" cy="1143000"/>
          </a:xfrm>
        </p:spPr>
        <p:txBody>
          <a:bodyPr/>
          <a:lstStyle/>
          <a:p>
            <a:pPr eaLnBrk="1" hangingPunct="1">
              <a:defRPr/>
            </a:pPr>
            <a:r>
              <a:rPr lang="en-GB"/>
              <a:t>Types of t-tests</a:t>
            </a:r>
            <a:endParaRPr lang="en-US"/>
          </a:p>
        </p:txBody>
      </p:sp>
      <p:graphicFrame>
        <p:nvGraphicFramePr>
          <p:cNvPr id="18464" name="Group 32">
            <a:extLst>
              <a:ext uri="{FF2B5EF4-FFF2-40B4-BE49-F238E27FC236}">
                <a16:creationId xmlns:a16="http://schemas.microsoft.com/office/drawing/2014/main" id="{9FF590F1-AAF1-054E-BA66-6132B1441C6A}"/>
              </a:ext>
            </a:extLst>
          </p:cNvPr>
          <p:cNvGraphicFramePr>
            <a:graphicFrameLocks noGrp="1"/>
          </p:cNvGraphicFramePr>
          <p:nvPr>
            <p:ph idx="1"/>
          </p:nvPr>
        </p:nvGraphicFramePr>
        <p:xfrm>
          <a:off x="457200" y="1096963"/>
          <a:ext cx="8229600" cy="4525963"/>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150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zh-CN" sz="2800" b="1" i="0" u="none" strike="noStrike" cap="none" normalizeH="0" baseline="0">
                          <a:ln>
                            <a:noFill/>
                          </a:ln>
                          <a:solidFill>
                            <a:schemeClr val="tx1"/>
                          </a:solidFill>
                          <a:effectLst/>
                          <a:latin typeface="Arial" charset="0"/>
                          <a:ea typeface="宋体" charset="0"/>
                          <a:cs typeface="宋体" charset="0"/>
                        </a:rPr>
                        <a:t>Independent Samples</a:t>
                      </a:r>
                      <a:r>
                        <a:rPr kumimoji="0" lang="en-US" altLang="zh-CN" sz="2800" b="0" i="0" u="none" strike="noStrike" cap="none" normalizeH="0" baseline="0">
                          <a:ln>
                            <a:noFill/>
                          </a:ln>
                          <a:solidFill>
                            <a:schemeClr val="tx1"/>
                          </a:solidFill>
                          <a:effectLst/>
                          <a:latin typeface="Arial" charset="0"/>
                          <a:ea typeface="宋体" charset="0"/>
                          <a:cs typeface="宋体" charset="0"/>
                        </a:rPr>
                        <a:t> </a:t>
                      </a:r>
                      <a:endParaRPr kumimoji="0" lang="en-US" sz="2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zh-CN" sz="2800" b="1" i="0" u="none" strike="noStrike" cap="none" normalizeH="0" baseline="0">
                          <a:ln>
                            <a:noFill/>
                          </a:ln>
                          <a:solidFill>
                            <a:schemeClr val="tx1"/>
                          </a:solidFill>
                          <a:effectLst/>
                          <a:latin typeface="Arial" charset="0"/>
                          <a:ea typeface="宋体" charset="0"/>
                          <a:cs typeface="宋体" charset="0"/>
                        </a:rPr>
                        <a:t>Related Samples</a:t>
                      </a:r>
                      <a:r>
                        <a:rPr kumimoji="0" lang="en-US" altLang="zh-CN" sz="2800" b="0" i="0" u="none" strike="noStrike" cap="none" normalizeH="0" baseline="0">
                          <a:ln>
                            <a:noFill/>
                          </a:ln>
                          <a:solidFill>
                            <a:schemeClr val="tx1"/>
                          </a:solidFill>
                          <a:effectLst/>
                          <a:latin typeface="Arial" charset="0"/>
                          <a:ea typeface="宋体" charset="0"/>
                          <a:cs typeface="宋体" charset="0"/>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zh-CN" sz="1400" b="0" i="0" u="none" strike="noStrike" cap="none" normalizeH="0" baseline="0">
                          <a:ln>
                            <a:noFill/>
                          </a:ln>
                          <a:solidFill>
                            <a:schemeClr val="tx1"/>
                          </a:solidFill>
                          <a:effectLst/>
                          <a:latin typeface="Arial" charset="0"/>
                          <a:ea typeface="宋体" charset="0"/>
                          <a:cs typeface="宋体" charset="0"/>
                        </a:rPr>
                        <a:t>also called dependent means test</a:t>
                      </a:r>
                      <a:endParaRPr kumimoji="0" lang="en-US" sz="14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097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zh-CN" sz="2800" b="1" i="0" u="none" strike="noStrike" cap="none" normalizeH="0" baseline="0">
                          <a:ln>
                            <a:noFill/>
                          </a:ln>
                          <a:solidFill>
                            <a:schemeClr val="tx1"/>
                          </a:solidFill>
                          <a:effectLst/>
                          <a:latin typeface="Arial" charset="0"/>
                          <a:ea typeface="宋体" charset="0"/>
                          <a:cs typeface="宋体" charset="0"/>
                        </a:rPr>
                        <a:t>Interval measures/ parametric</a:t>
                      </a:r>
                      <a:r>
                        <a:rPr kumimoji="0" lang="en-US" altLang="zh-CN" sz="2800" b="0" i="0" u="none" strike="noStrike" cap="none" normalizeH="0" baseline="0">
                          <a:ln>
                            <a:noFill/>
                          </a:ln>
                          <a:solidFill>
                            <a:schemeClr val="tx1"/>
                          </a:solidFill>
                          <a:effectLst/>
                          <a:latin typeface="Arial" charset="0"/>
                          <a:ea typeface="宋体" charset="0"/>
                          <a:cs typeface="宋体" charset="0"/>
                        </a:rPr>
                        <a:t> </a:t>
                      </a:r>
                      <a:endParaRPr kumimoji="0" lang="en-US" sz="2800" b="0" i="0" u="none" strike="noStrike" cap="none" normalizeH="0" baseline="0">
                        <a:ln>
                          <a:noFill/>
                        </a:ln>
                        <a:solidFill>
                          <a:schemeClr val="tx1"/>
                        </a:solidFill>
                        <a:effectLst/>
                        <a:latin typeface="Arial"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zh-CN" sz="2800" b="0" i="0" u="none" strike="noStrike" cap="none" normalizeH="0" baseline="0">
                          <a:ln>
                            <a:noFill/>
                          </a:ln>
                          <a:solidFill>
                            <a:schemeClr val="tx1"/>
                          </a:solidFill>
                          <a:effectLst/>
                          <a:latin typeface="Arial" charset="0"/>
                          <a:ea typeface="宋体" charset="0"/>
                          <a:cs typeface="宋体" charset="0"/>
                        </a:rPr>
                        <a:t>Independent samples t-test</a:t>
                      </a:r>
                      <a:r>
                        <a:rPr kumimoji="0" lang="en-GB" altLang="zh-CN" sz="2800" b="1" i="0" u="none" strike="noStrike" cap="none" normalizeH="0" baseline="0">
                          <a:ln>
                            <a:noFill/>
                          </a:ln>
                          <a:solidFill>
                            <a:schemeClr val="tx1"/>
                          </a:solidFill>
                          <a:effectLst/>
                          <a:latin typeface="Arial" charset="0"/>
                          <a:ea typeface="宋体" charset="0"/>
                          <a:cs typeface="宋体" charset="0"/>
                        </a:rPr>
                        <a:t>*</a:t>
                      </a:r>
                      <a:endParaRPr kumimoji="0" lang="en-US" sz="2800" b="1"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zh-CN" sz="2800" b="0" i="0" u="none" strike="noStrike" cap="none" normalizeH="0" baseline="0">
                          <a:ln>
                            <a:noFill/>
                          </a:ln>
                          <a:solidFill>
                            <a:schemeClr val="tx1"/>
                          </a:solidFill>
                          <a:effectLst/>
                          <a:latin typeface="Arial" charset="0"/>
                          <a:ea typeface="宋体" charset="0"/>
                          <a:cs typeface="宋体" charset="0"/>
                        </a:rPr>
                        <a:t>Paired samples t-test**</a:t>
                      </a:r>
                    </a:p>
                    <a:p>
                      <a:pPr marL="0" marR="0" lvl="0" indent="0" algn="l" defTabSz="914400" rtl="0" eaLnBrk="1" fontAlgn="base" latinLnBrk="0" hangingPunct="1">
                        <a:lnSpc>
                          <a:spcPct val="9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0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zh-CN" sz="2800" b="1" i="0" u="none" strike="noStrike" cap="none" normalizeH="0" baseline="0">
                          <a:ln>
                            <a:noFill/>
                          </a:ln>
                          <a:solidFill>
                            <a:schemeClr val="tx1"/>
                          </a:solidFill>
                          <a:effectLst/>
                          <a:latin typeface="Arial" charset="0"/>
                          <a:ea typeface="宋体" charset="0"/>
                          <a:cs typeface="宋体" charset="0"/>
                        </a:rPr>
                        <a:t>Ordinal/ non-parametric</a:t>
                      </a:r>
                      <a:r>
                        <a:rPr kumimoji="0" lang="en-US" altLang="zh-CN" sz="2800" b="0" i="0" u="none" strike="noStrike" cap="none" normalizeH="0" baseline="0">
                          <a:ln>
                            <a:noFill/>
                          </a:ln>
                          <a:solidFill>
                            <a:schemeClr val="tx1"/>
                          </a:solidFill>
                          <a:effectLst/>
                          <a:latin typeface="Arial" charset="0"/>
                          <a:ea typeface="宋体" charset="0"/>
                          <a:cs typeface="宋体" charset="0"/>
                        </a:rPr>
                        <a:t> </a:t>
                      </a:r>
                      <a:endParaRPr kumimoji="0" lang="en-US" sz="2800" b="0" i="0" u="none" strike="noStrike" cap="none" normalizeH="0" baseline="0">
                        <a:ln>
                          <a:noFill/>
                        </a:ln>
                        <a:solidFill>
                          <a:schemeClr val="tx1"/>
                        </a:solidFill>
                        <a:effectLst/>
                        <a:latin typeface="Arial"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zh-CN" sz="2800" b="0" i="0" u="none" strike="noStrike" cap="none" normalizeH="0" baseline="0">
                          <a:ln>
                            <a:noFill/>
                          </a:ln>
                          <a:solidFill>
                            <a:schemeClr val="tx1"/>
                          </a:solidFill>
                          <a:effectLst/>
                          <a:latin typeface="Arial" charset="0"/>
                          <a:ea typeface="宋体" charset="0"/>
                          <a:cs typeface="宋体" charset="0"/>
                        </a:rPr>
                        <a:t>Mann-Whitney U-Test</a:t>
                      </a:r>
                      <a:r>
                        <a:rPr kumimoji="0" lang="en-US" altLang="zh-CN" sz="2800" b="0" i="0" u="none" strike="noStrike" cap="none" normalizeH="0" baseline="0">
                          <a:ln>
                            <a:noFill/>
                          </a:ln>
                          <a:solidFill>
                            <a:schemeClr val="tx1"/>
                          </a:solidFill>
                          <a:effectLst/>
                          <a:latin typeface="Arial" charset="0"/>
                          <a:ea typeface="宋体" charset="0"/>
                          <a:cs typeface="宋体" charset="0"/>
                        </a:rPr>
                        <a:t> </a:t>
                      </a:r>
                      <a:endParaRPr kumimoji="0" lang="en-US" sz="2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altLang="zh-CN" sz="2800" b="0" i="0" u="none" strike="noStrike" cap="none" normalizeH="0" baseline="0">
                          <a:ln>
                            <a:noFill/>
                          </a:ln>
                          <a:solidFill>
                            <a:schemeClr val="tx1"/>
                          </a:solidFill>
                          <a:effectLst/>
                          <a:latin typeface="Arial" charset="0"/>
                          <a:ea typeface="宋体" charset="0"/>
                          <a:cs typeface="宋体" charset="0"/>
                        </a:rPr>
                        <a:t>Wilcoxon test</a:t>
                      </a:r>
                      <a:r>
                        <a:rPr kumimoji="0" lang="en-US" altLang="zh-CN" sz="2800" b="0" i="0" u="none" strike="noStrike" cap="none" normalizeH="0" baseline="0">
                          <a:ln>
                            <a:noFill/>
                          </a:ln>
                          <a:solidFill>
                            <a:schemeClr val="tx1"/>
                          </a:solidFill>
                          <a:effectLst/>
                          <a:latin typeface="Arial" charset="0"/>
                          <a:ea typeface="宋体" charset="0"/>
                          <a:cs typeface="宋体" charset="0"/>
                        </a:rPr>
                        <a:t> </a:t>
                      </a:r>
                      <a:endParaRPr kumimoji="0" lang="en-US" sz="2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8465" name="Text Box 33">
            <a:extLst>
              <a:ext uri="{FF2B5EF4-FFF2-40B4-BE49-F238E27FC236}">
                <a16:creationId xmlns:a16="http://schemas.microsoft.com/office/drawing/2014/main" id="{DC5257EE-59F2-1842-A67A-F831204AA590}"/>
              </a:ext>
            </a:extLst>
          </p:cNvPr>
          <p:cNvSpPr txBox="1">
            <a:spLocks noChangeArrowheads="1"/>
          </p:cNvSpPr>
          <p:nvPr/>
        </p:nvSpPr>
        <p:spPr bwMode="auto">
          <a:xfrm>
            <a:off x="827088" y="5734050"/>
            <a:ext cx="8208962" cy="549275"/>
          </a:xfrm>
          <a:prstGeom prst="rect">
            <a:avLst/>
          </a:prstGeom>
          <a:noFill/>
          <a:ln>
            <a:noFill/>
          </a:ln>
          <a:effectLst/>
          <a:extLst>
            <a:ext uri="{909E8E84-426E-40dd-AFC4-6F175D3DCCD1}">
              <a14:hiddenFill xmlns="" xmlns:a14="http://schemas.microsoft.com/office/drawing/2010/main">
                <a:solidFill>
                  <a:srgbClr val="FFCC00"/>
                </a:solidFill>
              </a14:hiddenFill>
            </a:ext>
            <a:ext uri="{91240B29-F687-4f45-9708-019B960494DF}">
              <a14:hiddenLine xmlns="" xmlns:a14="http://schemas.microsoft.com/office/drawing/2010/main" w="15875">
                <a:solidFill>
                  <a:srgbClr val="FF99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GB" altLang="zh-CN" sz="1200">
                <a:latin typeface="Arial" charset="0"/>
                <a:ea typeface="宋体" charset="0"/>
                <a:cs typeface="宋体" charset="0"/>
              </a:rPr>
              <a:t>* 2 experimental conditions and different participants were assigned to each condition </a:t>
            </a:r>
          </a:p>
          <a:p>
            <a:pPr>
              <a:spcBef>
                <a:spcPct val="50000"/>
              </a:spcBef>
              <a:defRPr/>
            </a:pPr>
            <a:r>
              <a:rPr lang="en-GB" altLang="zh-CN" sz="1200">
                <a:latin typeface="Arial" charset="0"/>
                <a:ea typeface="宋体" charset="0"/>
                <a:cs typeface="宋体" charset="0"/>
              </a:rPr>
              <a:t>** 2 experimental conditions and the same participants took part in both conditions of the experiments</a:t>
            </a:r>
            <a:endParaRPr lang="en-US" sz="1200">
              <a:latin typeface="Arial" charset="0"/>
              <a:ea typeface="ＭＳ Ｐゴシック" charset="0"/>
              <a:cs typeface="ＭＳ Ｐゴシック" charset="0"/>
            </a:endParaRPr>
          </a:p>
        </p:txBody>
      </p:sp>
      <p:pic>
        <p:nvPicPr>
          <p:cNvPr id="68629" name="Picture 34" descr="sample">
            <a:extLst>
              <a:ext uri="{FF2B5EF4-FFF2-40B4-BE49-F238E27FC236}">
                <a16:creationId xmlns:a16="http://schemas.microsoft.com/office/drawing/2014/main" id="{91BFFC1B-984B-D940-A0E6-1C8BE9D89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502025"/>
            <a:ext cx="719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0" name="Picture 35" descr="sample2">
            <a:extLst>
              <a:ext uri="{FF2B5EF4-FFF2-40B4-BE49-F238E27FC236}">
                <a16:creationId xmlns:a16="http://schemas.microsoft.com/office/drawing/2014/main" id="{DC913708-017B-A746-8EA7-83903ED5F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3502025"/>
            <a:ext cx="595312"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1" name="Picture 36" descr="sample">
            <a:extLst>
              <a:ext uri="{FF2B5EF4-FFF2-40B4-BE49-F238E27FC236}">
                <a16:creationId xmlns:a16="http://schemas.microsoft.com/office/drawing/2014/main" id="{AA058FBD-7A4F-0549-923D-F843192E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3502025"/>
            <a:ext cx="7191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32" name="Picture 38" descr="old simpsons">
            <a:extLst>
              <a:ext uri="{FF2B5EF4-FFF2-40B4-BE49-F238E27FC236}">
                <a16:creationId xmlns:a16="http://schemas.microsoft.com/office/drawing/2014/main" id="{512F824D-2FDC-B149-BE23-7FC528C98A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3502025"/>
            <a:ext cx="717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334CB882-85ED-524E-9A0B-58F0649B2210}"/>
              </a:ext>
            </a:extLst>
          </p:cNvPr>
          <p:cNvSpPr>
            <a:spLocks noGrp="1"/>
          </p:cNvSpPr>
          <p:nvPr>
            <p:ph type="title"/>
          </p:nvPr>
        </p:nvSpPr>
        <p:spPr/>
        <p:txBody>
          <a:bodyPr wrap="square" lIns="91440" tIns="45720" rIns="91440" bIns="45720" numCol="1" anchorCtr="0" compatLnSpc="1">
            <a:prstTxWarp prst="textNoShape">
              <a:avLst/>
            </a:prstTxWarp>
          </a:bodyPr>
          <a:lstStyle/>
          <a:p>
            <a:r>
              <a:rPr lang="en-US" altLang="en-US" cap="none" dirty="0">
                <a:effectLst>
                  <a:outerShdw blurRad="38100" dist="38100" dir="2700000" algn="tl">
                    <a:srgbClr val="C0C0C0"/>
                  </a:outerShdw>
                </a:effectLst>
                <a:ea typeface="ＭＳ Ｐゴシック" panose="020B0600070205080204" pitchFamily="34" charset="-128"/>
              </a:rPr>
              <a:t>Excel: TTEST function</a:t>
            </a:r>
          </a:p>
        </p:txBody>
      </p:sp>
      <p:sp>
        <p:nvSpPr>
          <p:cNvPr id="70658" name="Content Placeholder 2">
            <a:extLst>
              <a:ext uri="{FF2B5EF4-FFF2-40B4-BE49-F238E27FC236}">
                <a16:creationId xmlns:a16="http://schemas.microsoft.com/office/drawing/2014/main" id="{B4E21F38-0726-994C-B7AC-124DC1E9ED75}"/>
              </a:ext>
            </a:extLst>
          </p:cNvPr>
          <p:cNvSpPr>
            <a:spLocks noGrp="1"/>
          </p:cNvSpPr>
          <p:nvPr>
            <p:ph idx="1"/>
          </p:nvPr>
        </p:nvSpPr>
        <p:spPr>
          <a:xfrm>
            <a:off x="330200" y="876300"/>
            <a:ext cx="8001000" cy="5635625"/>
          </a:xfrm>
        </p:spPr>
        <p:txBody>
          <a:bodyPr/>
          <a:lstStyle/>
          <a:p>
            <a:r>
              <a:rPr lang="en-US" altLang="en-US">
                <a:ea typeface="ＭＳ Ｐゴシック" panose="020B0600070205080204" pitchFamily="34" charset="-128"/>
              </a:rPr>
              <a:t>TTEST (array1, array2, tails, type)</a:t>
            </a:r>
          </a:p>
          <a:p>
            <a:pPr lvl="1"/>
            <a:r>
              <a:rPr lang="en-US" altLang="en-US">
                <a:ea typeface="ＭＳ Ｐゴシック" panose="020B0600070205080204" pitchFamily="34" charset="-128"/>
              </a:rPr>
              <a:t>array1 = the cell address for the first set of data</a:t>
            </a:r>
          </a:p>
          <a:p>
            <a:pPr lvl="1"/>
            <a:r>
              <a:rPr lang="en-US" altLang="en-US">
                <a:ea typeface="ＭＳ Ｐゴシック" panose="020B0600070205080204" pitchFamily="34" charset="-128"/>
              </a:rPr>
              <a:t>array2 = the cell address for the second set of data</a:t>
            </a:r>
          </a:p>
          <a:p>
            <a:pPr lvl="1"/>
            <a:r>
              <a:rPr lang="en-US" altLang="en-US">
                <a:ea typeface="ＭＳ Ｐゴシック" panose="020B0600070205080204" pitchFamily="34" charset="-128"/>
              </a:rPr>
              <a:t>tails: 1 = one-tailed, 2 = two-tailed</a:t>
            </a:r>
          </a:p>
          <a:p>
            <a:pPr lvl="1"/>
            <a:r>
              <a:rPr lang="en-US" altLang="en-US">
                <a:ea typeface="ＭＳ Ｐゴシック" panose="020B0600070205080204" pitchFamily="34" charset="-128"/>
              </a:rPr>
              <a:t>type: 1 = a paired t test; </a:t>
            </a:r>
            <a:r>
              <a:rPr lang="en-US" altLang="en-US" b="1">
                <a:ea typeface="ＭＳ Ｐゴシック" panose="020B0600070205080204" pitchFamily="34" charset="-128"/>
              </a:rPr>
              <a:t>2 = a two-sample test (independent with equal variances)</a:t>
            </a:r>
            <a:r>
              <a:rPr lang="en-US" altLang="en-US">
                <a:ea typeface="ＭＳ Ｐゴシック" panose="020B0600070205080204" pitchFamily="34" charset="-128"/>
              </a:rPr>
              <a:t>; 3 = a two-sample test with unequal variances</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E85D2AE8-3320-DA41-9F1A-7CBDD5C2DC50}"/>
              </a:ext>
            </a:extLst>
          </p:cNvPr>
          <p:cNvSpPr>
            <a:spLocks noGrp="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Excel: TTEST function</a:t>
            </a:r>
          </a:p>
        </p:txBody>
      </p:sp>
      <p:sp>
        <p:nvSpPr>
          <p:cNvPr id="72706" name="Content Placeholder 2">
            <a:extLst>
              <a:ext uri="{FF2B5EF4-FFF2-40B4-BE49-F238E27FC236}">
                <a16:creationId xmlns:a16="http://schemas.microsoft.com/office/drawing/2014/main" id="{A283E825-4390-CB4A-AC0C-64D0F0574FF3}"/>
              </a:ext>
            </a:extLst>
          </p:cNvPr>
          <p:cNvSpPr>
            <a:spLocks noGrp="1"/>
          </p:cNvSpPr>
          <p:nvPr>
            <p:ph idx="1"/>
          </p:nvPr>
        </p:nvSpPr>
        <p:spPr>
          <a:xfrm>
            <a:off x="330200" y="876300"/>
            <a:ext cx="8001000" cy="5635625"/>
          </a:xfrm>
        </p:spPr>
        <p:txBody>
          <a:bodyPr/>
          <a:lstStyle/>
          <a:p>
            <a:r>
              <a:rPr lang="en-US" altLang="en-US">
                <a:ea typeface="ＭＳ Ｐゴシック" panose="020B0600070205080204" pitchFamily="34" charset="-128"/>
              </a:rPr>
              <a:t>It does not compute the t value</a:t>
            </a:r>
          </a:p>
          <a:p>
            <a:r>
              <a:rPr lang="en-US" altLang="en-US">
                <a:ea typeface="ＭＳ Ｐゴシック" panose="020B0600070205080204" pitchFamily="34" charset="-128"/>
              </a:rPr>
              <a:t>It returns the likelihood that the resulting t value is due to chance (the possibility of the difference of two groups is due to chance)</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CC5D6F8-78BA-AC48-AC69-2A8BBB2E6D02}"/>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Wilcoxon signed rank test </a:t>
            </a:r>
          </a:p>
        </p:txBody>
      </p:sp>
      <p:sp>
        <p:nvSpPr>
          <p:cNvPr id="74754" name="Rectangle 3">
            <a:extLst>
              <a:ext uri="{FF2B5EF4-FFF2-40B4-BE49-F238E27FC236}">
                <a16:creationId xmlns:a16="http://schemas.microsoft.com/office/drawing/2014/main" id="{E1BF89E3-400F-384E-89DA-D22158FE8682}"/>
              </a:ext>
            </a:extLst>
          </p:cNvPr>
          <p:cNvSpPr>
            <a:spLocks noGrp="1" noChangeArrowheads="1"/>
          </p:cNvSpPr>
          <p:nvPr>
            <p:ph sz="quarter" idx="1"/>
          </p:nvPr>
        </p:nvSpPr>
        <p:spPr>
          <a:xfrm>
            <a:off x="330200" y="876300"/>
            <a:ext cx="8001000" cy="5635625"/>
          </a:xfrm>
        </p:spPr>
        <p:txBody>
          <a:bodyPr/>
          <a:lstStyle/>
          <a:p>
            <a:endParaRPr lang="en-US" altLang="en-US" dirty="0">
              <a:ea typeface="ＭＳ Ｐゴシック" panose="020B0600070205080204" pitchFamily="34" charset="-128"/>
            </a:endParaRPr>
          </a:p>
          <a:p>
            <a:endParaRPr lang="en-US" altLang="en-US" sz="4000" b="1" dirty="0">
              <a:ea typeface="ＭＳ Ｐゴシック" panose="020B0600070205080204" pitchFamily="34" charset="-128"/>
            </a:endParaRPr>
          </a:p>
          <a:p>
            <a:r>
              <a:rPr lang="en-US" altLang="en-US" sz="4000" b="1" dirty="0">
                <a:ea typeface="ＭＳ Ｐゴシック" panose="020B0600070205080204" pitchFamily="34" charset="-128"/>
              </a:rPr>
              <a:t>To test difference between paired data when data is not “normal” (</a:t>
            </a:r>
            <a:r>
              <a:rPr lang="en-US" altLang="en-US" sz="4000" b="1" dirty="0" err="1">
                <a:ea typeface="ＭＳ Ｐゴシック" panose="020B0600070205080204" pitchFamily="34" charset="-128"/>
              </a:rPr>
              <a:t>guassian</a:t>
            </a:r>
            <a:r>
              <a:rPr lang="en-US" altLang="en-US" sz="4000" b="1" dirty="0">
                <a:ea typeface="ＭＳ Ｐゴシック" panose="020B0600070205080204" pitchFamily="34" charset="-128"/>
              </a:rPr>
              <a:t>) e.g. it is  ordinal (e.g. survey data)</a:t>
            </a:r>
          </a:p>
          <a:p>
            <a:endParaRPr lang="en-US" altLang="en-US" b="1" dirty="0">
              <a:ea typeface="ＭＳ Ｐゴシック" panose="020B0600070205080204" pitchFamily="34" charset="-128"/>
            </a:endParaRPr>
          </a:p>
          <a:p>
            <a:endParaRPr lang="en-US" altLang="en-US" b="1" dirty="0">
              <a:ea typeface="ＭＳ Ｐゴシック" panose="020B0600070205080204" pitchFamily="34" charset="-128"/>
            </a:endParaRP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A19E574F-C075-EB4F-8CA3-1874D6A444A2}"/>
              </a:ext>
            </a:extLst>
          </p:cNvPr>
          <p:cNvSpPr>
            <a:spLocks noGrp="1" noChangeArrowheads="1"/>
          </p:cNvSpPr>
          <p:nvPr>
            <p:ph type="title"/>
          </p:nvPr>
        </p:nvSpPr>
        <p:spPr>
          <a:xfrm>
            <a:off x="457200" y="0"/>
            <a:ext cx="8229600" cy="9144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STEP 1</a:t>
            </a:r>
          </a:p>
        </p:txBody>
      </p:sp>
      <p:sp>
        <p:nvSpPr>
          <p:cNvPr id="75778" name="Rectangle 3">
            <a:extLst>
              <a:ext uri="{FF2B5EF4-FFF2-40B4-BE49-F238E27FC236}">
                <a16:creationId xmlns:a16="http://schemas.microsoft.com/office/drawing/2014/main" id="{215EE026-0CFE-254B-B799-79C688BD5EE0}"/>
              </a:ext>
            </a:extLst>
          </p:cNvPr>
          <p:cNvSpPr>
            <a:spLocks noGrp="1" noChangeArrowheads="1"/>
          </p:cNvSpPr>
          <p:nvPr>
            <p:ph type="body" idx="1"/>
          </p:nvPr>
        </p:nvSpPr>
        <p:spPr>
          <a:xfrm>
            <a:off x="457200" y="838200"/>
            <a:ext cx="8229600" cy="5287963"/>
          </a:xfrm>
        </p:spPr>
        <p:txBody>
          <a:bodyPr/>
          <a:lstStyle/>
          <a:p>
            <a:pPr>
              <a:lnSpc>
                <a:spcPct val="90000"/>
              </a:lnSpc>
            </a:pPr>
            <a:r>
              <a:rPr lang="en-US" altLang="en-US" sz="2800" b="1">
                <a:ea typeface="ＭＳ Ｐゴシック" panose="020B0600070205080204" pitchFamily="34" charset="-128"/>
              </a:rPr>
              <a:t>Exclude any differences which are zero</a:t>
            </a:r>
          </a:p>
          <a:p>
            <a:pPr>
              <a:lnSpc>
                <a:spcPct val="90000"/>
              </a:lnSpc>
              <a:buFont typeface="Wingdings" pitchFamily="2" charset="2"/>
              <a:buNone/>
            </a:pPr>
            <a:endParaRPr lang="en-US" altLang="en-US" sz="2800" b="1">
              <a:ea typeface="ＭＳ Ｐゴシック" panose="020B0600070205080204" pitchFamily="34" charset="-128"/>
            </a:endParaRPr>
          </a:p>
          <a:p>
            <a:pPr>
              <a:lnSpc>
                <a:spcPct val="90000"/>
              </a:lnSpc>
            </a:pPr>
            <a:r>
              <a:rPr lang="en-US" altLang="en-US" sz="2800" b="1">
                <a:ea typeface="ＭＳ Ｐゴシック" panose="020B0600070205080204" pitchFamily="34" charset="-128"/>
              </a:rPr>
              <a:t>Put the rest of differences in ascending order</a:t>
            </a:r>
          </a:p>
          <a:p>
            <a:pPr>
              <a:lnSpc>
                <a:spcPct val="90000"/>
              </a:lnSpc>
              <a:buFont typeface="Wingdings" pitchFamily="2" charset="2"/>
              <a:buNone/>
            </a:pPr>
            <a:endParaRPr lang="en-US" altLang="en-US" sz="2800" b="1">
              <a:ea typeface="ＭＳ Ｐゴシック" panose="020B0600070205080204" pitchFamily="34" charset="-128"/>
            </a:endParaRPr>
          </a:p>
          <a:p>
            <a:pPr>
              <a:lnSpc>
                <a:spcPct val="90000"/>
              </a:lnSpc>
            </a:pPr>
            <a:r>
              <a:rPr lang="en-US" altLang="en-US" sz="2800" b="1">
                <a:ea typeface="ＭＳ Ｐゴシック" panose="020B0600070205080204" pitchFamily="34" charset="-128"/>
              </a:rPr>
              <a:t>Ignore their signs</a:t>
            </a:r>
          </a:p>
          <a:p>
            <a:pPr>
              <a:lnSpc>
                <a:spcPct val="90000"/>
              </a:lnSpc>
            </a:pPr>
            <a:endParaRPr lang="en-US" altLang="en-US" sz="2800" b="1">
              <a:ea typeface="ＭＳ Ｐゴシック" panose="020B0600070205080204" pitchFamily="34" charset="-128"/>
            </a:endParaRPr>
          </a:p>
          <a:p>
            <a:pPr>
              <a:lnSpc>
                <a:spcPct val="90000"/>
              </a:lnSpc>
            </a:pPr>
            <a:r>
              <a:rPr lang="en-US" altLang="en-US" sz="2800" b="1">
                <a:ea typeface="ＭＳ Ｐゴシック" panose="020B0600070205080204" pitchFamily="34" charset="-128"/>
              </a:rPr>
              <a:t>Assign them ranks</a:t>
            </a:r>
          </a:p>
          <a:p>
            <a:pPr>
              <a:lnSpc>
                <a:spcPct val="90000"/>
              </a:lnSpc>
              <a:buFont typeface="Wingdings" pitchFamily="2" charset="2"/>
              <a:buNone/>
            </a:pPr>
            <a:endParaRPr lang="en-US" altLang="en-US" sz="2800" b="1">
              <a:ea typeface="ＭＳ Ｐゴシック" panose="020B0600070205080204" pitchFamily="34" charset="-128"/>
            </a:endParaRPr>
          </a:p>
          <a:p>
            <a:pPr>
              <a:lnSpc>
                <a:spcPct val="90000"/>
              </a:lnSpc>
            </a:pPr>
            <a:r>
              <a:rPr lang="en-US" altLang="en-US" sz="2800" b="1">
                <a:ea typeface="ＭＳ Ｐゴシック" panose="020B0600070205080204" pitchFamily="34" charset="-128"/>
              </a:rPr>
              <a:t>If any differences are equal, average their ranks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62C374ED-C340-DA46-A545-D6E92B048E7B}"/>
              </a:ext>
            </a:extLst>
          </p:cNvPr>
          <p:cNvSpPr>
            <a:spLocks noGrp="1" noChangeArrowheads="1"/>
          </p:cNvSpPr>
          <p:nvPr>
            <p:ph type="title"/>
          </p:nvPr>
        </p:nvSpPr>
        <p:spPr>
          <a:xfrm>
            <a:off x="457200" y="0"/>
            <a:ext cx="8229600" cy="9144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STEP 2</a:t>
            </a:r>
          </a:p>
        </p:txBody>
      </p:sp>
      <p:sp>
        <p:nvSpPr>
          <p:cNvPr id="76802" name="Rectangle 3">
            <a:extLst>
              <a:ext uri="{FF2B5EF4-FFF2-40B4-BE49-F238E27FC236}">
                <a16:creationId xmlns:a16="http://schemas.microsoft.com/office/drawing/2014/main" id="{1699CF80-576D-524B-9CAD-FD733C2E3CAB}"/>
              </a:ext>
            </a:extLst>
          </p:cNvPr>
          <p:cNvSpPr>
            <a:spLocks noGrp="1" noChangeArrowheads="1"/>
          </p:cNvSpPr>
          <p:nvPr>
            <p:ph type="body" idx="1"/>
          </p:nvPr>
        </p:nvSpPr>
        <p:spPr>
          <a:xfrm>
            <a:off x="330200" y="876300"/>
            <a:ext cx="8001000" cy="5635625"/>
          </a:xfrm>
        </p:spPr>
        <p:txBody>
          <a:bodyPr/>
          <a:lstStyle/>
          <a:p>
            <a:endParaRPr lang="en-US" altLang="en-US">
              <a:ea typeface="ＭＳ Ｐゴシック" panose="020B0600070205080204" pitchFamily="34" charset="-128"/>
            </a:endParaRPr>
          </a:p>
          <a:p>
            <a:r>
              <a:rPr lang="en-US" altLang="en-US" b="1">
                <a:ea typeface="ＭＳ Ｐゴシック" panose="020B0600070205080204" pitchFamily="34" charset="-128"/>
              </a:rPr>
              <a:t>Count up the ranks of +ives as T</a:t>
            </a:r>
            <a:r>
              <a:rPr lang="en-US" altLang="en-US" b="1" baseline="-25000">
                <a:ea typeface="ＭＳ Ｐゴシック" panose="020B0600070205080204" pitchFamily="34" charset="-128"/>
              </a:rPr>
              <a:t>+</a:t>
            </a:r>
          </a:p>
          <a:p>
            <a:pPr>
              <a:buFont typeface="Wingdings" pitchFamily="2" charset="2"/>
              <a:buNone/>
            </a:pPr>
            <a:endParaRPr lang="en-US" altLang="en-US" b="1" baseline="-25000">
              <a:ea typeface="ＭＳ Ｐゴシック" panose="020B0600070205080204" pitchFamily="34" charset="-128"/>
            </a:endParaRPr>
          </a:p>
          <a:p>
            <a:endParaRPr lang="en-US" altLang="en-US" b="1" baseline="-25000">
              <a:ea typeface="ＭＳ Ｐゴシック" panose="020B0600070205080204" pitchFamily="34" charset="-128"/>
            </a:endParaRPr>
          </a:p>
          <a:p>
            <a:endParaRPr lang="en-US" altLang="en-US" b="1" baseline="-25000">
              <a:ea typeface="ＭＳ Ｐゴシック" panose="020B0600070205080204" pitchFamily="34" charset="-128"/>
            </a:endParaRPr>
          </a:p>
          <a:p>
            <a:r>
              <a:rPr lang="en-US" altLang="en-US" b="1">
                <a:ea typeface="ＭＳ Ｐゴシック" panose="020B0600070205080204" pitchFamily="34" charset="-128"/>
              </a:rPr>
              <a:t>Count up the ranks of –ives as T</a:t>
            </a:r>
            <a:r>
              <a:rPr lang="en-US" altLang="en-US" b="1" baseline="-25000">
                <a:ea typeface="ＭＳ Ｐゴシック" panose="020B0600070205080204" pitchFamily="34" charset="-128"/>
              </a:rPr>
              <a:t>-</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7CF4D-DBB9-9A4D-B364-A330BE28F2E1}"/>
              </a:ext>
            </a:extLst>
          </p:cNvPr>
          <p:cNvSpPr>
            <a:spLocks noGrp="1"/>
          </p:cNvSpPr>
          <p:nvPr>
            <p:ph type="title"/>
          </p:nvPr>
        </p:nvSpPr>
        <p:spPr/>
        <p:txBody>
          <a:bodyPr>
            <a:normAutofit fontScale="90000"/>
          </a:bodyPr>
          <a:lstStyle/>
          <a:p>
            <a:r>
              <a:rPr lang="en-US" sz="4000" dirty="0"/>
              <a:t>Why Statistics</a:t>
            </a:r>
          </a:p>
        </p:txBody>
      </p:sp>
      <p:sp>
        <p:nvSpPr>
          <p:cNvPr id="3" name="Content Placeholder 2">
            <a:extLst>
              <a:ext uri="{FF2B5EF4-FFF2-40B4-BE49-F238E27FC236}">
                <a16:creationId xmlns:a16="http://schemas.microsoft.com/office/drawing/2014/main" id="{04C1CECF-393E-2D4A-8B92-AA397B2A0CE8}"/>
              </a:ext>
            </a:extLst>
          </p:cNvPr>
          <p:cNvSpPr>
            <a:spLocks noGrp="1"/>
          </p:cNvSpPr>
          <p:nvPr>
            <p:ph sz="quarter" idx="1"/>
          </p:nvPr>
        </p:nvSpPr>
        <p:spPr/>
        <p:txBody>
          <a:bodyPr/>
          <a:lstStyle/>
          <a:p>
            <a:r>
              <a:rPr lang="en-US" sz="3600" dirty="0"/>
              <a:t>Almost all experimental CS of interest involves noisy data. </a:t>
            </a:r>
          </a:p>
          <a:p>
            <a:r>
              <a:rPr lang="en-US" sz="3600" dirty="0"/>
              <a:t>Need to separate our hypothesized meaningful variations from random variations caused by noise. </a:t>
            </a:r>
          </a:p>
          <a:p>
            <a:r>
              <a:rPr lang="en-US" sz="3600" dirty="0"/>
              <a:t>Ideally, we want to show the difference in performance is </a:t>
            </a:r>
            <a:r>
              <a:rPr lang="en-US" sz="3600" i="1" dirty="0"/>
              <a:t>statistically</a:t>
            </a:r>
            <a:r>
              <a:rPr lang="en-US" sz="3600" dirty="0"/>
              <a:t> significant</a:t>
            </a:r>
          </a:p>
          <a:p>
            <a:endParaRPr lang="en-US" sz="3600" dirty="0"/>
          </a:p>
        </p:txBody>
      </p:sp>
    </p:spTree>
    <p:extLst>
      <p:ext uri="{BB962C8B-B14F-4D97-AF65-F5344CB8AC3E}">
        <p14:creationId xmlns:p14="http://schemas.microsoft.com/office/powerpoint/2010/main" val="394520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BE0D30D-8BFB-3543-B6EF-E8FB7D95A7EF}"/>
              </a:ext>
            </a:extLst>
          </p:cNvPr>
          <p:cNvSpPr>
            <a:spLocks noGrp="1" noChangeArrowheads="1"/>
          </p:cNvSpPr>
          <p:nvPr>
            <p:ph type="title"/>
          </p:nvPr>
        </p:nvSpPr>
        <p:spPr>
          <a:xfrm>
            <a:off x="457200" y="0"/>
            <a:ext cx="8229600" cy="9144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STEP 3</a:t>
            </a:r>
          </a:p>
        </p:txBody>
      </p:sp>
      <p:sp>
        <p:nvSpPr>
          <p:cNvPr id="77826" name="Rectangle 3">
            <a:extLst>
              <a:ext uri="{FF2B5EF4-FFF2-40B4-BE49-F238E27FC236}">
                <a16:creationId xmlns:a16="http://schemas.microsoft.com/office/drawing/2014/main" id="{C90C685C-09FC-154A-A590-0138EEE58E88}"/>
              </a:ext>
            </a:extLst>
          </p:cNvPr>
          <p:cNvSpPr>
            <a:spLocks noGrp="1" noChangeArrowheads="1"/>
          </p:cNvSpPr>
          <p:nvPr>
            <p:ph type="body" idx="1"/>
          </p:nvPr>
        </p:nvSpPr>
        <p:spPr>
          <a:xfrm>
            <a:off x="457200" y="914400"/>
            <a:ext cx="8229600" cy="5211763"/>
          </a:xfrm>
        </p:spPr>
        <p:txBody>
          <a:bodyPr/>
          <a:lstStyle/>
          <a:p>
            <a:pPr>
              <a:lnSpc>
                <a:spcPct val="90000"/>
              </a:lnSpc>
            </a:pPr>
            <a:r>
              <a:rPr lang="en-US" altLang="en-US" sz="2800" b="1">
                <a:ea typeface="ＭＳ Ｐゴシック" panose="020B0600070205080204" pitchFamily="34" charset="-128"/>
              </a:rPr>
              <a:t>If there is no difference between Treatment(T</a:t>
            </a:r>
            <a:r>
              <a:rPr lang="en-US" altLang="en-US" sz="2800" b="1" baseline="-25000">
                <a:ea typeface="ＭＳ Ｐゴシック" panose="020B0600070205080204" pitchFamily="34" charset="-128"/>
              </a:rPr>
              <a:t>+</a:t>
            </a:r>
            <a:r>
              <a:rPr lang="en-US" altLang="en-US" sz="2800" b="1">
                <a:ea typeface="ＭＳ Ｐゴシック" panose="020B0600070205080204" pitchFamily="34" charset="-128"/>
              </a:rPr>
              <a:t>) and baseline (T</a:t>
            </a:r>
            <a:r>
              <a:rPr lang="en-US" altLang="en-US" sz="2800" b="1" baseline="-25000">
                <a:ea typeface="ＭＳ Ｐゴシック" panose="020B0600070205080204" pitchFamily="34" charset="-128"/>
              </a:rPr>
              <a:t>-</a:t>
            </a:r>
            <a:r>
              <a:rPr lang="en-US" altLang="en-US" sz="2800" b="1">
                <a:ea typeface="ＭＳ Ｐゴシック" panose="020B0600070205080204" pitchFamily="34" charset="-128"/>
              </a:rPr>
              <a:t>), then T</a:t>
            </a:r>
            <a:r>
              <a:rPr lang="en-US" altLang="en-US" sz="2800" b="1" baseline="-25000">
                <a:ea typeface="ＭＳ Ｐゴシック" panose="020B0600070205080204" pitchFamily="34" charset="-128"/>
              </a:rPr>
              <a:t>+  </a:t>
            </a:r>
            <a:r>
              <a:rPr lang="en-US" altLang="en-US" sz="2800" b="1">
                <a:ea typeface="ＭＳ Ｐゴシック" panose="020B0600070205080204" pitchFamily="34" charset="-128"/>
              </a:rPr>
              <a:t>&amp; T</a:t>
            </a:r>
            <a:r>
              <a:rPr lang="en-US" altLang="en-US" sz="2800" b="1" baseline="-25000">
                <a:ea typeface="ＭＳ Ｐゴシック" panose="020B0600070205080204" pitchFamily="34" charset="-128"/>
              </a:rPr>
              <a:t>- </a:t>
            </a:r>
            <a:r>
              <a:rPr lang="en-US" altLang="en-US" sz="2800" b="1">
                <a:ea typeface="ＭＳ Ｐゴシック" panose="020B0600070205080204" pitchFamily="34" charset="-128"/>
              </a:rPr>
              <a:t>would be similar</a:t>
            </a:r>
          </a:p>
          <a:p>
            <a:pPr>
              <a:lnSpc>
                <a:spcPct val="90000"/>
              </a:lnSpc>
              <a:buFont typeface="Wingdings" pitchFamily="2" charset="2"/>
              <a:buNone/>
            </a:pPr>
            <a:endParaRPr lang="en-US" altLang="en-US" sz="2800" b="1">
              <a:ea typeface="ＭＳ Ｐゴシック" panose="020B0600070205080204" pitchFamily="34" charset="-128"/>
            </a:endParaRPr>
          </a:p>
          <a:p>
            <a:pPr>
              <a:lnSpc>
                <a:spcPct val="90000"/>
              </a:lnSpc>
            </a:pPr>
            <a:r>
              <a:rPr lang="en-US" altLang="en-US" sz="2800" b="1">
                <a:ea typeface="ＭＳ Ｐゴシック" panose="020B0600070205080204" pitchFamily="34" charset="-128"/>
              </a:rPr>
              <a:t>If there were a difference  </a:t>
            </a:r>
          </a:p>
          <a:p>
            <a:pPr>
              <a:lnSpc>
                <a:spcPct val="90000"/>
              </a:lnSpc>
              <a:buFont typeface="Wingdings" pitchFamily="2" charset="2"/>
              <a:buNone/>
            </a:pPr>
            <a:r>
              <a:rPr lang="en-US" altLang="en-US" sz="2800" b="1">
                <a:ea typeface="ＭＳ Ｐゴシック" panose="020B0600070205080204" pitchFamily="34" charset="-128"/>
              </a:rPr>
              <a:t>           one sum would be much smaller and    </a:t>
            </a:r>
          </a:p>
          <a:p>
            <a:pPr>
              <a:lnSpc>
                <a:spcPct val="90000"/>
              </a:lnSpc>
              <a:buFont typeface="Wingdings" pitchFamily="2" charset="2"/>
              <a:buNone/>
            </a:pPr>
            <a:r>
              <a:rPr lang="en-US" altLang="en-US" sz="2800" b="1">
                <a:ea typeface="ＭＳ Ｐゴシック" panose="020B0600070205080204" pitchFamily="34" charset="-128"/>
              </a:rPr>
              <a:t>           the other much larger than expected</a:t>
            </a:r>
          </a:p>
          <a:p>
            <a:pPr>
              <a:lnSpc>
                <a:spcPct val="90000"/>
              </a:lnSpc>
              <a:buFont typeface="Wingdings" pitchFamily="2" charset="2"/>
              <a:buNone/>
            </a:pPr>
            <a:endParaRPr lang="en-US" altLang="en-US" sz="2800" b="1">
              <a:ea typeface="ＭＳ Ｐゴシック" panose="020B0600070205080204" pitchFamily="34" charset="-128"/>
            </a:endParaRPr>
          </a:p>
          <a:p>
            <a:pPr>
              <a:lnSpc>
                <a:spcPct val="90000"/>
              </a:lnSpc>
              <a:buClr>
                <a:schemeClr val="tx1"/>
              </a:buClr>
            </a:pPr>
            <a:r>
              <a:rPr lang="en-US" altLang="en-US" sz="2800" b="1">
                <a:ea typeface="ＭＳ Ｐゴシック" panose="020B0600070205080204" pitchFamily="34" charset="-128"/>
              </a:rPr>
              <a:t>The smaller sum is denoted as T</a:t>
            </a:r>
          </a:p>
          <a:p>
            <a:pPr>
              <a:lnSpc>
                <a:spcPct val="90000"/>
              </a:lnSpc>
              <a:buClr>
                <a:schemeClr val="tx1"/>
              </a:buClr>
              <a:buFont typeface="Wingdings" pitchFamily="2" charset="2"/>
              <a:buNone/>
            </a:pPr>
            <a:endParaRPr lang="en-US" altLang="en-US" sz="2800" b="1">
              <a:ea typeface="ＭＳ Ｐゴシック" panose="020B0600070205080204" pitchFamily="34" charset="-128"/>
            </a:endParaRPr>
          </a:p>
          <a:p>
            <a:pPr>
              <a:lnSpc>
                <a:spcPct val="90000"/>
              </a:lnSpc>
              <a:buClr>
                <a:schemeClr val="tx1"/>
              </a:buClr>
            </a:pPr>
            <a:r>
              <a:rPr lang="en-US" altLang="en-US" sz="2800" b="1">
                <a:ea typeface="ＭＳ Ｐゴシック" panose="020B0600070205080204" pitchFamily="34" charset="-128"/>
              </a:rPr>
              <a:t>T = smaller of T</a:t>
            </a:r>
            <a:r>
              <a:rPr lang="en-US" altLang="en-US" sz="2800" b="1" baseline="-25000">
                <a:ea typeface="ＭＳ Ｐゴシック" panose="020B0600070205080204" pitchFamily="34" charset="-128"/>
              </a:rPr>
              <a:t>+ </a:t>
            </a:r>
            <a:r>
              <a:rPr lang="en-US" altLang="en-US" sz="2800" b="1">
                <a:ea typeface="ＭＳ Ｐゴシック" panose="020B0600070205080204" pitchFamily="34" charset="-128"/>
              </a:rPr>
              <a:t>and T</a:t>
            </a:r>
            <a:r>
              <a:rPr lang="en-US" altLang="en-US" sz="2800" b="1" baseline="-25000">
                <a:ea typeface="ＭＳ Ｐゴシック" panose="020B0600070205080204" pitchFamily="34" charset="-128"/>
              </a:rPr>
              <a:t>- </a:t>
            </a:r>
            <a:endParaRPr lang="en-US" altLang="en-US" sz="2800" b="1">
              <a:ea typeface="ＭＳ Ｐゴシック" panose="020B0600070205080204" pitchFamily="34" charset="-128"/>
            </a:endParaRPr>
          </a:p>
          <a:p>
            <a:pPr>
              <a:lnSpc>
                <a:spcPct val="90000"/>
              </a:lnSpc>
            </a:pPr>
            <a:endParaRPr lang="en-US" altLang="en-US" sz="2800" b="1">
              <a:ea typeface="ＭＳ Ｐゴシック" panose="020B0600070205080204" pitchFamily="34" charset="-128"/>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9DCE43E-8A84-E94C-83A3-253E5C260686}"/>
              </a:ext>
            </a:extLst>
          </p:cNvPr>
          <p:cNvSpPr>
            <a:spLocks noGrp="1" noChangeArrowheads="1"/>
          </p:cNvSpPr>
          <p:nvPr>
            <p:ph type="title"/>
          </p:nvPr>
        </p:nvSpPr>
        <p:spPr>
          <a:xfrm>
            <a:off x="457200" y="0"/>
            <a:ext cx="8229600" cy="8382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STEP 4</a:t>
            </a:r>
          </a:p>
        </p:txBody>
      </p:sp>
      <p:sp>
        <p:nvSpPr>
          <p:cNvPr id="78850" name="Rectangle 3">
            <a:extLst>
              <a:ext uri="{FF2B5EF4-FFF2-40B4-BE49-F238E27FC236}">
                <a16:creationId xmlns:a16="http://schemas.microsoft.com/office/drawing/2014/main" id="{B463F76F-EF21-6646-9A68-EB293BC52BE1}"/>
              </a:ext>
            </a:extLst>
          </p:cNvPr>
          <p:cNvSpPr>
            <a:spLocks noGrp="1" noChangeArrowheads="1"/>
          </p:cNvSpPr>
          <p:nvPr>
            <p:ph type="body" idx="1"/>
          </p:nvPr>
        </p:nvSpPr>
        <p:spPr>
          <a:xfrm>
            <a:off x="457200" y="990600"/>
            <a:ext cx="8229600" cy="5410200"/>
          </a:xfrm>
        </p:spPr>
        <p:txBody>
          <a:bodyPr/>
          <a:lstStyle/>
          <a:p>
            <a:r>
              <a:rPr lang="en-US" altLang="en-US" b="1">
                <a:ea typeface="ＭＳ Ｐゴシック" panose="020B0600070205080204" pitchFamily="34" charset="-128"/>
              </a:rPr>
              <a:t>Compare the value obtained with the critical values (5%, 2% and 1% ) in appropriate table</a:t>
            </a:r>
          </a:p>
          <a:p>
            <a:pPr>
              <a:buFont typeface="Wingdings" pitchFamily="2" charset="2"/>
              <a:buNone/>
            </a:pPr>
            <a:endParaRPr lang="en-US" altLang="en-US" b="1">
              <a:ea typeface="ＭＳ Ｐゴシック" panose="020B0600070205080204" pitchFamily="34" charset="-128"/>
            </a:endParaRPr>
          </a:p>
          <a:p>
            <a:r>
              <a:rPr lang="en-US" altLang="en-US" b="1">
                <a:ea typeface="ＭＳ Ｐゴシック" panose="020B0600070205080204" pitchFamily="34" charset="-128"/>
              </a:rPr>
              <a:t>N is the number of differences that were ranked (</a:t>
            </a:r>
            <a:r>
              <a:rPr lang="en-US" altLang="en-US" b="1">
                <a:solidFill>
                  <a:srgbClr val="FF0000"/>
                </a:solidFill>
                <a:ea typeface="ＭＳ Ｐゴシック" panose="020B0600070205080204" pitchFamily="34" charset="-128"/>
              </a:rPr>
              <a:t>not the total number of differences</a:t>
            </a:r>
            <a:r>
              <a:rPr lang="en-US" altLang="en-US" b="1">
                <a:ea typeface="ＭＳ Ｐゴシック" panose="020B0600070205080204" pitchFamily="34" charset="-128"/>
              </a:rPr>
              <a:t>)</a:t>
            </a:r>
          </a:p>
          <a:p>
            <a:pPr>
              <a:buFont typeface="Wingdings" pitchFamily="2" charset="2"/>
              <a:buNone/>
            </a:pPr>
            <a:endParaRPr lang="en-US" altLang="en-US" b="1">
              <a:ea typeface="ＭＳ Ｐゴシック" panose="020B0600070205080204" pitchFamily="34" charset="-128"/>
            </a:endParaRPr>
          </a:p>
          <a:p>
            <a:r>
              <a:rPr lang="en-US" altLang="en-US" b="1">
                <a:ea typeface="ＭＳ Ｐゴシック" panose="020B0600070205080204" pitchFamily="34" charset="-128"/>
              </a:rPr>
              <a:t>So the zero differences are excluded</a:t>
            </a:r>
          </a:p>
          <a:p>
            <a:endParaRPr lang="en-US" altLang="en-US" b="1">
              <a:ea typeface="ＭＳ Ｐゴシック" panose="020B0600070205080204" pitchFamily="34" charset="-128"/>
            </a:endParaRPr>
          </a:p>
          <a:p>
            <a:endParaRPr lang="en-US" altLang="en-US" b="1">
              <a:ea typeface="ＭＳ Ｐゴシック" panose="020B0600070205080204" pitchFamily="34" charset="-128"/>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96" name="Group 128">
            <a:extLst>
              <a:ext uri="{FF2B5EF4-FFF2-40B4-BE49-F238E27FC236}">
                <a16:creationId xmlns:a16="http://schemas.microsoft.com/office/drawing/2014/main" id="{6F19C479-B26D-844E-B099-383E17A26DE2}"/>
              </a:ext>
            </a:extLst>
          </p:cNvPr>
          <p:cNvGraphicFramePr>
            <a:graphicFrameLocks noGrp="1"/>
          </p:cNvGraphicFramePr>
          <p:nvPr>
            <p:ph idx="1"/>
          </p:nvPr>
        </p:nvGraphicFramePr>
        <p:xfrm>
          <a:off x="762000" y="228600"/>
          <a:ext cx="7467600" cy="4915214"/>
        </p:xfrm>
        <a:graphic>
          <a:graphicData uri="http://schemas.openxmlformats.org/drawingml/2006/table">
            <a:tbl>
              <a:tblPr/>
              <a:tblGrid>
                <a:gridCol w="1066800">
                  <a:extLst>
                    <a:ext uri="{9D8B030D-6E8A-4147-A177-3AD203B41FA5}">
                      <a16:colId xmlns:a16="http://schemas.microsoft.com/office/drawing/2014/main" val="1324807676"/>
                    </a:ext>
                  </a:extLst>
                </a:gridCol>
                <a:gridCol w="1308100">
                  <a:extLst>
                    <a:ext uri="{9D8B030D-6E8A-4147-A177-3AD203B41FA5}">
                      <a16:colId xmlns:a16="http://schemas.microsoft.com/office/drawing/2014/main" val="1424592436"/>
                    </a:ext>
                  </a:extLst>
                </a:gridCol>
                <a:gridCol w="1358900">
                  <a:extLst>
                    <a:ext uri="{9D8B030D-6E8A-4147-A177-3AD203B41FA5}">
                      <a16:colId xmlns:a16="http://schemas.microsoft.com/office/drawing/2014/main" val="3666968369"/>
                    </a:ext>
                  </a:extLst>
                </a:gridCol>
                <a:gridCol w="1628775">
                  <a:extLst>
                    <a:ext uri="{9D8B030D-6E8A-4147-A177-3AD203B41FA5}">
                      <a16:colId xmlns:a16="http://schemas.microsoft.com/office/drawing/2014/main" val="2077324853"/>
                    </a:ext>
                  </a:extLst>
                </a:gridCol>
                <a:gridCol w="2105025">
                  <a:extLst>
                    <a:ext uri="{9D8B030D-6E8A-4147-A177-3AD203B41FA5}">
                      <a16:colId xmlns:a16="http://schemas.microsoft.com/office/drawing/2014/main" val="3679870142"/>
                    </a:ext>
                  </a:extLst>
                </a:gridCol>
              </a:tblGrid>
              <a:tr h="381000">
                <a:tc rowSpan="2">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6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Subject</a:t>
                      </a:r>
                    </a:p>
                  </a:txBody>
                  <a:tcPr marT="45717" marB="45717" anchor="b"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6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Hours of sleep</a:t>
                      </a:r>
                    </a:p>
                  </a:txBody>
                  <a:tcPr marT="45717" marB="45717" anchor="b"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rowSpan="2">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6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Difference</a:t>
                      </a:r>
                    </a:p>
                  </a:txBody>
                  <a:tcPr marT="45717" marB="45717" anchor="b"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6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Rank</a:t>
                      </a:r>
                    </a:p>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6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Ignoring sign</a:t>
                      </a:r>
                    </a:p>
                  </a:txBody>
                  <a:tcPr marT="45717" marB="45717" anchor="b"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548343"/>
                  </a:ext>
                </a:extLst>
              </a:tr>
              <a:tr h="334963">
                <a:tc vMerge="1">
                  <a:txBody>
                    <a:bodyPr/>
                    <a:lstStyle/>
                    <a:p>
                      <a:endParaRPr lang="en-US"/>
                    </a:p>
                  </a:txBody>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6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Treatment</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16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Baseline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37856375"/>
                  </a:ext>
                </a:extLst>
              </a:tr>
              <a:tr h="4191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1</a:t>
                      </a:r>
                    </a:p>
                  </a:txBody>
                  <a:tcPr marT="45717" marB="457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6.1</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5.2</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0.9</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3.5*</a:t>
                      </a:r>
                    </a:p>
                  </a:txBody>
                  <a:tcPr marT="45717" marB="457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9622021"/>
                  </a:ext>
                </a:extLst>
              </a:tr>
              <a:tr h="420688">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2</a:t>
                      </a:r>
                    </a:p>
                  </a:txBody>
                  <a:tcPr marT="45717" marB="457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7.0</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7.9</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-0.9</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3.5*</a:t>
                      </a:r>
                    </a:p>
                  </a:txBody>
                  <a:tcPr marT="45717" marB="457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02487241"/>
                  </a:ext>
                </a:extLst>
              </a:tr>
              <a:tr h="4191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3</a:t>
                      </a:r>
                    </a:p>
                  </a:txBody>
                  <a:tcPr marT="45717" marB="457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8.2</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3.9</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4.3</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10</a:t>
                      </a:r>
                    </a:p>
                  </a:txBody>
                  <a:tcPr marT="45717" marB="457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01925718"/>
                  </a:ext>
                </a:extLst>
              </a:tr>
              <a:tr h="420688">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4</a:t>
                      </a:r>
                    </a:p>
                  </a:txBody>
                  <a:tcPr marT="45717" marB="457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7.6</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4.7</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2.9</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7</a:t>
                      </a:r>
                    </a:p>
                  </a:txBody>
                  <a:tcPr marT="45717" marB="457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24899775"/>
                  </a:ext>
                </a:extLst>
              </a:tr>
              <a:tr h="4191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5</a:t>
                      </a:r>
                    </a:p>
                  </a:txBody>
                  <a:tcPr marT="45717" marB="457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6.5</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5.3</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1.2</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5</a:t>
                      </a:r>
                    </a:p>
                  </a:txBody>
                  <a:tcPr marT="45717" marB="457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36056649"/>
                  </a:ext>
                </a:extLst>
              </a:tr>
              <a:tr h="420688">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6</a:t>
                      </a:r>
                    </a:p>
                  </a:txBody>
                  <a:tcPr marT="45717" marB="457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8.4</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5.4</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3.0</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8</a:t>
                      </a:r>
                    </a:p>
                  </a:txBody>
                  <a:tcPr marT="45717" marB="457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99978162"/>
                  </a:ext>
                </a:extLst>
              </a:tr>
              <a:tr h="4191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7</a:t>
                      </a:r>
                    </a:p>
                  </a:txBody>
                  <a:tcPr marT="45717" marB="457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6.9</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4.2</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2.7</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6</a:t>
                      </a:r>
                    </a:p>
                  </a:txBody>
                  <a:tcPr marT="45717" marB="457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6011876"/>
                  </a:ext>
                </a:extLst>
              </a:tr>
              <a:tr h="420688">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8</a:t>
                      </a:r>
                    </a:p>
                  </a:txBody>
                  <a:tcPr marT="45717" marB="457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6.7</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6.1</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0.6</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2</a:t>
                      </a:r>
                    </a:p>
                  </a:txBody>
                  <a:tcPr marT="45717" marB="457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68633074"/>
                  </a:ext>
                </a:extLst>
              </a:tr>
              <a:tr h="4191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9</a:t>
                      </a:r>
                    </a:p>
                  </a:txBody>
                  <a:tcPr marT="45717" marB="457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7.4</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3.8</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3.6</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9</a:t>
                      </a:r>
                    </a:p>
                  </a:txBody>
                  <a:tcPr marT="45717" marB="457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00729388"/>
                  </a:ext>
                </a:extLst>
              </a:tr>
              <a:tr h="420688">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10</a:t>
                      </a:r>
                    </a:p>
                  </a:txBody>
                  <a:tcPr marT="45717" marB="45717"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5.8</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6.3</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-0.5</a:t>
                      </a:r>
                    </a:p>
                  </a:txBody>
                  <a:tcPr marT="45717" marB="45717"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1</a:t>
                      </a:r>
                    </a:p>
                  </a:txBody>
                  <a:tcPr marT="45717" marB="45717"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49715918"/>
                  </a:ext>
                </a:extLst>
              </a:tr>
            </a:tbl>
          </a:graphicData>
        </a:graphic>
      </p:graphicFrame>
      <p:sp>
        <p:nvSpPr>
          <p:cNvPr id="7290" name="Text Box 122">
            <a:extLst>
              <a:ext uri="{FF2B5EF4-FFF2-40B4-BE49-F238E27FC236}">
                <a16:creationId xmlns:a16="http://schemas.microsoft.com/office/drawing/2014/main" id="{E2399585-2CBE-7942-A9C9-1BF4618B6482}"/>
              </a:ext>
            </a:extLst>
          </p:cNvPr>
          <p:cNvSpPr txBox="1">
            <a:spLocks noChangeArrowheads="1"/>
          </p:cNvSpPr>
          <p:nvPr/>
        </p:nvSpPr>
        <p:spPr bwMode="auto">
          <a:xfrm>
            <a:off x="762000" y="5410200"/>
            <a:ext cx="7696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en-US">
              <a:latin typeface="Arial" charset="0"/>
              <a:ea typeface="ＭＳ Ｐゴシック" charset="0"/>
              <a:cs typeface="ＭＳ Ｐゴシック" charset="0"/>
            </a:endParaRPr>
          </a:p>
        </p:txBody>
      </p:sp>
      <p:sp>
        <p:nvSpPr>
          <p:cNvPr id="7291" name="Text Box 123">
            <a:extLst>
              <a:ext uri="{FF2B5EF4-FFF2-40B4-BE49-F238E27FC236}">
                <a16:creationId xmlns:a16="http://schemas.microsoft.com/office/drawing/2014/main" id="{63CED6F9-622E-4142-B054-40246751A9FA}"/>
              </a:ext>
            </a:extLst>
          </p:cNvPr>
          <p:cNvSpPr txBox="1">
            <a:spLocks noChangeArrowheads="1"/>
          </p:cNvSpPr>
          <p:nvPr/>
        </p:nvSpPr>
        <p:spPr bwMode="auto">
          <a:xfrm>
            <a:off x="304800" y="5241925"/>
            <a:ext cx="8610600" cy="1323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000" b="1" dirty="0">
                <a:latin typeface="Arial" charset="0"/>
                <a:ea typeface="ＭＳ Ｐゴシック" charset="0"/>
                <a:cs typeface="ＭＳ Ｐゴシック" charset="0"/>
              </a:rPr>
              <a:t>3</a:t>
            </a:r>
            <a:r>
              <a:rPr lang="en-US" sz="2000" b="1" baseline="30000" dirty="0">
                <a:latin typeface="Arial" charset="0"/>
                <a:ea typeface="ＭＳ Ｐゴシック" charset="0"/>
                <a:cs typeface="ＭＳ Ｐゴシック" charset="0"/>
              </a:rPr>
              <a:t>rd</a:t>
            </a:r>
            <a:r>
              <a:rPr lang="en-US" sz="2000" b="1" dirty="0">
                <a:latin typeface="Arial" charset="0"/>
                <a:ea typeface="ＭＳ Ｐゴシック" charset="0"/>
                <a:cs typeface="ＭＳ Ｐゴシック" charset="0"/>
              </a:rPr>
              <a:t> &amp; 4</a:t>
            </a:r>
            <a:r>
              <a:rPr lang="en-US" sz="2000" b="1" baseline="30000" dirty="0">
                <a:latin typeface="Arial" charset="0"/>
                <a:ea typeface="ＭＳ Ｐゴシック" charset="0"/>
                <a:cs typeface="ＭＳ Ｐゴシック" charset="0"/>
              </a:rPr>
              <a:t>th</a:t>
            </a:r>
            <a:r>
              <a:rPr lang="en-US" sz="2000" b="1" dirty="0">
                <a:latin typeface="Arial" charset="0"/>
                <a:ea typeface="ＭＳ Ｐゴシック" charset="0"/>
                <a:cs typeface="ＭＳ Ｐゴシック" charset="0"/>
              </a:rPr>
              <a:t> ranks are tied hence averaged</a:t>
            </a:r>
          </a:p>
          <a:p>
            <a:pPr>
              <a:spcBef>
                <a:spcPct val="50000"/>
              </a:spcBef>
              <a:defRPr/>
            </a:pPr>
            <a:r>
              <a:rPr lang="en-US" sz="2000" b="1" dirty="0">
                <a:latin typeface="Arial" charset="0"/>
                <a:ea typeface="ＭＳ Ｐゴシック" charset="0"/>
                <a:cs typeface="ＭＳ Ｐゴシック" charset="0"/>
              </a:rPr>
              <a:t>T= smaller of T</a:t>
            </a:r>
            <a:r>
              <a:rPr lang="en-US" sz="2000" b="1" baseline="-25000" dirty="0">
                <a:latin typeface="Arial" charset="0"/>
                <a:ea typeface="ＭＳ Ｐゴシック" charset="0"/>
                <a:cs typeface="ＭＳ Ｐゴシック" charset="0"/>
              </a:rPr>
              <a:t>+  </a:t>
            </a:r>
            <a:r>
              <a:rPr lang="en-US" sz="2000" b="1" dirty="0">
                <a:latin typeface="Arial" charset="0"/>
                <a:ea typeface="ＭＳ Ｐゴシック" charset="0"/>
                <a:cs typeface="ＭＳ Ｐゴシック" charset="0"/>
              </a:rPr>
              <a:t>(50.5) and T</a:t>
            </a:r>
            <a:r>
              <a:rPr lang="en-US" sz="2000" b="1" baseline="-25000" dirty="0">
                <a:latin typeface="Arial" charset="0"/>
                <a:ea typeface="ＭＳ Ｐゴシック" charset="0"/>
                <a:cs typeface="ＭＳ Ｐゴシック" charset="0"/>
              </a:rPr>
              <a:t>-</a:t>
            </a:r>
            <a:r>
              <a:rPr lang="en-US" sz="2000" b="1" dirty="0">
                <a:latin typeface="Arial" charset="0"/>
                <a:ea typeface="ＭＳ Ｐゴシック" charset="0"/>
                <a:cs typeface="ＭＳ Ｐゴシック" charset="0"/>
              </a:rPr>
              <a:t> (4.5)</a:t>
            </a:r>
            <a:r>
              <a:rPr lang="en-US" sz="2000" b="1" baseline="-25000" dirty="0">
                <a:latin typeface="Arial" charset="0"/>
                <a:ea typeface="ＭＳ Ｐゴシック" charset="0"/>
                <a:cs typeface="ＭＳ Ｐゴシック" charset="0"/>
              </a:rPr>
              <a:t> </a:t>
            </a:r>
            <a:endParaRPr lang="en-US" sz="2000" b="1" dirty="0">
              <a:latin typeface="Arial" charset="0"/>
              <a:ea typeface="ＭＳ Ｐゴシック" charset="0"/>
              <a:cs typeface="ＭＳ Ｐゴシック" charset="0"/>
            </a:endParaRPr>
          </a:p>
          <a:p>
            <a:pPr>
              <a:spcBef>
                <a:spcPct val="50000"/>
              </a:spcBef>
              <a:defRPr/>
            </a:pPr>
            <a:r>
              <a:rPr lang="en-US" sz="2000" b="1" dirty="0">
                <a:latin typeface="Arial" charset="0"/>
                <a:ea typeface="ＭＳ Ｐゴシック" charset="0"/>
                <a:cs typeface="ＭＳ Ｐゴシック" charset="0"/>
              </a:rPr>
              <a:t>Here T=4.5 significant at 2% level indicating the Treatment is effective </a:t>
            </a:r>
            <a:endParaRPr lang="en-US" sz="2000" b="1" baseline="-25000" dirty="0">
              <a:latin typeface="Arial" charset="0"/>
              <a:ea typeface="ＭＳ Ｐゴシック" charset="0"/>
              <a:cs typeface="ＭＳ Ｐゴシック" charset="0"/>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FB54CCF-9F7A-C247-9192-2AFA2F63AEE5}"/>
              </a:ext>
            </a:extLst>
          </p:cNvPr>
          <p:cNvSpPr>
            <a:spLocks noGrp="1" noChangeArrowheads="1"/>
          </p:cNvSpPr>
          <p:nvPr>
            <p:ph type="title" sz="quarter"/>
          </p:nvPr>
        </p:nvSpPr>
        <p:spPr/>
        <p:txBody>
          <a:bodyPr>
            <a:normAutofit fontScale="90000"/>
          </a:bodyPr>
          <a:lstStyle/>
          <a:p>
            <a:pPr eaLnBrk="1" hangingPunct="1">
              <a:defRPr/>
            </a:pPr>
            <a:r>
              <a:rPr lang="en-GB" sz="4000" dirty="0"/>
              <a:t>Comparison of more than 2 </a:t>
            </a:r>
            <a:r>
              <a:rPr lang="en-GB" sz="4000" dirty="0" err="1"/>
              <a:t>Gruops</a:t>
            </a:r>
            <a:endParaRPr lang="en-US" sz="4000" dirty="0"/>
          </a:p>
        </p:txBody>
      </p:sp>
      <p:pic>
        <p:nvPicPr>
          <p:cNvPr id="9224" name="Picture 8" descr="sample">
            <a:extLst>
              <a:ext uri="{FF2B5EF4-FFF2-40B4-BE49-F238E27FC236}">
                <a16:creationId xmlns:a16="http://schemas.microsoft.com/office/drawing/2014/main" id="{1732555C-49F6-5D41-8CF7-AA5EF2DAAE3D}"/>
              </a:ext>
            </a:extLst>
          </p:cNvPr>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019175" y="1501775"/>
            <a:ext cx="2914650" cy="2185988"/>
          </a:xfrm>
          <a:extLs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pic>
        <p:nvPicPr>
          <p:cNvPr id="9225" name="Picture 9" descr="sample2">
            <a:extLst>
              <a:ext uri="{FF2B5EF4-FFF2-40B4-BE49-F238E27FC236}">
                <a16:creationId xmlns:a16="http://schemas.microsoft.com/office/drawing/2014/main" id="{A926224B-9E0D-A549-9C5E-1121993541E1}"/>
              </a:ext>
            </a:extLst>
          </p:cNvPr>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4067175" y="1530350"/>
            <a:ext cx="2513013" cy="2117725"/>
          </a:xfrm>
          <a:extLs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pic>
        <p:nvPicPr>
          <p:cNvPr id="9226" name="Picture 10" descr="sample3">
            <a:extLst>
              <a:ext uri="{FF2B5EF4-FFF2-40B4-BE49-F238E27FC236}">
                <a16:creationId xmlns:a16="http://schemas.microsoft.com/office/drawing/2014/main" id="{DC727591-5BF2-0644-AA47-2947A0D2154C}"/>
              </a:ext>
            </a:extLst>
          </p:cNvPr>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971550" y="3835400"/>
            <a:ext cx="2952750" cy="2413000"/>
          </a:xfrm>
          <a:extLs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pic>
        <p:nvPicPr>
          <p:cNvPr id="9227" name="Picture 11" descr="Fortune Teller 02">
            <a:extLst>
              <a:ext uri="{FF2B5EF4-FFF2-40B4-BE49-F238E27FC236}">
                <a16:creationId xmlns:a16="http://schemas.microsoft.com/office/drawing/2014/main" id="{A277120D-0F6B-FC4A-B128-9E64379C4548}"/>
              </a:ext>
            </a:extLst>
          </p:cNvPr>
          <p:cNvPicPr>
            <a:picLocks noGrp="1" noChangeAspect="1" noChangeArrowheads="1"/>
          </p:cNvPicPr>
          <p:nvPr>
            <p:ph sz="quarter" idx="4"/>
          </p:nvPr>
        </p:nvPicPr>
        <p:blipFill>
          <a:blip r:embed="rId6">
            <a:extLst>
              <a:ext uri="{28A0092B-C50C-407E-A947-70E740481C1C}">
                <a14:useLocalDpi xmlns:a14="http://schemas.microsoft.com/office/drawing/2010/main" val="0"/>
              </a:ext>
            </a:extLst>
          </a:blip>
          <a:srcRect/>
          <a:stretch>
            <a:fillRect/>
          </a:stretch>
        </p:blipFill>
        <p:spPr>
          <a:xfrm>
            <a:off x="4716463" y="4114800"/>
            <a:ext cx="1544637" cy="2133600"/>
          </a:xfrm>
          <a:extLs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sp>
        <p:nvSpPr>
          <p:cNvPr id="9228" name="AutoShape 12">
            <a:extLst>
              <a:ext uri="{FF2B5EF4-FFF2-40B4-BE49-F238E27FC236}">
                <a16:creationId xmlns:a16="http://schemas.microsoft.com/office/drawing/2014/main" id="{DC8D539A-5EEB-5841-9E18-5FCA27DD6322}"/>
              </a:ext>
            </a:extLst>
          </p:cNvPr>
          <p:cNvSpPr>
            <a:spLocks noChangeArrowheads="1"/>
          </p:cNvSpPr>
          <p:nvPr/>
        </p:nvSpPr>
        <p:spPr bwMode="auto">
          <a:xfrm>
            <a:off x="5940425" y="2890838"/>
            <a:ext cx="3203575" cy="2232025"/>
          </a:xfrm>
          <a:prstGeom prst="cloudCallout">
            <a:avLst>
              <a:gd name="adj1" fmla="val -45736"/>
              <a:gd name="adj2" fmla="val 43741"/>
            </a:avLst>
          </a:prstGeom>
          <a:solidFill>
            <a:srgbClr val="FFCC00"/>
          </a:solidFill>
          <a:ln w="15875">
            <a:solidFill>
              <a:srgbClr val="FF99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a:t>Tell me the difference between these groups…</a:t>
            </a:r>
          </a:p>
          <a:p>
            <a:pPr eaLnBrk="1" hangingPunct="1"/>
            <a:r>
              <a:rPr lang="en-GB" altLang="en-US"/>
              <a:t>Thank God I have </a:t>
            </a:r>
            <a:r>
              <a:rPr lang="en-GB" altLang="en-US" b="1"/>
              <a:t>ANOVA</a:t>
            </a:r>
            <a:endParaRPr lang="en-US" altLang="en-US"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85254A5D-68C3-864B-BCB8-D277F719E8EB}"/>
              </a:ext>
            </a:extLst>
          </p:cNvPr>
          <p:cNvSpPr>
            <a:spLocks noGrp="1" noChangeArrowheads="1"/>
          </p:cNvSpPr>
          <p:nvPr>
            <p:ph type="title" idx="4294967295"/>
          </p:nvPr>
        </p:nvSpPr>
        <p:spPr>
          <a:xfrm>
            <a:off x="112713" y="80963"/>
            <a:ext cx="7807325" cy="946150"/>
          </a:xfrm>
        </p:spPr>
        <p:txBody>
          <a:bodyPr wrap="square" lIns="0" tIns="27431" rIns="0" bIns="0" numCol="1" anchor="ctr" anchorCtr="0" compatLnSpc="1">
            <a:prstTxWarp prst="textNoShape">
              <a:avLst/>
            </a:prstTxWarp>
          </a:bodyPr>
          <a:lstStyle/>
          <a:p>
            <a:pPr>
              <a:tabLst>
                <a:tab pos="0" algn="l"/>
                <a:tab pos="912813" algn="l"/>
                <a:tab pos="1827213" algn="l"/>
                <a:tab pos="2741613" algn="l"/>
                <a:tab pos="3656013" algn="l"/>
                <a:tab pos="4570413" algn="l"/>
                <a:tab pos="5484813" algn="l"/>
                <a:tab pos="6399213" algn="l"/>
                <a:tab pos="7313613" algn="l"/>
                <a:tab pos="8228013" algn="l"/>
                <a:tab pos="9142413" algn="l"/>
              </a:tabLst>
            </a:pPr>
            <a:r>
              <a:rPr lang="en-US" altLang="en-US" sz="2800" cap="none">
                <a:effectLst>
                  <a:outerShdw blurRad="38100" dist="38100" dir="2700000" algn="tl">
                    <a:srgbClr val="C0C0C0"/>
                  </a:outerShdw>
                </a:effectLst>
                <a:ea typeface="ＭＳ Ｐゴシック" panose="020B0600070205080204" pitchFamily="34" charset="-128"/>
              </a:rPr>
              <a:t>Multiple paired comparisons</a:t>
            </a:r>
          </a:p>
        </p:txBody>
      </p:sp>
      <p:sp>
        <p:nvSpPr>
          <p:cNvPr id="82946" name="Rectangle 2">
            <a:extLst>
              <a:ext uri="{FF2B5EF4-FFF2-40B4-BE49-F238E27FC236}">
                <a16:creationId xmlns:a16="http://schemas.microsoft.com/office/drawing/2014/main" id="{EA81BC6D-5A91-B043-A690-8B36ED46BB05}"/>
              </a:ext>
            </a:extLst>
          </p:cNvPr>
          <p:cNvSpPr>
            <a:spLocks noGrp="1" noChangeArrowheads="1"/>
          </p:cNvSpPr>
          <p:nvPr>
            <p:ph type="body" idx="4294967295"/>
          </p:nvPr>
        </p:nvSpPr>
        <p:spPr>
          <a:xfrm>
            <a:off x="90488" y="1066800"/>
            <a:ext cx="9053512" cy="5164138"/>
          </a:xfrm>
        </p:spPr>
        <p:txBody>
          <a:bodyPr/>
          <a:lstStyle/>
          <a:p>
            <a:pPr marL="339725" indent="-339725">
              <a:buClr>
                <a:srgbClr val="330066"/>
              </a:buClr>
              <a:buSzPct val="7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Lst>
            </a:pPr>
            <a:r>
              <a:rPr lang="en-US" altLang="en-US" sz="2800">
                <a:ea typeface="ＭＳ Ｐゴシック" panose="020B0600070205080204" pitchFamily="34" charset="-128"/>
              </a:rPr>
              <a:t>Let </a:t>
            </a:r>
            <a:r>
              <a:rPr lang="en-US" altLang="en-US" sz="2800" i="1">
                <a:ea typeface="ＭＳ Ｐゴシック" panose="020B0600070205080204" pitchFamily="34" charset="-128"/>
              </a:rPr>
              <a:t>a</a:t>
            </a:r>
            <a:r>
              <a:rPr lang="en-US" altLang="en-US" sz="2800" i="1" baseline="-33000">
                <a:ea typeface="ＭＳ Ｐゴシック" panose="020B0600070205080204" pitchFamily="34" charset="-128"/>
              </a:rPr>
              <a:t>c</a:t>
            </a:r>
            <a:r>
              <a:rPr lang="en-US" altLang="en-US" sz="2800">
                <a:ea typeface="ＭＳ Ｐゴシック" panose="020B0600070205080204" pitchFamily="34" charset="-128"/>
              </a:rPr>
              <a:t> be the probability of an error in a single comparison</a:t>
            </a:r>
          </a:p>
          <a:p>
            <a:pPr marL="690563" lvl="1" indent="-347663">
              <a:buClr>
                <a:srgbClr val="669999"/>
              </a:buClr>
              <a:buSzPct val="7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Lst>
            </a:pPr>
            <a:r>
              <a:rPr lang="en-US" altLang="en-US" sz="2400">
                <a:ea typeface="ＭＳ Ｐゴシック" panose="020B0600070205080204" pitchFamily="34" charset="-128"/>
              </a:rPr>
              <a:t>alpha = the probability of incorrectly rejecting null hypothesis</a:t>
            </a:r>
          </a:p>
          <a:p>
            <a:pPr marL="339725" indent="-339725">
              <a:buClr>
                <a:srgbClr val="330066"/>
              </a:buClr>
              <a:buSzPct val="7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Lst>
            </a:pPr>
            <a:r>
              <a:rPr lang="en-US" altLang="en-US" sz="2800" i="1">
                <a:ea typeface="ＭＳ Ｐゴシック" panose="020B0600070205080204" pitchFamily="34" charset="-128"/>
              </a:rPr>
              <a:t>1-a</a:t>
            </a:r>
            <a:r>
              <a:rPr lang="en-US" altLang="en-US" sz="2800" i="1" baseline="-33000">
                <a:ea typeface="ＭＳ Ｐゴシック" panose="020B0600070205080204" pitchFamily="34" charset="-128"/>
              </a:rPr>
              <a:t>c</a:t>
            </a:r>
            <a:r>
              <a:rPr lang="en-US" altLang="en-US" sz="2800">
                <a:ea typeface="ＭＳ Ｐゴシック" panose="020B0600070205080204" pitchFamily="34" charset="-128"/>
              </a:rPr>
              <a:t>: probability of making </a:t>
            </a:r>
            <a:r>
              <a:rPr lang="en-US" altLang="en-US" sz="2800">
                <a:solidFill>
                  <a:srgbClr val="0000FF"/>
                </a:solidFill>
                <a:ea typeface="ＭＳ Ｐゴシック" panose="020B0600070205080204" pitchFamily="34" charset="-128"/>
              </a:rPr>
              <a:t>no error</a:t>
            </a:r>
            <a:r>
              <a:rPr lang="en-US" altLang="en-US" sz="2800">
                <a:ea typeface="ＭＳ Ｐゴシック" panose="020B0600070205080204" pitchFamily="34" charset="-128"/>
              </a:rPr>
              <a:t> in a single comparison</a:t>
            </a:r>
          </a:p>
          <a:p>
            <a:pPr marL="339725" indent="-339725">
              <a:buClr>
                <a:srgbClr val="330066"/>
              </a:buClr>
              <a:buSzPct val="7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Lst>
            </a:pPr>
            <a:r>
              <a:rPr lang="en-US" altLang="en-US" sz="2800" i="1">
                <a:ea typeface="ＭＳ Ｐゴシック" panose="020B0600070205080204" pitchFamily="34" charset="-128"/>
              </a:rPr>
              <a:t>(1-a</a:t>
            </a:r>
            <a:r>
              <a:rPr lang="en-US" altLang="en-US" sz="2800" i="1" baseline="-33000">
                <a:ea typeface="ＭＳ Ｐゴシック" panose="020B0600070205080204" pitchFamily="34" charset="-128"/>
              </a:rPr>
              <a:t>c</a:t>
            </a:r>
            <a:r>
              <a:rPr lang="en-US" altLang="en-US" sz="2800" i="1">
                <a:ea typeface="ＭＳ Ｐゴシック" panose="020B0600070205080204" pitchFamily="34" charset="-128"/>
              </a:rPr>
              <a:t>)</a:t>
            </a:r>
            <a:r>
              <a:rPr lang="en-US" altLang="en-US" sz="2800" i="1" baseline="33000">
                <a:ea typeface="ＭＳ Ｐゴシック" panose="020B0600070205080204" pitchFamily="34" charset="-128"/>
              </a:rPr>
              <a:t>m</a:t>
            </a:r>
            <a:r>
              <a:rPr lang="en-US" altLang="en-US" sz="2800">
                <a:ea typeface="ＭＳ Ｐゴシック" panose="020B0600070205080204" pitchFamily="34" charset="-128"/>
              </a:rPr>
              <a:t>: probability of no error in </a:t>
            </a:r>
            <a:r>
              <a:rPr lang="en-US" altLang="en-US" sz="2800" i="1">
                <a:ea typeface="ＭＳ Ｐゴシック" panose="020B0600070205080204" pitchFamily="34" charset="-128"/>
              </a:rPr>
              <a:t>m</a:t>
            </a:r>
            <a:r>
              <a:rPr lang="en-US" altLang="en-US" sz="2800">
                <a:ea typeface="ＭＳ Ｐゴシック" panose="020B0600070205080204" pitchFamily="34" charset="-128"/>
              </a:rPr>
              <a:t> comparisons (experiment)</a:t>
            </a:r>
          </a:p>
          <a:p>
            <a:pPr marL="339725" indent="-339725">
              <a:buClr>
                <a:srgbClr val="330066"/>
              </a:buClr>
              <a:buSzPct val="7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Lst>
            </a:pPr>
            <a:r>
              <a:rPr lang="en-US" altLang="en-US" sz="2800" i="1">
                <a:ea typeface="ＭＳ Ｐゴシック" panose="020B0600070205080204" pitchFamily="34" charset="-128"/>
              </a:rPr>
              <a:t>a</a:t>
            </a:r>
            <a:r>
              <a:rPr lang="en-US" altLang="en-US" sz="2800" i="1" baseline="-33000">
                <a:ea typeface="ＭＳ Ｐゴシック" panose="020B0600070205080204" pitchFamily="34" charset="-128"/>
              </a:rPr>
              <a:t>e</a:t>
            </a:r>
            <a:r>
              <a:rPr lang="en-US" altLang="en-US" sz="2800" i="1">
                <a:ea typeface="ＭＳ Ｐゴシック" panose="020B0600070205080204" pitchFamily="34" charset="-128"/>
              </a:rPr>
              <a:t> = 1-(1-a</a:t>
            </a:r>
            <a:r>
              <a:rPr lang="en-US" altLang="en-US" sz="2800" i="1" baseline="-33000">
                <a:ea typeface="ＭＳ Ｐゴシック" panose="020B0600070205080204" pitchFamily="34" charset="-128"/>
              </a:rPr>
              <a:t>c</a:t>
            </a:r>
            <a:r>
              <a:rPr lang="en-US" altLang="en-US" sz="2800" i="1">
                <a:ea typeface="ＭＳ Ｐゴシック" panose="020B0600070205080204" pitchFamily="34" charset="-128"/>
              </a:rPr>
              <a:t>)</a:t>
            </a:r>
            <a:r>
              <a:rPr lang="en-US" altLang="en-US" sz="2800" i="1" baseline="33000">
                <a:ea typeface="ＭＳ Ｐゴシック" panose="020B0600070205080204" pitchFamily="34" charset="-128"/>
              </a:rPr>
              <a:t>m</a:t>
            </a:r>
            <a:r>
              <a:rPr lang="en-US" altLang="en-US" sz="2800">
                <a:ea typeface="ＭＳ Ｐゴシック" panose="020B0600070205080204" pitchFamily="34" charset="-128"/>
              </a:rPr>
              <a:t>: probability of an error in the experiment</a:t>
            </a:r>
          </a:p>
          <a:p>
            <a:pPr marL="690563" lvl="1" indent="-347663">
              <a:buClr>
                <a:srgbClr val="669999"/>
              </a:buClr>
              <a:buSzPct val="70000"/>
              <a:buFont typeface="Wingdings" pitchFamily="2" charset="2"/>
              <a:buChar char=""/>
              <a:tabLst>
                <a:tab pos="911225" algn="l"/>
                <a:tab pos="1825625" algn="l"/>
                <a:tab pos="2740025" algn="l"/>
                <a:tab pos="3654425" algn="l"/>
                <a:tab pos="4568825" algn="l"/>
                <a:tab pos="5483225" algn="l"/>
                <a:tab pos="6397625" algn="l"/>
                <a:tab pos="7312025" algn="l"/>
                <a:tab pos="8226425" algn="l"/>
                <a:tab pos="9140825" algn="l"/>
              </a:tabLst>
            </a:pPr>
            <a:r>
              <a:rPr lang="en-US" altLang="en-US" sz="2400">
                <a:ea typeface="ＭＳ Ｐゴシック" panose="020B0600070205080204" pitchFamily="34" charset="-128"/>
              </a:rPr>
              <a:t>Under assumption of independent comparisons</a:t>
            </a:r>
          </a:p>
          <a:p>
            <a:pPr marL="339725" indent="-339725">
              <a:buClrTx/>
              <a:buSzTx/>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Lst>
            </a:pPr>
            <a:endParaRPr lang="en-US" altLang="en-US" sz="2800">
              <a:ea typeface="ＭＳ Ｐゴシック" panose="020B0600070205080204" pitchFamily="34" charset="-128"/>
            </a:endParaRPr>
          </a:p>
          <a:p>
            <a:pPr marL="339725" indent="-339725" algn="ctr">
              <a:buClrTx/>
              <a:buSzTx/>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Lst>
            </a:pPr>
            <a:r>
              <a:rPr lang="en-US" altLang="en-US" sz="2800" i="1">
                <a:solidFill>
                  <a:srgbClr val="FF0000"/>
                </a:solidFill>
                <a:ea typeface="ＭＳ Ｐゴシック" panose="020B0600070205080204" pitchFamily="34" charset="-128"/>
              </a:rPr>
              <a:t>a</a:t>
            </a:r>
            <a:r>
              <a:rPr lang="en-US" altLang="en-US" sz="2800" i="1" baseline="-33000">
                <a:solidFill>
                  <a:srgbClr val="FF0000"/>
                </a:solidFill>
                <a:ea typeface="ＭＳ Ｐゴシック" panose="020B0600070205080204" pitchFamily="34" charset="-128"/>
              </a:rPr>
              <a:t>e</a:t>
            </a:r>
            <a:r>
              <a:rPr lang="en-US" altLang="en-US" sz="2800" i="1">
                <a:solidFill>
                  <a:srgbClr val="FF0000"/>
                </a:solidFill>
                <a:ea typeface="ＭＳ Ｐゴシック" panose="020B0600070205080204" pitchFamily="34" charset="-128"/>
              </a:rPr>
              <a:t> </a:t>
            </a:r>
            <a:r>
              <a:rPr lang="en-US" altLang="en-US" sz="2800">
                <a:solidFill>
                  <a:srgbClr val="FF0000"/>
                </a:solidFill>
                <a:ea typeface="ＭＳ Ｐゴシック" panose="020B0600070205080204" pitchFamily="34" charset="-128"/>
              </a:rPr>
              <a:t>quickly becomes large as </a:t>
            </a:r>
            <a:r>
              <a:rPr lang="en-US" altLang="en-US" sz="2800" i="1">
                <a:solidFill>
                  <a:srgbClr val="FF0000"/>
                </a:solidFill>
                <a:ea typeface="ＭＳ Ｐゴシック" panose="020B0600070205080204" pitchFamily="34" charset="-128"/>
              </a:rPr>
              <a:t>m</a:t>
            </a:r>
            <a:r>
              <a:rPr lang="en-US" altLang="en-US" sz="2800">
                <a:solidFill>
                  <a:srgbClr val="FF0000"/>
                </a:solidFill>
                <a:ea typeface="ＭＳ Ｐゴシック" panose="020B0600070205080204" pitchFamily="34" charset="-128"/>
              </a:rPr>
              <a:t> increases</a:t>
            </a:r>
          </a:p>
          <a:p>
            <a:pPr marL="339725" indent="-339725">
              <a:buClrTx/>
              <a:buSzTx/>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Lst>
            </a:pPr>
            <a:endParaRPr lang="en-US" altLang="en-US" sz="2800">
              <a:ea typeface="ＭＳ Ｐゴシック" panose="020B0600070205080204" pitchFamily="34" charset="-128"/>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1">
            <a:extLst>
              <a:ext uri="{FF2B5EF4-FFF2-40B4-BE49-F238E27FC236}">
                <a16:creationId xmlns:a16="http://schemas.microsoft.com/office/drawing/2014/main" id="{73123BD4-892B-094D-8C06-93506FCF64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7823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Picture 2">
            <a:extLst>
              <a:ext uri="{FF2B5EF4-FFF2-40B4-BE49-F238E27FC236}">
                <a16:creationId xmlns:a16="http://schemas.microsoft.com/office/drawing/2014/main" id="{2BF4E7D0-300F-C64F-89F9-C96281DE36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00400"/>
            <a:ext cx="77089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32F8A0C6-0018-5B45-B7E3-C5B5F588B45F}"/>
              </a:ext>
            </a:extLst>
          </p:cNvPr>
          <p:cNvSpPr>
            <a:spLocks noGrp="1" noChangeArrowheads="1"/>
          </p:cNvSpPr>
          <p:nvPr>
            <p:ph type="title"/>
          </p:nvPr>
        </p:nvSpPr>
        <p:spPr>
          <a:xfrm>
            <a:off x="457200" y="228600"/>
            <a:ext cx="8229600" cy="1143000"/>
          </a:xfrm>
        </p:spPr>
        <p:txBody>
          <a:bodyPr wrap="square" lIns="91440" tIns="45720" rIns="91440" bIns="45720" numCol="1" anchorCtr="0" compatLnSpc="1">
            <a:prstTxWarp prst="textNoShape">
              <a:avLst/>
            </a:prstTxWarp>
            <a:normAutofit fontScale="90000"/>
          </a:bodyPr>
          <a:lstStyle/>
          <a:p>
            <a:r>
              <a:rPr lang="en-US" altLang="en-US" sz="3600" cap="none">
                <a:effectLst>
                  <a:outerShdw blurRad="38100" dist="38100" dir="2700000" algn="tl">
                    <a:srgbClr val="C0C0C0"/>
                  </a:outerShdw>
                </a:effectLst>
                <a:ea typeface="ＭＳ Ｐゴシック" panose="020B0600070205080204" pitchFamily="34" charset="-128"/>
              </a:rPr>
              <a:t>Types of analysis-independent samples</a:t>
            </a:r>
          </a:p>
        </p:txBody>
      </p:sp>
      <p:graphicFrame>
        <p:nvGraphicFramePr>
          <p:cNvPr id="180227" name="Group 3">
            <a:extLst>
              <a:ext uri="{FF2B5EF4-FFF2-40B4-BE49-F238E27FC236}">
                <a16:creationId xmlns:a16="http://schemas.microsoft.com/office/drawing/2014/main" id="{3C33402A-F810-AF4F-A3ED-2A597F018E22}"/>
              </a:ext>
            </a:extLst>
          </p:cNvPr>
          <p:cNvGraphicFramePr>
            <a:graphicFrameLocks noGrp="1"/>
          </p:cNvGraphicFramePr>
          <p:nvPr>
            <p:ph idx="1"/>
          </p:nvPr>
        </p:nvGraphicFramePr>
        <p:xfrm>
          <a:off x="457200" y="1447800"/>
          <a:ext cx="8229600" cy="5219114"/>
        </p:xfrm>
        <a:graphic>
          <a:graphicData uri="http://schemas.openxmlformats.org/drawingml/2006/table">
            <a:tbl>
              <a:tblPr/>
              <a:tblGrid>
                <a:gridCol w="2743200">
                  <a:extLst>
                    <a:ext uri="{9D8B030D-6E8A-4147-A177-3AD203B41FA5}">
                      <a16:colId xmlns:a16="http://schemas.microsoft.com/office/drawing/2014/main" val="3415923051"/>
                    </a:ext>
                  </a:extLst>
                </a:gridCol>
                <a:gridCol w="2743200">
                  <a:extLst>
                    <a:ext uri="{9D8B030D-6E8A-4147-A177-3AD203B41FA5}">
                      <a16:colId xmlns:a16="http://schemas.microsoft.com/office/drawing/2014/main" val="668430555"/>
                    </a:ext>
                  </a:extLst>
                </a:gridCol>
                <a:gridCol w="2743200">
                  <a:extLst>
                    <a:ext uri="{9D8B030D-6E8A-4147-A177-3AD203B41FA5}">
                      <a16:colId xmlns:a16="http://schemas.microsoft.com/office/drawing/2014/main" val="610746353"/>
                    </a:ext>
                  </a:extLst>
                </a:gridCol>
              </a:tblGrid>
              <a:tr h="642938">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Outcome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Explanatory</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Analysis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04022582"/>
                  </a:ext>
                </a:extLst>
              </a:tr>
              <a:tr h="822325">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folHlink"/>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Continuous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folHlink"/>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Dichotomous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folHlink"/>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t-test, </a:t>
                      </a: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Wilcoxon test</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76997949"/>
                  </a:ext>
                </a:extLst>
              </a:tr>
              <a:tr h="822325">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hlink"/>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Continuous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hlink"/>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Categorical</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hlink"/>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ANOVA, </a:t>
                      </a: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linear regression</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18556140"/>
                  </a:ext>
                </a:extLst>
              </a:tr>
              <a:tr h="822325">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Continuous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Continuous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Correlation, linear regression</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9811996"/>
                  </a:ext>
                </a:extLst>
              </a:tr>
              <a:tr h="822325">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Dichotomous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Dichotomous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Chi-square test, logistic regression</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0222457"/>
                  </a:ext>
                </a:extLst>
              </a:tr>
              <a:tr h="64135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Dichotomous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Continuous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Logistic regression</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5931570"/>
                  </a:ext>
                </a:extLst>
              </a:tr>
              <a:tr h="642938">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Time to event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Dichotomous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4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Log-rank test</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38353442"/>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5D9E8EBC-68FA-794C-9E21-634B95AD45B7}"/>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Example</a:t>
            </a:r>
          </a:p>
        </p:txBody>
      </p:sp>
      <p:sp>
        <p:nvSpPr>
          <p:cNvPr id="88066" name="Rectangle 3">
            <a:extLst>
              <a:ext uri="{FF2B5EF4-FFF2-40B4-BE49-F238E27FC236}">
                <a16:creationId xmlns:a16="http://schemas.microsoft.com/office/drawing/2014/main" id="{2AFDA800-2EDB-1244-B601-D1D631AD33F3}"/>
              </a:ext>
            </a:extLst>
          </p:cNvPr>
          <p:cNvSpPr>
            <a:spLocks noGrp="1" noChangeArrowheads="1"/>
          </p:cNvSpPr>
          <p:nvPr>
            <p:ph type="body" idx="1"/>
          </p:nvPr>
        </p:nvSpPr>
        <p:spPr>
          <a:xfrm>
            <a:off x="330200" y="876300"/>
            <a:ext cx="8001000" cy="5635625"/>
          </a:xfrm>
        </p:spPr>
        <p:txBody>
          <a:bodyPr/>
          <a:lstStyle/>
          <a:p>
            <a:pPr>
              <a:lnSpc>
                <a:spcPct val="90000"/>
              </a:lnSpc>
            </a:pPr>
            <a:r>
              <a:rPr lang="en-US" altLang="en-US">
                <a:ea typeface="ＭＳ Ｐゴシック" panose="020B0600070205080204" pitchFamily="34" charset="-128"/>
              </a:rPr>
              <a:t>A recent study compared the hypointensity of gray matter structures on MRI in normal controls, benign MS patients and secondary progressive MS patients</a:t>
            </a:r>
          </a:p>
          <a:p>
            <a:pPr>
              <a:lnSpc>
                <a:spcPct val="90000"/>
              </a:lnSpc>
            </a:pPr>
            <a:r>
              <a:rPr lang="en-US" altLang="en-US">
                <a:ea typeface="ＭＳ Ｐゴシック" panose="020B0600070205080204" pitchFamily="34" charset="-128"/>
              </a:rPr>
              <a:t>Increased hypointensity is a marker of disease</a:t>
            </a:r>
          </a:p>
          <a:p>
            <a:pPr>
              <a:lnSpc>
                <a:spcPct val="90000"/>
              </a:lnSpc>
            </a:pPr>
            <a:r>
              <a:rPr lang="en-US" altLang="en-US">
                <a:ea typeface="ＭＳ Ｐゴシック" panose="020B0600070205080204" pitchFamily="34" charset="-128"/>
              </a:rPr>
              <a:t>Question: Is there any difference among these groups?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3">
            <a:extLst>
              <a:ext uri="{FF2B5EF4-FFF2-40B4-BE49-F238E27FC236}">
                <a16:creationId xmlns:a16="http://schemas.microsoft.com/office/drawing/2014/main" id="{C07D5F94-1111-524F-8E73-9D191EA0E43C}"/>
              </a:ext>
            </a:extLst>
          </p:cNvPr>
          <p:cNvSpPr>
            <a:spLocks noGrp="1" noChangeArrowheads="1"/>
          </p:cNvSpPr>
          <p:nvPr>
            <p:ph type="body" idx="1"/>
          </p:nvPr>
        </p:nvSpPr>
        <p:spPr>
          <a:xfrm>
            <a:off x="457200" y="457200"/>
            <a:ext cx="8229600" cy="5821363"/>
          </a:xfrm>
        </p:spPr>
        <p:txBody>
          <a:bodyPr/>
          <a:lstStyle/>
          <a:p>
            <a:r>
              <a:rPr lang="en-US" altLang="en-US" sz="2800">
                <a:ea typeface="ＭＳ Ｐゴシック" panose="020B0600070205080204" pitchFamily="34" charset="-128"/>
              </a:rPr>
              <a:t>The null hypothesis is that all of the groups have the same hypointensity on average</a:t>
            </a:r>
          </a:p>
          <a:p>
            <a:pPr lvl="1"/>
            <a:r>
              <a:rPr lang="en-US" altLang="en-US" sz="2400">
                <a:ea typeface="ＭＳ Ｐゴシック" panose="020B0600070205080204" pitchFamily="34" charset="-128"/>
              </a:rPr>
              <a:t>Categorical predictor</a:t>
            </a:r>
          </a:p>
          <a:p>
            <a:pPr lvl="1"/>
            <a:r>
              <a:rPr lang="en-US" altLang="en-US" sz="2400">
                <a:ea typeface="ＭＳ Ｐゴシック" panose="020B0600070205080204" pitchFamily="34" charset="-128"/>
              </a:rPr>
              <a:t>Continuous outcome</a:t>
            </a:r>
          </a:p>
          <a:p>
            <a:r>
              <a:rPr lang="en-US" altLang="en-US" sz="2800">
                <a:ea typeface="ＭＳ Ｐゴシック" panose="020B0600070205080204" pitchFamily="34" charset="-128"/>
              </a:rPr>
              <a:t>You could compare each of the groups to each of the other groups which would be 3 pair wise comparisons at the 0.05 level, but what happens to the overall alpha level?</a:t>
            </a:r>
          </a:p>
          <a:p>
            <a:r>
              <a:rPr lang="en-US" altLang="en-US" sz="2800">
                <a:ea typeface="ＭＳ Ｐゴシック" panose="020B0600070205080204" pitchFamily="34" charset="-128"/>
              </a:rPr>
              <a:t>What is </a:t>
            </a:r>
            <a:r>
              <a:rPr lang="en-US" altLang="en-US" sz="2800">
                <a:latin typeface="Symbol" pitchFamily="2" charset="2"/>
                <a:ea typeface="ＭＳ Ｐゴシック" panose="020B0600070205080204" pitchFamily="34" charset="-128"/>
              </a:rPr>
              <a:t>a</a:t>
            </a:r>
            <a:r>
              <a:rPr lang="en-US" altLang="en-US" sz="2800">
                <a:ea typeface="ＭＳ Ｐゴシック" panose="020B0600070205080204" pitchFamily="34" charset="-128"/>
              </a:rPr>
              <a:t>?</a:t>
            </a:r>
          </a:p>
          <a:p>
            <a:pPr lvl="1"/>
            <a:r>
              <a:rPr lang="en-US" altLang="en-US" sz="2400">
                <a:ea typeface="ＭＳ Ｐゴシック" panose="020B0600070205080204" pitchFamily="34" charset="-128"/>
              </a:rPr>
              <a:t> </a:t>
            </a:r>
            <a:r>
              <a:rPr lang="en-US" altLang="en-US" sz="2400">
                <a:latin typeface="Symbol" pitchFamily="2" charset="2"/>
                <a:ea typeface="ＭＳ Ｐゴシック" panose="020B0600070205080204" pitchFamily="34" charset="-128"/>
              </a:rPr>
              <a:t>a</a:t>
            </a:r>
            <a:r>
              <a:rPr lang="en-US" altLang="en-US" sz="2400">
                <a:ea typeface="ＭＳ Ｐゴシック" panose="020B0600070205080204" pitchFamily="34" charset="-128"/>
              </a:rPr>
              <a:t> = </a:t>
            </a:r>
            <a:r>
              <a:rPr lang="en-US" altLang="en-US" sz="2400" i="1">
                <a:ea typeface="ＭＳ Ｐゴシック" panose="020B0600070205080204" pitchFamily="34" charset="-128"/>
              </a:rPr>
              <a:t>P(reject H</a:t>
            </a:r>
            <a:r>
              <a:rPr lang="en-US" altLang="en-US" sz="2400" i="1" baseline="-25000">
                <a:ea typeface="ＭＳ Ｐゴシック" panose="020B0600070205080204" pitchFamily="34" charset="-128"/>
              </a:rPr>
              <a:t>0</a:t>
            </a:r>
            <a:r>
              <a:rPr lang="en-US" altLang="en-US" sz="2400" i="1">
                <a:ea typeface="ＭＳ Ｐゴシック" panose="020B0600070205080204" pitchFamily="34" charset="-128"/>
              </a:rPr>
              <a:t> | H</a:t>
            </a:r>
            <a:r>
              <a:rPr lang="en-US" altLang="en-US" sz="2400" i="1" baseline="-25000">
                <a:ea typeface="ＭＳ Ｐゴシック" panose="020B0600070205080204" pitchFamily="34" charset="-128"/>
              </a:rPr>
              <a:t>0</a:t>
            </a:r>
            <a:r>
              <a:rPr lang="en-US" altLang="en-US" sz="2400" i="1">
                <a:ea typeface="ＭＳ Ｐゴシック" panose="020B0600070205080204" pitchFamily="34" charset="-128"/>
              </a:rPr>
              <a:t> is true) </a:t>
            </a:r>
            <a:r>
              <a:rPr lang="en-US" altLang="en-US" sz="2400">
                <a:ea typeface="ＭＳ Ｐゴシック" panose="020B0600070205080204" pitchFamily="34" charset="-128"/>
              </a:rPr>
              <a:t>so in this case </a:t>
            </a:r>
            <a:r>
              <a:rPr lang="en-US" altLang="en-US" sz="2400">
                <a:latin typeface="Symbol" pitchFamily="2" charset="2"/>
                <a:ea typeface="ＭＳ Ｐゴシック" panose="020B0600070205080204" pitchFamily="34" charset="-128"/>
              </a:rPr>
              <a:t>a</a:t>
            </a:r>
            <a:r>
              <a:rPr lang="en-US" altLang="en-US" sz="2400">
                <a:ea typeface="ＭＳ Ｐゴシック" panose="020B0600070205080204" pitchFamily="34" charset="-128"/>
              </a:rPr>
              <a:t> = </a:t>
            </a:r>
            <a:r>
              <a:rPr lang="en-US" altLang="en-US" sz="2400" i="1">
                <a:ea typeface="ＭＳ Ｐゴシック" panose="020B0600070205080204" pitchFamily="34" charset="-128"/>
              </a:rPr>
              <a:t>P(one difference | all are equal )</a:t>
            </a:r>
          </a:p>
          <a:p>
            <a:r>
              <a:rPr lang="en-US" altLang="en-US" sz="2800">
                <a:ea typeface="ＭＳ Ｐゴシック" panose="020B0600070205080204" pitchFamily="34" charset="-128"/>
              </a:rPr>
              <a:t>Also, </a:t>
            </a:r>
            <a:r>
              <a:rPr lang="en-US" altLang="en-US" sz="2800" i="1">
                <a:ea typeface="ＭＳ Ｐゴシック" panose="020B0600070205080204" pitchFamily="34" charset="-128"/>
              </a:rPr>
              <a:t>P(fail to reject H</a:t>
            </a:r>
            <a:r>
              <a:rPr lang="en-US" altLang="en-US" sz="2800" i="1" baseline="-25000">
                <a:ea typeface="ＭＳ Ｐゴシック" panose="020B0600070205080204" pitchFamily="34" charset="-128"/>
              </a:rPr>
              <a:t>0 </a:t>
            </a:r>
            <a:r>
              <a:rPr lang="en-US" altLang="en-US" sz="2800" i="1">
                <a:ea typeface="ＭＳ Ｐゴシック" panose="020B0600070205080204" pitchFamily="34" charset="-128"/>
              </a:rPr>
              <a:t>| H</a:t>
            </a:r>
            <a:r>
              <a:rPr lang="en-US" altLang="en-US" sz="2800" i="1" baseline="-25000">
                <a:ea typeface="ＭＳ Ｐゴシック" panose="020B0600070205080204" pitchFamily="34" charset="-128"/>
              </a:rPr>
              <a:t>0</a:t>
            </a:r>
            <a:r>
              <a:rPr lang="en-US" altLang="en-US" sz="2800" i="1">
                <a:ea typeface="ＭＳ Ｐゴシック" panose="020B0600070205080204" pitchFamily="34" charset="-128"/>
              </a:rPr>
              <a:t> is true) = 1 - </a:t>
            </a:r>
            <a:r>
              <a:rPr lang="en-US" altLang="en-US" sz="2800">
                <a:latin typeface="Symbol" pitchFamily="2" charset="2"/>
                <a:ea typeface="ＭＳ Ｐゴシック" panose="020B0600070205080204" pitchFamily="34" charset="-128"/>
              </a:rPr>
              <a:t>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3D07C01-1D72-3240-ADD1-04DCFE998076}"/>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Overall </a:t>
            </a:r>
            <a:r>
              <a:rPr lang="en-US" altLang="en-US" cap="none">
                <a:effectLst>
                  <a:outerShdw blurRad="38100" dist="38100" dir="2700000" algn="tl">
                    <a:srgbClr val="C0C0C0"/>
                  </a:outerShdw>
                </a:effectLst>
                <a:latin typeface="Symbol" pitchFamily="2" charset="2"/>
                <a:ea typeface="ＭＳ Ｐゴシック" panose="020B0600070205080204" pitchFamily="34" charset="-128"/>
              </a:rPr>
              <a:t>a </a:t>
            </a:r>
            <a:r>
              <a:rPr lang="en-US" altLang="en-US" cap="none">
                <a:effectLst>
                  <a:outerShdw blurRad="38100" dist="38100" dir="2700000" algn="tl">
                    <a:srgbClr val="C0C0C0"/>
                  </a:outerShdw>
                </a:effectLst>
                <a:ea typeface="ＭＳ Ｐゴシック" panose="020B0600070205080204" pitchFamily="34" charset="-128"/>
              </a:rPr>
              <a:t>level</a:t>
            </a:r>
          </a:p>
        </p:txBody>
      </p:sp>
      <p:sp>
        <p:nvSpPr>
          <p:cNvPr id="92162" name="Rectangle 3">
            <a:extLst>
              <a:ext uri="{FF2B5EF4-FFF2-40B4-BE49-F238E27FC236}">
                <a16:creationId xmlns:a16="http://schemas.microsoft.com/office/drawing/2014/main" id="{7D936E5F-08DE-3A4B-BC96-1A6F9C7F26CB}"/>
              </a:ext>
            </a:extLst>
          </p:cNvPr>
          <p:cNvSpPr>
            <a:spLocks noGrp="1" noChangeArrowheads="1"/>
          </p:cNvSpPr>
          <p:nvPr>
            <p:ph type="body" idx="1"/>
          </p:nvPr>
        </p:nvSpPr>
        <p:spPr>
          <a:xfrm>
            <a:off x="330200" y="876300"/>
            <a:ext cx="8001000" cy="5635625"/>
          </a:xfrm>
        </p:spPr>
        <p:txBody>
          <a:bodyPr/>
          <a:lstStyle/>
          <a:p>
            <a:pPr>
              <a:lnSpc>
                <a:spcPct val="90000"/>
              </a:lnSpc>
            </a:pPr>
            <a:r>
              <a:rPr lang="en-US" altLang="en-US" sz="2800">
                <a:ea typeface="ＭＳ Ｐゴシック" panose="020B0600070205080204" pitchFamily="34" charset="-128"/>
              </a:rPr>
              <a:t>Now, if we completed each of the 3 pair wise tests at the 0.05 level and all of the tests were independent, </a:t>
            </a:r>
            <a:r>
              <a:rPr lang="en-US" altLang="en-US" sz="2800" i="1">
                <a:ea typeface="ＭＳ Ｐゴシック" panose="020B0600070205080204" pitchFamily="34" charset="-128"/>
              </a:rPr>
              <a:t>P(fail to reject all 3 hypotheses | H</a:t>
            </a:r>
            <a:r>
              <a:rPr lang="en-US" altLang="en-US" sz="2800" i="1" baseline="-25000">
                <a:ea typeface="ＭＳ Ｐゴシック" panose="020B0600070205080204" pitchFamily="34" charset="-128"/>
              </a:rPr>
              <a:t>0</a:t>
            </a:r>
            <a:r>
              <a:rPr lang="en-US" altLang="en-US" sz="2800" i="1">
                <a:ea typeface="ＭＳ Ｐゴシック" panose="020B0600070205080204" pitchFamily="34" charset="-128"/>
              </a:rPr>
              <a:t> is true) = </a:t>
            </a:r>
            <a:r>
              <a:rPr lang="en-US" altLang="en-US" sz="2800">
                <a:ea typeface="ＭＳ Ｐゴシック" panose="020B0600070205080204" pitchFamily="34" charset="-128"/>
              </a:rPr>
              <a:t>(1-0.05)</a:t>
            </a:r>
            <a:r>
              <a:rPr lang="en-US" altLang="en-US" sz="2800" baseline="30000">
                <a:ea typeface="ＭＳ Ｐゴシック" panose="020B0600070205080204" pitchFamily="34" charset="-128"/>
              </a:rPr>
              <a:t>3 </a:t>
            </a:r>
            <a:r>
              <a:rPr lang="en-US" altLang="en-US" sz="2800">
                <a:ea typeface="ＭＳ Ｐゴシック" panose="020B0600070205080204" pitchFamily="34" charset="-128"/>
              </a:rPr>
              <a:t>= 0.857</a:t>
            </a:r>
          </a:p>
          <a:p>
            <a:pPr>
              <a:lnSpc>
                <a:spcPct val="90000"/>
              </a:lnSpc>
            </a:pPr>
            <a:r>
              <a:rPr lang="en-US" altLang="en-US" sz="2800">
                <a:ea typeface="ＭＳ Ｐゴシック" panose="020B0600070205080204" pitchFamily="34" charset="-128"/>
              </a:rPr>
              <a:t>Therefore, </a:t>
            </a:r>
            <a:r>
              <a:rPr lang="en-US" altLang="en-US" sz="2800" i="1">
                <a:ea typeface="ＭＳ Ｐゴシック" panose="020B0600070205080204" pitchFamily="34" charset="-128"/>
              </a:rPr>
              <a:t>P(reject at least 1 | H</a:t>
            </a:r>
            <a:r>
              <a:rPr lang="en-US" altLang="en-US" sz="2800" i="1" baseline="-25000">
                <a:ea typeface="ＭＳ Ｐゴシック" panose="020B0600070205080204" pitchFamily="34" charset="-128"/>
              </a:rPr>
              <a:t>0</a:t>
            </a:r>
            <a:r>
              <a:rPr lang="en-US" altLang="en-US" sz="2800" i="1">
                <a:ea typeface="ＭＳ Ｐゴシック" panose="020B0600070205080204" pitchFamily="34" charset="-128"/>
              </a:rPr>
              <a:t> is true) = </a:t>
            </a:r>
            <a:r>
              <a:rPr lang="en-US" altLang="en-US" sz="2800">
                <a:ea typeface="ＭＳ Ｐゴシック" panose="020B0600070205080204" pitchFamily="34" charset="-128"/>
              </a:rPr>
              <a:t>1-0.857 = 0.143 = </a:t>
            </a:r>
            <a:r>
              <a:rPr lang="en-US" altLang="en-US" sz="2800">
                <a:latin typeface="Symbol" pitchFamily="2" charset="2"/>
                <a:ea typeface="ＭＳ Ｐゴシック" panose="020B0600070205080204" pitchFamily="34" charset="-128"/>
              </a:rPr>
              <a:t>a = </a:t>
            </a:r>
            <a:r>
              <a:rPr lang="en-US" altLang="en-US" sz="2800">
                <a:ea typeface="ＭＳ Ｐゴシック" panose="020B0600070205080204" pitchFamily="34" charset="-128"/>
              </a:rPr>
              <a:t>type I error</a:t>
            </a:r>
            <a:endParaRPr lang="en-US" altLang="en-US" sz="2800">
              <a:latin typeface="Symbol" pitchFamily="2" charset="2"/>
              <a:ea typeface="ＭＳ Ｐゴシック" panose="020B0600070205080204" pitchFamily="34" charset="-128"/>
            </a:endParaRPr>
          </a:p>
          <a:p>
            <a:pPr>
              <a:lnSpc>
                <a:spcPct val="90000"/>
              </a:lnSpc>
            </a:pPr>
            <a:r>
              <a:rPr lang="en-US" altLang="en-US" sz="2800">
                <a:ea typeface="ＭＳ Ｐゴシック" panose="020B0600070205080204" pitchFamily="34" charset="-128"/>
              </a:rPr>
              <a:t>Type I error is greater than 0.05. This gets worse as number of comparisons increases</a:t>
            </a:r>
          </a:p>
          <a:p>
            <a:pPr>
              <a:lnSpc>
                <a:spcPct val="90000"/>
              </a:lnSpc>
            </a:pPr>
            <a:r>
              <a:rPr lang="en-US" altLang="en-US" sz="2800">
                <a:ea typeface="ＭＳ Ｐゴシック" panose="020B0600070205080204" pitchFamily="34" charset="-128"/>
              </a:rPr>
              <a:t>What can we do?</a:t>
            </a:r>
          </a:p>
          <a:p>
            <a:pPr lvl="1">
              <a:lnSpc>
                <a:spcPct val="90000"/>
              </a:lnSpc>
            </a:pPr>
            <a:r>
              <a:rPr lang="en-US" altLang="en-US" sz="2400">
                <a:ea typeface="ＭＳ Ｐゴシック" panose="020B0600070205080204" pitchFamily="34" charset="-128"/>
              </a:rPr>
              <a:t>ANOVA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Date Placeholder 3">
            <a:extLst>
              <a:ext uri="{FF2B5EF4-FFF2-40B4-BE49-F238E27FC236}">
                <a16:creationId xmlns:a16="http://schemas.microsoft.com/office/drawing/2014/main" id="{8AE415E7-24AC-E740-B9C2-BAD2D4331526}"/>
              </a:ext>
            </a:extLst>
          </p:cNvPr>
          <p:cNvSpPr>
            <a:spLocks noGrp="1"/>
          </p:cNvSpPr>
          <p:nvPr>
            <p:ph type="dt" sz="quarter" idx="4294967295"/>
          </p:nvPr>
        </p:nvSpPr>
        <p:spPr bwMode="auto">
          <a:xfrm>
            <a:off x="0" y="6165850"/>
            <a:ext cx="2386013" cy="352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800"/>
          </a:p>
          <a:p>
            <a:pPr eaLnBrk="1" hangingPunct="1"/>
            <a:endParaRPr lang="en-GB" altLang="en-US" sz="1800"/>
          </a:p>
        </p:txBody>
      </p:sp>
      <p:sp>
        <p:nvSpPr>
          <p:cNvPr id="449538" name="Rectangle 2">
            <a:extLst>
              <a:ext uri="{FF2B5EF4-FFF2-40B4-BE49-F238E27FC236}">
                <a16:creationId xmlns:a16="http://schemas.microsoft.com/office/drawing/2014/main" id="{9EA75604-4513-524D-9968-00DAA7071B00}"/>
              </a:ext>
            </a:extLst>
          </p:cNvPr>
          <p:cNvSpPr>
            <a:spLocks noGrp="1" noChangeArrowheads="1"/>
          </p:cNvSpPr>
          <p:nvPr>
            <p:ph type="title" idx="4294967295"/>
          </p:nvPr>
        </p:nvSpPr>
        <p:spPr>
          <a:xfrm>
            <a:off x="0" y="152400"/>
            <a:ext cx="8534400" cy="684213"/>
          </a:xfrm>
        </p:spPr>
        <p:txBody>
          <a:bodyPr wrap="square" lIns="91440" tIns="45720" rIns="91440" bIns="45720" numCol="1" anchorCtr="0" compatLnSpc="1">
            <a:prstTxWarp prst="textNoShape">
              <a:avLst/>
            </a:prstTxWarp>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Experimental Hypothesis</a:t>
            </a:r>
          </a:p>
        </p:txBody>
      </p:sp>
      <p:sp>
        <p:nvSpPr>
          <p:cNvPr id="20483" name="Rectangle 3">
            <a:extLst>
              <a:ext uri="{FF2B5EF4-FFF2-40B4-BE49-F238E27FC236}">
                <a16:creationId xmlns:a16="http://schemas.microsoft.com/office/drawing/2014/main" id="{B1335458-6770-9748-886B-953099AECEC3}"/>
              </a:ext>
            </a:extLst>
          </p:cNvPr>
          <p:cNvSpPr>
            <a:spLocks noGrp="1" noChangeArrowheads="1"/>
          </p:cNvSpPr>
          <p:nvPr>
            <p:ph sz="quarter" idx="4294967295"/>
          </p:nvPr>
        </p:nvSpPr>
        <p:spPr>
          <a:xfrm>
            <a:off x="0" y="876300"/>
            <a:ext cx="8001000" cy="5635625"/>
          </a:xfrm>
        </p:spPr>
        <p:txBody>
          <a:bodyPr/>
          <a:lstStyle/>
          <a:p>
            <a:pPr eaLnBrk="1" hangingPunct="1">
              <a:lnSpc>
                <a:spcPct val="90000"/>
              </a:lnSpc>
            </a:pPr>
            <a:r>
              <a:rPr lang="en-US" altLang="en-US" sz="3600" dirty="0">
                <a:ea typeface="ＭＳ Ｐゴシック" panose="020B0600070205080204" pitchFamily="34" charset="-128"/>
              </a:rPr>
              <a:t>Any scientific research should state a hypothesis, then</a:t>
            </a:r>
            <a:endParaRPr lang="en-US" altLang="en-US" dirty="0">
              <a:ea typeface="ＭＳ Ｐゴシック" panose="020B0600070205080204" pitchFamily="34" charset="-128"/>
            </a:endParaRPr>
          </a:p>
          <a:p>
            <a:pPr lvl="1" eaLnBrk="1" hangingPunct="1">
              <a:lnSpc>
                <a:spcPct val="90000"/>
              </a:lnSpc>
            </a:pPr>
            <a:r>
              <a:rPr lang="en-US" altLang="en-US" sz="3200" dirty="0">
                <a:ea typeface="ＭＳ Ｐゴシック" panose="020B0600070205080204" pitchFamily="34" charset="-128"/>
              </a:rPr>
              <a:t>Provide evidence for/against</a:t>
            </a:r>
          </a:p>
          <a:p>
            <a:pPr lvl="1" eaLnBrk="1" hangingPunct="1">
              <a:lnSpc>
                <a:spcPct val="90000"/>
              </a:lnSpc>
            </a:pPr>
            <a:r>
              <a:rPr lang="en-US" altLang="en-US" sz="3200" dirty="0">
                <a:ea typeface="ＭＳ Ｐゴシック" panose="020B0600070205080204" pitchFamily="34" charset="-128"/>
              </a:rPr>
              <a:t>Conclude whether it is supported or refuted</a:t>
            </a:r>
          </a:p>
          <a:p>
            <a:pPr eaLnBrk="1" hangingPunct="1">
              <a:lnSpc>
                <a:spcPct val="90000"/>
              </a:lnSpc>
            </a:pPr>
            <a:r>
              <a:rPr lang="en-US" altLang="en-US" sz="3600" dirty="0">
                <a:ea typeface="ＭＳ Ｐゴシック" panose="020B0600070205080204" pitchFamily="34" charset="-128"/>
              </a:rPr>
              <a:t>Should be:</a:t>
            </a:r>
            <a:endParaRPr lang="en-US" altLang="en-US" dirty="0">
              <a:ea typeface="ＭＳ Ｐゴシック" panose="020B0600070205080204" pitchFamily="34" charset="-128"/>
            </a:endParaRPr>
          </a:p>
          <a:p>
            <a:pPr lvl="1" eaLnBrk="1" hangingPunct="1">
              <a:lnSpc>
                <a:spcPct val="90000"/>
              </a:lnSpc>
            </a:pPr>
            <a:r>
              <a:rPr lang="en-US" altLang="en-US" sz="3200" dirty="0">
                <a:ea typeface="ＭＳ Ｐゴシック" panose="020B0600070205080204" pitchFamily="34" charset="-128"/>
              </a:rPr>
              <a:t>Precise, explicit statement</a:t>
            </a:r>
          </a:p>
          <a:p>
            <a:pPr lvl="1" eaLnBrk="1" hangingPunct="1">
              <a:lnSpc>
                <a:spcPct val="90000"/>
              </a:lnSpc>
            </a:pPr>
            <a:r>
              <a:rPr lang="en-US" altLang="en-US" sz="3200" dirty="0">
                <a:ea typeface="ＭＳ Ｐゴシック" panose="020B0600070205080204" pitchFamily="34" charset="-128"/>
              </a:rPr>
              <a:t>Falsifiable</a:t>
            </a:r>
            <a:endParaRPr lang="en-US" altLang="en-US" dirty="0">
              <a:ea typeface="ＭＳ Ｐゴシック" panose="020B0600070205080204" pitchFamily="34" charset="-128"/>
            </a:endParaRPr>
          </a:p>
          <a:p>
            <a:pPr eaLnBrk="1" hangingPunct="1">
              <a:lnSpc>
                <a:spcPct val="90000"/>
              </a:lnSpc>
            </a:pPr>
            <a:r>
              <a:rPr lang="en-US" altLang="en-US" sz="3600" dirty="0">
                <a:ea typeface="ＭＳ Ｐゴシック" panose="020B0600070205080204" pitchFamily="34" charset="-128"/>
              </a:rPr>
              <a:t>Run experiment to confirm or refute</a:t>
            </a:r>
          </a:p>
          <a:p>
            <a:pPr eaLnBrk="1" hangingPunct="1">
              <a:lnSpc>
                <a:spcPct val="90000"/>
              </a:lnSpc>
            </a:pPr>
            <a:r>
              <a:rPr lang="en-US" altLang="en-US" sz="3600" dirty="0">
                <a:ea typeface="ＭＳ Ｐゴシック" panose="020B0600070205080204" pitchFamily="34" charset="-128"/>
              </a:rPr>
              <a:t>Ensure that the experiment really tests the hypothesis</a:t>
            </a:r>
            <a:endParaRPr lang="en-US" altLang="en-US" dirty="0">
              <a:ea typeface="ＭＳ Ｐゴシック" panose="020B0600070205080204" pitchFamily="34" charset="-128"/>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F233A0F-D5D2-AF4C-89E0-018D34D6DF84}"/>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Analysis of variance (ANOVA)</a:t>
            </a:r>
          </a:p>
        </p:txBody>
      </p:sp>
      <p:sp>
        <p:nvSpPr>
          <p:cNvPr id="94210" name="Rectangle 3">
            <a:extLst>
              <a:ext uri="{FF2B5EF4-FFF2-40B4-BE49-F238E27FC236}">
                <a16:creationId xmlns:a16="http://schemas.microsoft.com/office/drawing/2014/main" id="{C48ECD15-431B-DF4F-A7DF-A0FAD9057EAB}"/>
              </a:ext>
            </a:extLst>
          </p:cNvPr>
          <p:cNvSpPr>
            <a:spLocks noGrp="1" noChangeArrowheads="1"/>
          </p:cNvSpPr>
          <p:nvPr>
            <p:ph type="body" idx="1"/>
          </p:nvPr>
        </p:nvSpPr>
        <p:spPr>
          <a:xfrm>
            <a:off x="330200" y="876300"/>
            <a:ext cx="8001000" cy="5635625"/>
          </a:xfrm>
        </p:spPr>
        <p:txBody>
          <a:bodyPr/>
          <a:lstStyle/>
          <a:p>
            <a:pPr>
              <a:lnSpc>
                <a:spcPct val="90000"/>
              </a:lnSpc>
            </a:pPr>
            <a:r>
              <a:rPr lang="en-US" altLang="en-US" sz="2800">
                <a:ea typeface="ＭＳ Ｐゴシック" panose="020B0600070205080204" pitchFamily="34" charset="-128"/>
              </a:rPr>
              <a:t>Null hypothesis is </a:t>
            </a:r>
            <a:r>
              <a:rPr lang="en-US" altLang="en-US" sz="2800">
                <a:latin typeface="Symbol" pitchFamily="2" charset="2"/>
                <a:ea typeface="ＭＳ Ｐゴシック" panose="020B0600070205080204" pitchFamily="34" charset="-128"/>
              </a:rPr>
              <a:t>m</a:t>
            </a:r>
            <a:r>
              <a:rPr lang="en-US" altLang="en-US" sz="2800" baseline="-25000">
                <a:latin typeface="Symbol" pitchFamily="2" charset="2"/>
                <a:ea typeface="ＭＳ Ｐゴシック" panose="020B0600070205080204" pitchFamily="34" charset="-128"/>
              </a:rPr>
              <a:t>1</a:t>
            </a:r>
            <a:r>
              <a:rPr lang="en-US" altLang="en-US" sz="2800">
                <a:latin typeface="Symbol" pitchFamily="2" charset="2"/>
                <a:ea typeface="ＭＳ Ｐゴシック" panose="020B0600070205080204" pitchFamily="34" charset="-128"/>
              </a:rPr>
              <a:t>=m</a:t>
            </a:r>
            <a:r>
              <a:rPr lang="en-US" altLang="en-US" sz="2800" baseline="-25000">
                <a:latin typeface="Symbol" pitchFamily="2" charset="2"/>
                <a:ea typeface="ＭＳ Ｐゴシック" panose="020B0600070205080204" pitchFamily="34" charset="-128"/>
              </a:rPr>
              <a:t>2</a:t>
            </a:r>
            <a:r>
              <a:rPr lang="en-US" altLang="en-US" sz="2800">
                <a:latin typeface="Symbol" pitchFamily="2" charset="2"/>
                <a:ea typeface="ＭＳ Ｐゴシック" panose="020B0600070205080204" pitchFamily="34" charset="-128"/>
              </a:rPr>
              <a:t>=...=m</a:t>
            </a:r>
            <a:r>
              <a:rPr lang="en-US" altLang="en-US" sz="2800" baseline="-25000">
                <a:ea typeface="ＭＳ Ｐゴシック" panose="020B0600070205080204" pitchFamily="34" charset="-128"/>
              </a:rPr>
              <a:t>n</a:t>
            </a:r>
            <a:endParaRPr lang="en-US" altLang="en-US" sz="2800">
              <a:ea typeface="ＭＳ Ｐゴシック" panose="020B0600070205080204" pitchFamily="34" charset="-128"/>
            </a:endParaRPr>
          </a:p>
          <a:p>
            <a:pPr>
              <a:lnSpc>
                <a:spcPct val="90000"/>
              </a:lnSpc>
            </a:pPr>
            <a:r>
              <a:rPr lang="en-US" altLang="en-US" sz="2800">
                <a:ea typeface="ＭＳ Ｐゴシック" panose="020B0600070205080204" pitchFamily="34" charset="-128"/>
              </a:rPr>
              <a:t>We are testing if the mean is equal across groups</a:t>
            </a:r>
          </a:p>
          <a:p>
            <a:pPr>
              <a:lnSpc>
                <a:spcPct val="90000"/>
              </a:lnSpc>
            </a:pPr>
            <a:r>
              <a:rPr lang="en-US" altLang="en-US" sz="2800">
                <a:ea typeface="ＭＳ Ｐゴシック" panose="020B0600070205080204" pitchFamily="34" charset="-128"/>
              </a:rPr>
              <a:t>The alternative hypothesis is that at least one of the means is different (but we will not be able to determine which one using this test)</a:t>
            </a:r>
          </a:p>
          <a:p>
            <a:pPr>
              <a:lnSpc>
                <a:spcPct val="90000"/>
              </a:lnSpc>
            </a:pPr>
            <a:r>
              <a:rPr lang="en-US" altLang="en-US" sz="2800">
                <a:ea typeface="ＭＳ Ｐゴシック" panose="020B0600070205080204" pitchFamily="34" charset="-128"/>
              </a:rPr>
              <a:t>The name tells us that we are going to be using the variance, but the goal is to use the variance to compare the means (this is a common source of confusion)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966196A-B37D-CB4E-9615-05751E1DB2A0}"/>
              </a:ext>
            </a:extLst>
          </p:cNvPr>
          <p:cNvSpPr>
            <a:spLocks noGrp="1" noChangeArrowheads="1"/>
          </p:cNvSpPr>
          <p:nvPr>
            <p:ph type="title"/>
          </p:nvPr>
        </p:nvSpPr>
        <p:spPr>
          <a:xfrm>
            <a:off x="457200" y="274638"/>
            <a:ext cx="8229600" cy="715962"/>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How does this work?</a:t>
            </a:r>
          </a:p>
        </p:txBody>
      </p:sp>
      <p:sp>
        <p:nvSpPr>
          <p:cNvPr id="96258" name="Rectangle 3">
            <a:extLst>
              <a:ext uri="{FF2B5EF4-FFF2-40B4-BE49-F238E27FC236}">
                <a16:creationId xmlns:a16="http://schemas.microsoft.com/office/drawing/2014/main" id="{E68C4447-3FAB-474D-86F3-C8D476CE4132}"/>
              </a:ext>
            </a:extLst>
          </p:cNvPr>
          <p:cNvSpPr>
            <a:spLocks noGrp="1" noChangeArrowheads="1"/>
          </p:cNvSpPr>
          <p:nvPr>
            <p:ph type="body" idx="1"/>
          </p:nvPr>
        </p:nvSpPr>
        <p:spPr>
          <a:xfrm>
            <a:off x="457200" y="1447800"/>
            <a:ext cx="8229600" cy="4983163"/>
          </a:xfrm>
        </p:spPr>
        <p:txBody>
          <a:bodyPr/>
          <a:lstStyle/>
          <a:p>
            <a:pPr>
              <a:lnSpc>
                <a:spcPct val="90000"/>
              </a:lnSpc>
            </a:pPr>
            <a:r>
              <a:rPr lang="en-US" altLang="en-US" dirty="0">
                <a:ea typeface="ＭＳ Ｐゴシック" panose="020B0600070205080204" pitchFamily="34" charset="-128"/>
              </a:rPr>
              <a:t>As with the t-test, we have a </a:t>
            </a:r>
            <a:r>
              <a:rPr lang="en-US" altLang="en-US" dirty="0">
                <a:solidFill>
                  <a:schemeClr val="hlink"/>
                </a:solidFill>
                <a:ea typeface="ＭＳ Ｐゴシック" panose="020B0600070205080204" pitchFamily="34" charset="-128"/>
              </a:rPr>
              <a:t>continuous outcome</a:t>
            </a:r>
            <a:r>
              <a:rPr lang="en-US" altLang="en-US" dirty="0">
                <a:ea typeface="ＭＳ Ｐゴシック" panose="020B0600070205080204" pitchFamily="34" charset="-128"/>
              </a:rPr>
              <a:t>, but now we have multiple groups, which is a </a:t>
            </a:r>
            <a:r>
              <a:rPr lang="en-US" altLang="en-US" dirty="0">
                <a:solidFill>
                  <a:schemeClr val="hlink"/>
                </a:solidFill>
                <a:ea typeface="ＭＳ Ｐゴシック" panose="020B0600070205080204" pitchFamily="34" charset="-128"/>
              </a:rPr>
              <a:t>categorical variable</a:t>
            </a:r>
          </a:p>
          <a:p>
            <a:pPr>
              <a:lnSpc>
                <a:spcPct val="90000"/>
              </a:lnSpc>
            </a:pPr>
            <a:r>
              <a:rPr lang="en-US" altLang="en-US" dirty="0">
                <a:ea typeface="ＭＳ Ｐゴシック" panose="020B0600070205080204" pitchFamily="34" charset="-128"/>
              </a:rPr>
              <a:t>Before we begin, we must consider the assumptions required to use ANOVA</a:t>
            </a:r>
          </a:p>
          <a:p>
            <a:pPr lvl="1">
              <a:lnSpc>
                <a:spcPct val="90000"/>
              </a:lnSpc>
            </a:pPr>
            <a:r>
              <a:rPr lang="en-US" altLang="en-US" dirty="0">
                <a:ea typeface="ＭＳ Ｐゴシック" panose="020B0600070205080204" pitchFamily="34" charset="-128"/>
              </a:rPr>
              <a:t>The underlying distributions of the populations are normal</a:t>
            </a:r>
          </a:p>
          <a:p>
            <a:pPr lvl="1">
              <a:lnSpc>
                <a:spcPct val="90000"/>
              </a:lnSpc>
            </a:pPr>
            <a:r>
              <a:rPr lang="en-US" altLang="en-US" dirty="0">
                <a:ea typeface="ＭＳ Ｐゴシック" panose="020B0600070205080204" pitchFamily="34" charset="-128"/>
              </a:rPr>
              <a:t>The variance of each group is equal (This is critical for ANOVA), </a:t>
            </a:r>
            <a:r>
              <a:rPr lang="en-US" sz="3200" dirty="0">
                <a:solidFill>
                  <a:schemeClr val="hlink"/>
                </a:solidFill>
                <a:ea typeface="ＭＳ Ｐゴシック" panose="020B0600070205080204" pitchFamily="34" charset="-128"/>
              </a:rPr>
              <a:t>homoscedastic</a:t>
            </a:r>
            <a:endParaRPr lang="en-US" altLang="en-US" sz="3200" dirty="0">
              <a:solidFill>
                <a:schemeClr val="hlink"/>
              </a:solidFill>
              <a:ea typeface="ＭＳ Ｐゴシック" panose="020B0600070205080204" pitchFamily="34" charset="-128"/>
            </a:endParaRPr>
          </a:p>
          <a:p>
            <a:pPr>
              <a:lnSpc>
                <a:spcPct val="90000"/>
              </a:lnSpc>
            </a:pPr>
            <a:r>
              <a:rPr lang="en-US" altLang="en-US" dirty="0">
                <a:ea typeface="ＭＳ Ｐゴシック" panose="020B0600070205080204" pitchFamily="34" charset="-128"/>
              </a:rPr>
              <a:t>These are similar to the two sample t-test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BAF6775-5EE4-C849-BD3F-E312C1A77A61}"/>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Picture</a:t>
            </a:r>
          </a:p>
        </p:txBody>
      </p:sp>
      <p:sp>
        <p:nvSpPr>
          <p:cNvPr id="98306" name="Rectangle 3">
            <a:extLst>
              <a:ext uri="{FF2B5EF4-FFF2-40B4-BE49-F238E27FC236}">
                <a16:creationId xmlns:a16="http://schemas.microsoft.com/office/drawing/2014/main" id="{C39DC10E-BACC-CD4D-9321-1BCB49A91819}"/>
              </a:ext>
            </a:extLst>
          </p:cNvPr>
          <p:cNvSpPr>
            <a:spLocks noGrp="1" noChangeArrowheads="1"/>
          </p:cNvSpPr>
          <p:nvPr>
            <p:ph type="body" sz="half" idx="1"/>
          </p:nvPr>
        </p:nvSpPr>
        <p:spPr/>
        <p:txBody>
          <a:bodyPr/>
          <a:lstStyle/>
          <a:p>
            <a:r>
              <a:rPr lang="en-US" altLang="en-US" sz="2800">
                <a:ea typeface="ＭＳ Ｐゴシック" panose="020B0600070205080204" pitchFamily="34" charset="-128"/>
              </a:rPr>
              <a:t>If all of the groups had the same means, the distributions for all of the populations would look exactly the same (overlaid graphs)</a:t>
            </a:r>
          </a:p>
        </p:txBody>
      </p:sp>
      <p:graphicFrame>
        <p:nvGraphicFramePr>
          <p:cNvPr id="98307" name="Object 4">
            <a:extLst>
              <a:ext uri="{FF2B5EF4-FFF2-40B4-BE49-F238E27FC236}">
                <a16:creationId xmlns:a16="http://schemas.microsoft.com/office/drawing/2014/main" id="{C49B9540-8C4E-FF4B-998F-84E7AF698450}"/>
              </a:ext>
            </a:extLst>
          </p:cNvPr>
          <p:cNvGraphicFramePr>
            <a:graphicFrameLocks noGrp="1" noChangeAspect="1"/>
          </p:cNvGraphicFramePr>
          <p:nvPr>
            <p:ph sz="quarter" idx="2"/>
          </p:nvPr>
        </p:nvGraphicFramePr>
        <p:xfrm>
          <a:off x="5257800" y="4038600"/>
          <a:ext cx="2840038" cy="2171700"/>
        </p:xfrm>
        <a:graphic>
          <a:graphicData uri="http://schemas.openxmlformats.org/presentationml/2006/ole">
            <mc:AlternateContent xmlns:mc="http://schemas.openxmlformats.org/markup-compatibility/2006">
              <mc:Choice xmlns:v="urn:schemas-microsoft-com:vml" Requires="v">
                <p:oleObj spid="_x0000_s98339" name="Bitmap Image" r:id="rId4" imgW="5181600" imgH="3962400" progId="Paint.Picture">
                  <p:embed/>
                </p:oleObj>
              </mc:Choice>
              <mc:Fallback>
                <p:oleObj name="Bitmap Image" r:id="rId4" imgW="5181600" imgH="3962400"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038600"/>
                        <a:ext cx="2840038"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98308" name="Object 6">
            <a:extLst>
              <a:ext uri="{FF2B5EF4-FFF2-40B4-BE49-F238E27FC236}">
                <a16:creationId xmlns:a16="http://schemas.microsoft.com/office/drawing/2014/main" id="{F338FD3D-95E8-B449-9F88-262B7820B491}"/>
              </a:ext>
            </a:extLst>
          </p:cNvPr>
          <p:cNvGraphicFramePr>
            <a:graphicFrameLocks noGrp="1" noChangeAspect="1"/>
          </p:cNvGraphicFramePr>
          <p:nvPr>
            <p:ph sz="quarter" idx="3"/>
          </p:nvPr>
        </p:nvGraphicFramePr>
        <p:xfrm>
          <a:off x="5257800" y="1600200"/>
          <a:ext cx="2819400" cy="2317750"/>
        </p:xfrm>
        <a:graphic>
          <a:graphicData uri="http://schemas.openxmlformats.org/presentationml/2006/ole">
            <mc:AlternateContent xmlns:mc="http://schemas.openxmlformats.org/markup-compatibility/2006">
              <mc:Choice xmlns:v="urn:schemas-microsoft-com:vml" Requires="v">
                <p:oleObj spid="_x0000_s98340" name="Bitmap Image" r:id="rId6" imgW="4851400" imgH="3987800" progId="Paint.Picture">
                  <p:embed/>
                </p:oleObj>
              </mc:Choice>
              <mc:Fallback>
                <p:oleObj name="Bitmap Image" r:id="rId6" imgW="4851400" imgH="3987800"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7800" y="1600200"/>
                        <a:ext cx="2819400" cy="231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CDD6EB2-242A-3248-A403-288443754FC6}"/>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Picture II</a:t>
            </a:r>
          </a:p>
        </p:txBody>
      </p:sp>
      <p:sp>
        <p:nvSpPr>
          <p:cNvPr id="100354" name="Rectangle 3">
            <a:extLst>
              <a:ext uri="{FF2B5EF4-FFF2-40B4-BE49-F238E27FC236}">
                <a16:creationId xmlns:a16="http://schemas.microsoft.com/office/drawing/2014/main" id="{13E03054-4E1F-7747-8C15-24F989D6F22E}"/>
              </a:ext>
            </a:extLst>
          </p:cNvPr>
          <p:cNvSpPr>
            <a:spLocks noGrp="1" noChangeArrowheads="1"/>
          </p:cNvSpPr>
          <p:nvPr>
            <p:ph type="body" sz="half" idx="1"/>
          </p:nvPr>
        </p:nvSpPr>
        <p:spPr>
          <a:xfrm>
            <a:off x="457200" y="1600200"/>
            <a:ext cx="7772400" cy="4495800"/>
          </a:xfrm>
        </p:spPr>
        <p:txBody>
          <a:bodyPr/>
          <a:lstStyle/>
          <a:p>
            <a:r>
              <a:rPr lang="en-US" altLang="en-US" sz="2800">
                <a:ea typeface="ＭＳ Ｐゴシック" panose="020B0600070205080204" pitchFamily="34" charset="-128"/>
              </a:rPr>
              <a:t>Now, if the means of the populations were different, the picture would look like this. Notice that the variability between the groups is much greater than within a group</a:t>
            </a:r>
          </a:p>
        </p:txBody>
      </p:sp>
      <p:graphicFrame>
        <p:nvGraphicFramePr>
          <p:cNvPr id="100355" name="Object 4">
            <a:extLst>
              <a:ext uri="{FF2B5EF4-FFF2-40B4-BE49-F238E27FC236}">
                <a16:creationId xmlns:a16="http://schemas.microsoft.com/office/drawing/2014/main" id="{74013007-80F0-B54F-B1BF-CE16A01130A9}"/>
              </a:ext>
            </a:extLst>
          </p:cNvPr>
          <p:cNvGraphicFramePr>
            <a:graphicFrameLocks noGrp="1" noChangeAspect="1"/>
          </p:cNvGraphicFramePr>
          <p:nvPr>
            <p:ph sz="half" idx="2"/>
          </p:nvPr>
        </p:nvGraphicFramePr>
        <p:xfrm>
          <a:off x="1447800" y="3657600"/>
          <a:ext cx="5943600" cy="2559050"/>
        </p:xfrm>
        <a:graphic>
          <a:graphicData uri="http://schemas.openxmlformats.org/presentationml/2006/ole">
            <mc:AlternateContent xmlns:mc="http://schemas.openxmlformats.org/markup-compatibility/2006">
              <mc:Choice xmlns:v="urn:schemas-microsoft-com:vml" Requires="v">
                <p:oleObj spid="_x0000_s100371" name="Bitmap Image" r:id="rId4" imgW="9207500" imgH="3962400" progId="Paint.Picture">
                  <p:embed/>
                </p:oleObj>
              </mc:Choice>
              <mc:Fallback>
                <p:oleObj name="Bitmap Image" r:id="rId4" imgW="9207500" imgH="3962400"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657600"/>
                        <a:ext cx="5943600" cy="255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25B6FFA-86C4-C04E-8681-87E9683D03BE}"/>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Sources of variance</a:t>
            </a:r>
          </a:p>
        </p:txBody>
      </p:sp>
      <p:sp>
        <p:nvSpPr>
          <p:cNvPr id="102402" name="Rectangle 3">
            <a:extLst>
              <a:ext uri="{FF2B5EF4-FFF2-40B4-BE49-F238E27FC236}">
                <a16:creationId xmlns:a16="http://schemas.microsoft.com/office/drawing/2014/main" id="{783127B3-3601-7641-A77B-BEF7619F248A}"/>
              </a:ext>
            </a:extLst>
          </p:cNvPr>
          <p:cNvSpPr>
            <a:spLocks noGrp="1" noChangeArrowheads="1"/>
          </p:cNvSpPr>
          <p:nvPr>
            <p:ph type="body" idx="1"/>
          </p:nvPr>
        </p:nvSpPr>
        <p:spPr>
          <a:xfrm>
            <a:off x="330200" y="876300"/>
            <a:ext cx="8001000" cy="5635625"/>
          </a:xfrm>
        </p:spPr>
        <p:txBody>
          <a:bodyPr/>
          <a:lstStyle/>
          <a:p>
            <a:r>
              <a:rPr lang="en-US" altLang="en-US">
                <a:ea typeface="ＭＳ Ｐゴシック" panose="020B0600070205080204" pitchFamily="34" charset="-128"/>
              </a:rPr>
              <a:t>When we take samples from each group, there will be two sources of variability</a:t>
            </a:r>
          </a:p>
          <a:p>
            <a:pPr lvl="1"/>
            <a:r>
              <a:rPr lang="en-US" altLang="en-US">
                <a:ea typeface="ＭＳ Ｐゴシック" panose="020B0600070205080204" pitchFamily="34" charset="-128"/>
              </a:rPr>
              <a:t>Within group variability - when we sample from a group there will be variability from person to person in the same group</a:t>
            </a:r>
          </a:p>
          <a:p>
            <a:pPr lvl="1"/>
            <a:r>
              <a:rPr lang="en-US" altLang="en-US">
                <a:ea typeface="ＭＳ Ｐゴシック" panose="020B0600070205080204" pitchFamily="34" charset="-128"/>
              </a:rPr>
              <a:t>Between group variability – the difference from group to group</a:t>
            </a:r>
          </a:p>
          <a:p>
            <a:pPr lvl="2"/>
            <a:r>
              <a:rPr lang="en-US" altLang="en-US">
                <a:ea typeface="ＭＳ Ｐゴシック" panose="020B0600070205080204" pitchFamily="34" charset="-128"/>
              </a:rPr>
              <a:t>If the between group variability is large, the means of the two groups are likely not the same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3">
            <a:extLst>
              <a:ext uri="{FF2B5EF4-FFF2-40B4-BE49-F238E27FC236}">
                <a16:creationId xmlns:a16="http://schemas.microsoft.com/office/drawing/2014/main" id="{DC1A09F4-FA52-8648-88CA-4F6962638F6A}"/>
              </a:ext>
            </a:extLst>
          </p:cNvPr>
          <p:cNvSpPr>
            <a:spLocks noGrp="1" noChangeArrowheads="1"/>
          </p:cNvSpPr>
          <p:nvPr>
            <p:ph type="body" sz="half" idx="1"/>
          </p:nvPr>
        </p:nvSpPr>
        <p:spPr>
          <a:xfrm>
            <a:off x="457200" y="228600"/>
            <a:ext cx="8382000" cy="5867400"/>
          </a:xfrm>
        </p:spPr>
        <p:txBody>
          <a:bodyPr/>
          <a:lstStyle/>
          <a:p>
            <a:r>
              <a:rPr lang="en-US" altLang="en-US" sz="2800">
                <a:ea typeface="ＭＳ Ｐゴシック" panose="020B0600070205080204" pitchFamily="34" charset="-128"/>
              </a:rPr>
              <a:t>We can use the two types of variability to determine if the means are likely different</a:t>
            </a:r>
          </a:p>
          <a:p>
            <a:r>
              <a:rPr lang="en-US" altLang="en-US" sz="2800">
                <a:ea typeface="ＭＳ Ｐゴシック" panose="020B0600070205080204" pitchFamily="34" charset="-128"/>
              </a:rPr>
              <a:t>How can we do this?</a:t>
            </a:r>
          </a:p>
          <a:p>
            <a:r>
              <a:rPr lang="en-US" altLang="en-US" sz="2800">
                <a:ea typeface="ＭＳ Ｐゴシック" panose="020B0600070205080204" pitchFamily="34" charset="-128"/>
              </a:rPr>
              <a:t>Look again at the picture</a:t>
            </a:r>
          </a:p>
          <a:p>
            <a:r>
              <a:rPr lang="en-US" altLang="en-US" sz="2800">
                <a:ea typeface="ＭＳ Ｐゴシック" panose="020B0600070205080204" pitchFamily="34" charset="-128"/>
              </a:rPr>
              <a:t>Blue arrow: within group, red arrow: between group</a:t>
            </a:r>
          </a:p>
        </p:txBody>
      </p:sp>
      <p:pic>
        <p:nvPicPr>
          <p:cNvPr id="15370" name="Picture 10">
            <a:extLst>
              <a:ext uri="{FF2B5EF4-FFF2-40B4-BE49-F238E27FC236}">
                <a16:creationId xmlns:a16="http://schemas.microsoft.com/office/drawing/2014/main" id="{2CB76E00-4C12-1A46-B512-552E101C4409}"/>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2590800" y="3429000"/>
            <a:ext cx="4048125" cy="3095625"/>
          </a:xfrm>
          <a:extLs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sp>
        <p:nvSpPr>
          <p:cNvPr id="15368" name="AutoShape 8">
            <a:extLst>
              <a:ext uri="{FF2B5EF4-FFF2-40B4-BE49-F238E27FC236}">
                <a16:creationId xmlns:a16="http://schemas.microsoft.com/office/drawing/2014/main" id="{1B8F1849-BD75-1D4D-BBAF-9D4DD88B36CA}"/>
              </a:ext>
            </a:extLst>
          </p:cNvPr>
          <p:cNvSpPr>
            <a:spLocks noChangeArrowheads="1"/>
          </p:cNvSpPr>
          <p:nvPr/>
        </p:nvSpPr>
        <p:spPr bwMode="auto">
          <a:xfrm>
            <a:off x="4267200" y="4953000"/>
            <a:ext cx="1066800" cy="152400"/>
          </a:xfrm>
          <a:prstGeom prst="leftRightArrow">
            <a:avLst>
              <a:gd name="adj1" fmla="val 50000"/>
              <a:gd name="adj2" fmla="val 140000"/>
            </a:avLst>
          </a:prstGeom>
          <a:solidFill>
            <a:schemeClr val="accent1"/>
          </a:solidFill>
          <a:ln w="9525">
            <a:solidFill>
              <a:schemeClr val="accent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15374" name="AutoShape 14">
            <a:extLst>
              <a:ext uri="{FF2B5EF4-FFF2-40B4-BE49-F238E27FC236}">
                <a16:creationId xmlns:a16="http://schemas.microsoft.com/office/drawing/2014/main" id="{2AA9DBFD-0557-0144-873A-0C135A886820}"/>
              </a:ext>
            </a:extLst>
          </p:cNvPr>
          <p:cNvSpPr>
            <a:spLocks noChangeArrowheads="1"/>
          </p:cNvSpPr>
          <p:nvPr/>
        </p:nvSpPr>
        <p:spPr bwMode="auto">
          <a:xfrm>
            <a:off x="4572000" y="6019800"/>
            <a:ext cx="152400" cy="304800"/>
          </a:xfrm>
          <a:prstGeom prst="leftRightArrow">
            <a:avLst>
              <a:gd name="adj1" fmla="val 50000"/>
              <a:gd name="adj2" fmla="val 20000"/>
            </a:avLst>
          </a:prstGeom>
          <a:solidFill>
            <a:srgbClr val="FF0000"/>
          </a:solidFill>
          <a:ln w="9525">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3">
            <a:extLst>
              <a:ext uri="{FF2B5EF4-FFF2-40B4-BE49-F238E27FC236}">
                <a16:creationId xmlns:a16="http://schemas.microsoft.com/office/drawing/2014/main" id="{F2DAD58C-E068-FC45-8A12-D736BE444AC0}"/>
              </a:ext>
            </a:extLst>
          </p:cNvPr>
          <p:cNvSpPr>
            <a:spLocks noGrp="1" noChangeArrowheads="1"/>
          </p:cNvSpPr>
          <p:nvPr>
            <p:ph type="body" sz="half" idx="1"/>
          </p:nvPr>
        </p:nvSpPr>
        <p:spPr>
          <a:xfrm>
            <a:off x="457200" y="304800"/>
            <a:ext cx="8382000" cy="5791200"/>
          </a:xfrm>
        </p:spPr>
        <p:txBody>
          <a:bodyPr/>
          <a:lstStyle/>
          <a:p>
            <a:r>
              <a:rPr lang="en-US" altLang="en-US" sz="2800">
                <a:ea typeface="ＭＳ Ｐゴシック" panose="020B0600070205080204" pitchFamily="34" charset="-128"/>
              </a:rPr>
              <a:t>Blue arrow: within group, red arrow: between group</a:t>
            </a:r>
          </a:p>
          <a:p>
            <a:r>
              <a:rPr lang="en-US" altLang="en-US" sz="2800">
                <a:ea typeface="ＭＳ Ｐゴシック" panose="020B0600070205080204" pitchFamily="34" charset="-128"/>
              </a:rPr>
              <a:t>Notice that when the distribution are separate, the between group variability is much greater than the within group</a:t>
            </a:r>
          </a:p>
        </p:txBody>
      </p:sp>
      <p:pic>
        <p:nvPicPr>
          <p:cNvPr id="58374" name="Picture 6">
            <a:extLst>
              <a:ext uri="{FF2B5EF4-FFF2-40B4-BE49-F238E27FC236}">
                <a16:creationId xmlns:a16="http://schemas.microsoft.com/office/drawing/2014/main" id="{E2241BBD-7879-6A4A-A894-1601AFD0BA1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914400" y="2971800"/>
            <a:ext cx="6934200" cy="2984500"/>
          </a:xfrm>
          <a:extLs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sp>
        <p:nvSpPr>
          <p:cNvPr id="58377" name="AutoShape 9">
            <a:extLst>
              <a:ext uri="{FF2B5EF4-FFF2-40B4-BE49-F238E27FC236}">
                <a16:creationId xmlns:a16="http://schemas.microsoft.com/office/drawing/2014/main" id="{0AFBE88B-255B-6A48-9CD7-AC5D30FE229F}"/>
              </a:ext>
            </a:extLst>
          </p:cNvPr>
          <p:cNvSpPr>
            <a:spLocks noChangeArrowheads="1"/>
          </p:cNvSpPr>
          <p:nvPr/>
        </p:nvSpPr>
        <p:spPr bwMode="auto">
          <a:xfrm>
            <a:off x="2286000" y="6096000"/>
            <a:ext cx="4572000" cy="228600"/>
          </a:xfrm>
          <a:prstGeom prst="leftRightArrow">
            <a:avLst>
              <a:gd name="adj1" fmla="val 50000"/>
              <a:gd name="adj2" fmla="val 400000"/>
            </a:avLst>
          </a:prstGeom>
          <a:solidFill>
            <a:srgbClr val="FF0000"/>
          </a:solidFill>
          <a:ln w="9525">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
        <p:nvSpPr>
          <p:cNvPr id="58378" name="AutoShape 10">
            <a:extLst>
              <a:ext uri="{FF2B5EF4-FFF2-40B4-BE49-F238E27FC236}">
                <a16:creationId xmlns:a16="http://schemas.microsoft.com/office/drawing/2014/main" id="{EB4D1949-CD2A-0042-BD8E-6C265A89EC93}"/>
              </a:ext>
            </a:extLst>
          </p:cNvPr>
          <p:cNvSpPr>
            <a:spLocks noChangeArrowheads="1"/>
          </p:cNvSpPr>
          <p:nvPr/>
        </p:nvSpPr>
        <p:spPr bwMode="auto">
          <a:xfrm>
            <a:off x="1676400" y="4495800"/>
            <a:ext cx="1066800" cy="152400"/>
          </a:xfrm>
          <a:prstGeom prst="leftRightArrow">
            <a:avLst>
              <a:gd name="adj1" fmla="val 50000"/>
              <a:gd name="adj2" fmla="val 140000"/>
            </a:avLst>
          </a:prstGeom>
          <a:solidFill>
            <a:schemeClr val="accent1"/>
          </a:solidFill>
          <a:ln w="9525">
            <a:solidFill>
              <a:schemeClr val="accent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F9AD848-6969-AE40-B1BC-1F41BA1D3E61}"/>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Notation</a:t>
            </a:r>
          </a:p>
        </p:txBody>
      </p:sp>
      <p:sp>
        <p:nvSpPr>
          <p:cNvPr id="108546" name="Rectangle 3">
            <a:extLst>
              <a:ext uri="{FF2B5EF4-FFF2-40B4-BE49-F238E27FC236}">
                <a16:creationId xmlns:a16="http://schemas.microsoft.com/office/drawing/2014/main" id="{7E2E31E2-36FA-1D4D-A54B-4BEF8E9C30E9}"/>
              </a:ext>
            </a:extLst>
          </p:cNvPr>
          <p:cNvSpPr>
            <a:spLocks noGrp="1" noChangeArrowheads="1"/>
          </p:cNvSpPr>
          <p:nvPr>
            <p:ph type="body" sz="half" idx="1"/>
          </p:nvPr>
        </p:nvSpPr>
        <p:spPr>
          <a:xfrm>
            <a:off x="457200" y="1600200"/>
            <a:ext cx="7467600" cy="4495800"/>
          </a:xfrm>
        </p:spPr>
        <p:txBody>
          <a:bodyPr/>
          <a:lstStyle/>
          <a:p>
            <a:pPr>
              <a:lnSpc>
                <a:spcPct val="90000"/>
              </a:lnSpc>
            </a:pPr>
            <a:r>
              <a:rPr lang="en-US" altLang="en-US" sz="2800">
                <a:ea typeface="ＭＳ Ｐゴシック" panose="020B0600070205080204" pitchFamily="34" charset="-128"/>
              </a:rPr>
              <a:t>First we will define                        </a:t>
            </a:r>
          </a:p>
          <a:p>
            <a:pPr lvl="1">
              <a:lnSpc>
                <a:spcPct val="90000"/>
              </a:lnSpc>
            </a:pPr>
            <a:endParaRPr lang="en-US" altLang="en-US" sz="2400">
              <a:ea typeface="ＭＳ Ｐゴシック" panose="020B0600070205080204" pitchFamily="34" charset="-128"/>
            </a:endParaRPr>
          </a:p>
          <a:p>
            <a:pPr lvl="1">
              <a:lnSpc>
                <a:spcPct val="90000"/>
              </a:lnSpc>
            </a:pPr>
            <a:endParaRPr lang="en-US" altLang="en-US" sz="2400">
              <a:ea typeface="ＭＳ Ｐゴシック" panose="020B0600070205080204" pitchFamily="34" charset="-128"/>
            </a:endParaRPr>
          </a:p>
          <a:p>
            <a:pPr lvl="1">
              <a:lnSpc>
                <a:spcPct val="90000"/>
              </a:lnSpc>
            </a:pPr>
            <a:endParaRPr lang="en-US" altLang="en-US" sz="2400">
              <a:ea typeface="ＭＳ Ｐゴシック" panose="020B0600070205080204" pitchFamily="34" charset="-128"/>
            </a:endParaRPr>
          </a:p>
          <a:p>
            <a:pPr lvl="1">
              <a:lnSpc>
                <a:spcPct val="90000"/>
              </a:lnSpc>
            </a:pPr>
            <a:endParaRPr lang="en-US" altLang="en-US" sz="2400">
              <a:ea typeface="ＭＳ Ｐゴシック" panose="020B0600070205080204" pitchFamily="34" charset="-128"/>
            </a:endParaRPr>
          </a:p>
          <a:p>
            <a:pPr lvl="1">
              <a:lnSpc>
                <a:spcPct val="90000"/>
              </a:lnSpc>
            </a:pPr>
            <a:endParaRPr lang="en-US" altLang="en-US" sz="24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r>
              <a:rPr lang="en-US" altLang="en-US" sz="2800">
                <a:ea typeface="ＭＳ Ｐゴシック" panose="020B0600070205080204" pitchFamily="34" charset="-128"/>
              </a:rPr>
              <a:t>How could we express the different forms of variability?</a:t>
            </a:r>
          </a:p>
        </p:txBody>
      </p:sp>
      <p:graphicFrame>
        <p:nvGraphicFramePr>
          <p:cNvPr id="108547" name="Object 4">
            <a:extLst>
              <a:ext uri="{FF2B5EF4-FFF2-40B4-BE49-F238E27FC236}">
                <a16:creationId xmlns:a16="http://schemas.microsoft.com/office/drawing/2014/main" id="{FBED9CB6-2932-3548-9C79-FB6BA065152D}"/>
              </a:ext>
            </a:extLst>
          </p:cNvPr>
          <p:cNvGraphicFramePr>
            <a:graphicFrameLocks noGrp="1" noChangeAspect="1"/>
          </p:cNvGraphicFramePr>
          <p:nvPr>
            <p:ph sz="half" idx="2"/>
          </p:nvPr>
        </p:nvGraphicFramePr>
        <p:xfrm>
          <a:off x="1439863" y="2057400"/>
          <a:ext cx="1535112" cy="2876550"/>
        </p:xfrm>
        <a:graphic>
          <a:graphicData uri="http://schemas.openxmlformats.org/presentationml/2006/ole">
            <mc:AlternateContent xmlns:mc="http://schemas.openxmlformats.org/markup-compatibility/2006">
              <mc:Choice xmlns:v="urn:schemas-microsoft-com:vml" Requires="v">
                <p:oleObj spid="_x0000_s108564" name="Equation" r:id="rId4" imgW="800100" imgH="1498600" progId="Equation.3">
                  <p:embed/>
                </p:oleObj>
              </mc:Choice>
              <mc:Fallback>
                <p:oleObj name="Equation" r:id="rId4" imgW="800100" imgH="149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863" y="2057400"/>
                        <a:ext cx="1535112"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4" name="Text Box 6">
            <a:extLst>
              <a:ext uri="{FF2B5EF4-FFF2-40B4-BE49-F238E27FC236}">
                <a16:creationId xmlns:a16="http://schemas.microsoft.com/office/drawing/2014/main" id="{8B8FF258-CCEC-F445-B54C-424B5C971E01}"/>
              </a:ext>
            </a:extLst>
          </p:cNvPr>
          <p:cNvSpPr txBox="1">
            <a:spLocks noChangeArrowheads="1"/>
          </p:cNvSpPr>
          <p:nvPr/>
        </p:nvSpPr>
        <p:spPr bwMode="auto">
          <a:xfrm>
            <a:off x="2667000" y="2057400"/>
            <a:ext cx="6324600" cy="2830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lvl="1">
              <a:defRPr/>
            </a:pPr>
            <a:r>
              <a:rPr lang="en-US" dirty="0">
                <a:effectLst>
                  <a:outerShdw blurRad="38100" dist="38100" dir="2700000" algn="tl">
                    <a:srgbClr val="000000"/>
                  </a:outerShdw>
                </a:effectLst>
                <a:latin typeface="Arial" charset="0"/>
                <a:ea typeface="ＭＳ Ｐゴシック" charset="0"/>
                <a:cs typeface="ＭＳ Ｐゴシック" charset="0"/>
              </a:rPr>
              <a:t>observation from student </a:t>
            </a:r>
            <a:r>
              <a:rPr lang="en-US" dirty="0" err="1">
                <a:effectLst>
                  <a:outerShdw blurRad="38100" dist="38100" dir="2700000" algn="tl">
                    <a:srgbClr val="000000"/>
                  </a:outerShdw>
                </a:effectLst>
                <a:latin typeface="Arial" charset="0"/>
                <a:ea typeface="ＭＳ Ｐゴシック" charset="0"/>
                <a:cs typeface="ＭＳ Ｐゴシック" charset="0"/>
              </a:rPr>
              <a:t>i</a:t>
            </a:r>
            <a:r>
              <a:rPr lang="en-US" dirty="0">
                <a:effectLst>
                  <a:outerShdw blurRad="38100" dist="38100" dir="2700000" algn="tl">
                    <a:srgbClr val="000000"/>
                  </a:outerShdw>
                </a:effectLst>
                <a:latin typeface="Arial" charset="0"/>
                <a:ea typeface="ＭＳ Ｐゴシック" charset="0"/>
                <a:cs typeface="ＭＳ Ｐゴシック" charset="0"/>
              </a:rPr>
              <a:t> from group j</a:t>
            </a:r>
          </a:p>
          <a:p>
            <a:pPr lvl="1">
              <a:defRPr/>
            </a:pPr>
            <a:endParaRPr lang="en-US" dirty="0">
              <a:effectLst>
                <a:outerShdw blurRad="38100" dist="38100" dir="2700000" algn="tl">
                  <a:srgbClr val="000000"/>
                </a:outerShdw>
              </a:effectLst>
              <a:latin typeface="Arial" charset="0"/>
              <a:ea typeface="ＭＳ Ｐゴシック" charset="0"/>
              <a:cs typeface="ＭＳ Ｐゴシック" charset="0"/>
            </a:endParaRPr>
          </a:p>
          <a:p>
            <a:pPr lvl="1">
              <a:defRPr/>
            </a:pPr>
            <a:r>
              <a:rPr lang="en-US" dirty="0">
                <a:effectLst>
                  <a:outerShdw blurRad="38100" dist="38100" dir="2700000" algn="tl">
                    <a:srgbClr val="000000"/>
                  </a:outerShdw>
                </a:effectLst>
                <a:latin typeface="Arial" charset="0"/>
                <a:ea typeface="ＭＳ Ｐゴシック" charset="0"/>
                <a:cs typeface="ＭＳ Ｐゴシック" charset="0"/>
              </a:rPr>
              <a:t>mean of group j</a:t>
            </a:r>
          </a:p>
          <a:p>
            <a:pPr lvl="1">
              <a:defRPr/>
            </a:pPr>
            <a:endParaRPr lang="en-US" dirty="0">
              <a:effectLst>
                <a:outerShdw blurRad="38100" dist="38100" dir="2700000" algn="tl">
                  <a:srgbClr val="000000"/>
                </a:outerShdw>
              </a:effectLst>
              <a:latin typeface="Arial" charset="0"/>
              <a:ea typeface="ＭＳ Ｐゴシック" charset="0"/>
              <a:cs typeface="ＭＳ Ｐゴシック" charset="0"/>
            </a:endParaRPr>
          </a:p>
          <a:p>
            <a:pPr lvl="1">
              <a:defRPr/>
            </a:pPr>
            <a:r>
              <a:rPr lang="en-US" dirty="0">
                <a:effectLst>
                  <a:outerShdw blurRad="38100" dist="38100" dir="2700000" algn="tl">
                    <a:srgbClr val="000000"/>
                  </a:outerShdw>
                </a:effectLst>
                <a:latin typeface="Arial" charset="0"/>
                <a:ea typeface="ＭＳ Ｐゴシック" charset="0"/>
                <a:cs typeface="ＭＳ Ｐゴシック" charset="0"/>
              </a:rPr>
              <a:t>                       </a:t>
            </a:r>
          </a:p>
          <a:p>
            <a:pPr lvl="1">
              <a:defRPr/>
            </a:pPr>
            <a:r>
              <a:rPr lang="en-US" dirty="0">
                <a:effectLst>
                  <a:outerShdw blurRad="38100" dist="38100" dir="2700000" algn="tl">
                    <a:srgbClr val="000000"/>
                  </a:outerShdw>
                </a:effectLst>
                <a:latin typeface="Arial" charset="0"/>
                <a:ea typeface="ＭＳ Ｐゴシック" charset="0"/>
                <a:cs typeface="ＭＳ Ｐゴシック" charset="0"/>
              </a:rPr>
              <a:t>grand mean over all of the groups</a:t>
            </a:r>
          </a:p>
          <a:p>
            <a:pPr>
              <a:spcBef>
                <a:spcPct val="50000"/>
              </a:spcBef>
              <a:buFontTx/>
              <a:buChar char="•"/>
              <a:defRPr/>
            </a:pPr>
            <a:endParaRPr lang="en-US" dirty="0">
              <a:latin typeface="Arial" charset="0"/>
              <a:ea typeface="ＭＳ Ｐゴシック" charset="0"/>
              <a:cs typeface="ＭＳ Ｐゴシック"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734A85A-C3CE-6544-ACA1-8B071ACF151B}"/>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Sources of variability</a:t>
            </a:r>
          </a:p>
        </p:txBody>
      </p:sp>
      <p:sp>
        <p:nvSpPr>
          <p:cNvPr id="110594" name="Rectangle 3">
            <a:extLst>
              <a:ext uri="{FF2B5EF4-FFF2-40B4-BE49-F238E27FC236}">
                <a16:creationId xmlns:a16="http://schemas.microsoft.com/office/drawing/2014/main" id="{D2A1B24E-71E7-1945-8CA7-621DC78B92B6}"/>
              </a:ext>
            </a:extLst>
          </p:cNvPr>
          <p:cNvSpPr>
            <a:spLocks noGrp="1" noChangeArrowheads="1"/>
          </p:cNvSpPr>
          <p:nvPr>
            <p:ph type="body" sz="half" idx="1"/>
          </p:nvPr>
        </p:nvSpPr>
        <p:spPr>
          <a:xfrm>
            <a:off x="457200" y="1600200"/>
            <a:ext cx="8382000" cy="4525963"/>
          </a:xfrm>
        </p:spPr>
        <p:txBody>
          <a:bodyPr/>
          <a:lstStyle/>
          <a:p>
            <a:r>
              <a:rPr lang="en-US" altLang="en-US" sz="2800">
                <a:ea typeface="ＭＳ Ｐゴシック" panose="020B0600070205080204" pitchFamily="34" charset="-128"/>
              </a:rPr>
              <a:t>The distance of each observation from the grand mean can be broken into two pieces</a:t>
            </a: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r>
              <a:rPr lang="en-US" altLang="en-US" sz="2800">
                <a:ea typeface="ＭＳ Ｐゴシック" panose="020B0600070205080204" pitchFamily="34" charset="-128"/>
              </a:rPr>
              <a:t>Like the calculation of the variance, we are interested in the square of the deviation</a:t>
            </a:r>
          </a:p>
          <a:p>
            <a:r>
              <a:rPr lang="en-US" altLang="en-US" sz="2800">
                <a:ea typeface="ＭＳ Ｐゴシック" panose="020B0600070205080204" pitchFamily="34" charset="-128"/>
              </a:rPr>
              <a:t>What does the squared deviation look like?</a:t>
            </a:r>
          </a:p>
        </p:txBody>
      </p:sp>
      <p:graphicFrame>
        <p:nvGraphicFramePr>
          <p:cNvPr id="110595" name="Object 4">
            <a:extLst>
              <a:ext uri="{FF2B5EF4-FFF2-40B4-BE49-F238E27FC236}">
                <a16:creationId xmlns:a16="http://schemas.microsoft.com/office/drawing/2014/main" id="{3B336AAD-C204-6E43-A816-F16E68F099D8}"/>
              </a:ext>
            </a:extLst>
          </p:cNvPr>
          <p:cNvGraphicFramePr>
            <a:graphicFrameLocks noGrp="1" noChangeAspect="1"/>
          </p:cNvGraphicFramePr>
          <p:nvPr>
            <p:ph sz="half" idx="2"/>
          </p:nvPr>
        </p:nvGraphicFramePr>
        <p:xfrm>
          <a:off x="914400" y="2660650"/>
          <a:ext cx="6781800" cy="739775"/>
        </p:xfrm>
        <a:graphic>
          <a:graphicData uri="http://schemas.openxmlformats.org/presentationml/2006/ole">
            <mc:AlternateContent xmlns:mc="http://schemas.openxmlformats.org/markup-compatibility/2006">
              <mc:Choice xmlns:v="urn:schemas-microsoft-com:vml" Requires="v">
                <p:oleObj spid="_x0000_s110615" name="Equation" r:id="rId4" imgW="61150500" imgH="6731000" progId="Equation.3">
                  <p:embed/>
                </p:oleObj>
              </mc:Choice>
              <mc:Fallback>
                <p:oleObj name="Equation" r:id="rId4" imgW="61150500" imgH="6731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660650"/>
                        <a:ext cx="6781800" cy="739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2" name="AutoShape 6">
            <a:extLst>
              <a:ext uri="{FF2B5EF4-FFF2-40B4-BE49-F238E27FC236}">
                <a16:creationId xmlns:a16="http://schemas.microsoft.com/office/drawing/2014/main" id="{507EDFC3-4AE9-D844-A6D4-B358855B3DCA}"/>
              </a:ext>
            </a:extLst>
          </p:cNvPr>
          <p:cNvSpPr>
            <a:spLocks noChangeArrowheads="1"/>
          </p:cNvSpPr>
          <p:nvPr/>
        </p:nvSpPr>
        <p:spPr bwMode="auto">
          <a:xfrm>
            <a:off x="5486400" y="3429000"/>
            <a:ext cx="228600" cy="533400"/>
          </a:xfrm>
          <a:prstGeom prst="upArrow">
            <a:avLst>
              <a:gd name="adj1" fmla="val 50000"/>
              <a:gd name="adj2" fmla="val 58333"/>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defRPr/>
            </a:pPr>
            <a:endParaRPr lang="en-US">
              <a:latin typeface="Arial" charset="0"/>
              <a:ea typeface="ＭＳ Ｐゴシック" charset="0"/>
              <a:cs typeface="ＭＳ Ｐゴシック" charset="0"/>
            </a:endParaRPr>
          </a:p>
        </p:txBody>
      </p:sp>
      <p:sp>
        <p:nvSpPr>
          <p:cNvPr id="19463" name="AutoShape 7">
            <a:extLst>
              <a:ext uri="{FF2B5EF4-FFF2-40B4-BE49-F238E27FC236}">
                <a16:creationId xmlns:a16="http://schemas.microsoft.com/office/drawing/2014/main" id="{D8778340-2EAA-3E41-93D1-6AC9795B5931}"/>
              </a:ext>
            </a:extLst>
          </p:cNvPr>
          <p:cNvSpPr>
            <a:spLocks noChangeArrowheads="1"/>
          </p:cNvSpPr>
          <p:nvPr/>
        </p:nvSpPr>
        <p:spPr bwMode="auto">
          <a:xfrm>
            <a:off x="7010400" y="3429000"/>
            <a:ext cx="228600" cy="533400"/>
          </a:xfrm>
          <a:prstGeom prst="upArrow">
            <a:avLst>
              <a:gd name="adj1" fmla="val 50000"/>
              <a:gd name="adj2" fmla="val 58333"/>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defRPr/>
            </a:pPr>
            <a:endParaRPr lang="en-US">
              <a:latin typeface="Arial" charset="0"/>
              <a:ea typeface="ＭＳ Ｐゴシック" charset="0"/>
              <a:cs typeface="ＭＳ Ｐゴシック" charset="0"/>
            </a:endParaRPr>
          </a:p>
        </p:txBody>
      </p:sp>
      <p:sp>
        <p:nvSpPr>
          <p:cNvPr id="19464" name="Text Box 8">
            <a:extLst>
              <a:ext uri="{FF2B5EF4-FFF2-40B4-BE49-F238E27FC236}">
                <a16:creationId xmlns:a16="http://schemas.microsoft.com/office/drawing/2014/main" id="{FFA0927F-8A2E-B641-A1A4-2B21B9050641}"/>
              </a:ext>
            </a:extLst>
          </p:cNvPr>
          <p:cNvSpPr txBox="1">
            <a:spLocks noChangeArrowheads="1"/>
          </p:cNvSpPr>
          <p:nvPr/>
        </p:nvSpPr>
        <p:spPr bwMode="auto">
          <a:xfrm>
            <a:off x="3505200" y="3962400"/>
            <a:ext cx="2895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Within group variability</a:t>
            </a:r>
          </a:p>
        </p:txBody>
      </p:sp>
      <p:sp>
        <p:nvSpPr>
          <p:cNvPr id="19465" name="Text Box 9">
            <a:extLst>
              <a:ext uri="{FF2B5EF4-FFF2-40B4-BE49-F238E27FC236}">
                <a16:creationId xmlns:a16="http://schemas.microsoft.com/office/drawing/2014/main" id="{F664955C-FE18-4849-8B4E-B592D092B9CC}"/>
              </a:ext>
            </a:extLst>
          </p:cNvPr>
          <p:cNvSpPr txBox="1">
            <a:spLocks noChangeArrowheads="1"/>
          </p:cNvSpPr>
          <p:nvPr/>
        </p:nvSpPr>
        <p:spPr bwMode="auto">
          <a:xfrm>
            <a:off x="6248400" y="3962400"/>
            <a:ext cx="2895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Between group variability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3">
            <a:extLst>
              <a:ext uri="{FF2B5EF4-FFF2-40B4-BE49-F238E27FC236}">
                <a16:creationId xmlns:a16="http://schemas.microsoft.com/office/drawing/2014/main" id="{04B8050F-92D2-FC4E-A084-B561A1E367BC}"/>
              </a:ext>
            </a:extLst>
          </p:cNvPr>
          <p:cNvSpPr>
            <a:spLocks noGrp="1" noChangeArrowheads="1"/>
          </p:cNvSpPr>
          <p:nvPr>
            <p:ph type="body" sz="half" idx="1"/>
          </p:nvPr>
        </p:nvSpPr>
        <p:spPr>
          <a:xfrm>
            <a:off x="457200" y="381000"/>
            <a:ext cx="8382000" cy="5745163"/>
          </a:xfrm>
        </p:spPr>
        <p:txBody>
          <a:bodyPr/>
          <a:lstStyle/>
          <a:p>
            <a:r>
              <a:rPr lang="en-US" altLang="en-US" sz="2800">
                <a:ea typeface="ＭＳ Ｐゴシック" panose="020B0600070205080204" pitchFamily="34" charset="-128"/>
              </a:rPr>
              <a:t>The final squared deviation simplifies to</a:t>
            </a: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r>
              <a:rPr lang="en-US" altLang="en-US" sz="2800">
                <a:ea typeface="ＭＳ Ｐゴシック" panose="020B0600070205080204" pitchFamily="34" charset="-128"/>
              </a:rPr>
              <a:t>As we discussed earlier, we are going to compare the two errors to determine if the group means are equal</a:t>
            </a:r>
          </a:p>
        </p:txBody>
      </p:sp>
      <p:sp>
        <p:nvSpPr>
          <p:cNvPr id="23559" name="AutoShape 7">
            <a:extLst>
              <a:ext uri="{FF2B5EF4-FFF2-40B4-BE49-F238E27FC236}">
                <a16:creationId xmlns:a16="http://schemas.microsoft.com/office/drawing/2014/main" id="{EE1B237C-1266-744E-ACC4-89F95C898789}"/>
              </a:ext>
            </a:extLst>
          </p:cNvPr>
          <p:cNvSpPr>
            <a:spLocks noChangeArrowheads="1"/>
          </p:cNvSpPr>
          <p:nvPr/>
        </p:nvSpPr>
        <p:spPr bwMode="auto">
          <a:xfrm>
            <a:off x="1219200" y="2819400"/>
            <a:ext cx="228600" cy="609600"/>
          </a:xfrm>
          <a:prstGeom prst="up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defRPr/>
            </a:pPr>
            <a:endParaRPr lang="en-US">
              <a:latin typeface="Arial" charset="0"/>
              <a:ea typeface="ＭＳ Ｐゴシック" charset="0"/>
              <a:cs typeface="ＭＳ Ｐゴシック" charset="0"/>
            </a:endParaRPr>
          </a:p>
        </p:txBody>
      </p:sp>
      <p:sp>
        <p:nvSpPr>
          <p:cNvPr id="23560" name="AutoShape 8">
            <a:extLst>
              <a:ext uri="{FF2B5EF4-FFF2-40B4-BE49-F238E27FC236}">
                <a16:creationId xmlns:a16="http://schemas.microsoft.com/office/drawing/2014/main" id="{99AED596-0CDA-6B4A-9200-26AB2DEA9732}"/>
              </a:ext>
            </a:extLst>
          </p:cNvPr>
          <p:cNvSpPr>
            <a:spLocks noChangeArrowheads="1"/>
          </p:cNvSpPr>
          <p:nvPr/>
        </p:nvSpPr>
        <p:spPr bwMode="auto">
          <a:xfrm>
            <a:off x="4495800" y="2819400"/>
            <a:ext cx="228600" cy="609600"/>
          </a:xfrm>
          <a:prstGeom prst="up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defRPr/>
            </a:pPr>
            <a:endParaRPr lang="en-US">
              <a:latin typeface="Arial" charset="0"/>
              <a:ea typeface="ＭＳ Ｐゴシック" charset="0"/>
              <a:cs typeface="ＭＳ Ｐゴシック" charset="0"/>
            </a:endParaRPr>
          </a:p>
        </p:txBody>
      </p:sp>
      <p:sp>
        <p:nvSpPr>
          <p:cNvPr id="23561" name="AutoShape 9">
            <a:extLst>
              <a:ext uri="{FF2B5EF4-FFF2-40B4-BE49-F238E27FC236}">
                <a16:creationId xmlns:a16="http://schemas.microsoft.com/office/drawing/2014/main" id="{269EE288-E21D-1943-A6F7-96BEF384C697}"/>
              </a:ext>
            </a:extLst>
          </p:cNvPr>
          <p:cNvSpPr>
            <a:spLocks noChangeArrowheads="1"/>
          </p:cNvSpPr>
          <p:nvPr/>
        </p:nvSpPr>
        <p:spPr bwMode="auto">
          <a:xfrm>
            <a:off x="7391400" y="2819400"/>
            <a:ext cx="228600" cy="609600"/>
          </a:xfrm>
          <a:prstGeom prst="upArrow">
            <a:avLst>
              <a:gd name="adj1" fmla="val 50000"/>
              <a:gd name="adj2" fmla="val 66667"/>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pPr>
              <a:defRPr/>
            </a:pPr>
            <a:endParaRPr lang="en-US">
              <a:latin typeface="Arial" charset="0"/>
              <a:ea typeface="ＭＳ Ｐゴシック" charset="0"/>
              <a:cs typeface="ＭＳ Ｐゴシック" charset="0"/>
            </a:endParaRPr>
          </a:p>
        </p:txBody>
      </p:sp>
      <p:sp>
        <p:nvSpPr>
          <p:cNvPr id="23562" name="Text Box 10">
            <a:extLst>
              <a:ext uri="{FF2B5EF4-FFF2-40B4-BE49-F238E27FC236}">
                <a16:creationId xmlns:a16="http://schemas.microsoft.com/office/drawing/2014/main" id="{BC13B365-0B33-3648-A6CD-3596AAD9AE17}"/>
              </a:ext>
            </a:extLst>
          </p:cNvPr>
          <p:cNvSpPr txBox="1">
            <a:spLocks noChangeArrowheads="1"/>
          </p:cNvSpPr>
          <p:nvPr/>
        </p:nvSpPr>
        <p:spPr bwMode="auto">
          <a:xfrm>
            <a:off x="304800" y="3733800"/>
            <a:ext cx="27432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Total sum of squares (SS</a:t>
            </a:r>
            <a:r>
              <a:rPr lang="en-US" baseline="-25000">
                <a:latin typeface="Arial" charset="0"/>
                <a:ea typeface="ＭＳ Ｐゴシック" charset="0"/>
                <a:cs typeface="ＭＳ Ｐゴシック" charset="0"/>
              </a:rPr>
              <a:t>T</a:t>
            </a:r>
            <a:r>
              <a:rPr lang="en-US">
                <a:latin typeface="Arial" charset="0"/>
                <a:ea typeface="ＭＳ Ｐゴシック" charset="0"/>
                <a:cs typeface="ＭＳ Ｐゴシック" charset="0"/>
              </a:rPr>
              <a:t>)</a:t>
            </a:r>
          </a:p>
        </p:txBody>
      </p:sp>
      <p:sp>
        <p:nvSpPr>
          <p:cNvPr id="23563" name="Text Box 11">
            <a:extLst>
              <a:ext uri="{FF2B5EF4-FFF2-40B4-BE49-F238E27FC236}">
                <a16:creationId xmlns:a16="http://schemas.microsoft.com/office/drawing/2014/main" id="{DBD979B2-62C6-7A48-B0F3-B205B665DFB0}"/>
              </a:ext>
            </a:extLst>
          </p:cNvPr>
          <p:cNvSpPr txBox="1">
            <a:spLocks noChangeArrowheads="1"/>
          </p:cNvSpPr>
          <p:nvPr/>
        </p:nvSpPr>
        <p:spPr bwMode="auto">
          <a:xfrm>
            <a:off x="3124200" y="3657600"/>
            <a:ext cx="27432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Within group sum of squares (SS</a:t>
            </a:r>
            <a:r>
              <a:rPr lang="en-US" baseline="-25000">
                <a:latin typeface="Arial" charset="0"/>
                <a:ea typeface="ＭＳ Ｐゴシック" charset="0"/>
                <a:cs typeface="ＭＳ Ｐゴシック" charset="0"/>
              </a:rPr>
              <a:t>W</a:t>
            </a:r>
            <a:r>
              <a:rPr lang="en-US">
                <a:latin typeface="Arial" charset="0"/>
                <a:ea typeface="ＭＳ Ｐゴシック" charset="0"/>
                <a:cs typeface="ＭＳ Ｐゴシック" charset="0"/>
              </a:rPr>
              <a:t>)</a:t>
            </a:r>
          </a:p>
        </p:txBody>
      </p:sp>
      <p:sp>
        <p:nvSpPr>
          <p:cNvPr id="23564" name="Text Box 12">
            <a:extLst>
              <a:ext uri="{FF2B5EF4-FFF2-40B4-BE49-F238E27FC236}">
                <a16:creationId xmlns:a16="http://schemas.microsoft.com/office/drawing/2014/main" id="{53CB3CC1-3D05-434D-95D2-49EA88F3AB4E}"/>
              </a:ext>
            </a:extLst>
          </p:cNvPr>
          <p:cNvSpPr txBox="1">
            <a:spLocks noChangeArrowheads="1"/>
          </p:cNvSpPr>
          <p:nvPr/>
        </p:nvSpPr>
        <p:spPr bwMode="auto">
          <a:xfrm>
            <a:off x="6096000" y="3657600"/>
            <a:ext cx="27432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Between group sum of squares (SS</a:t>
            </a:r>
            <a:r>
              <a:rPr lang="en-US" baseline="-25000">
                <a:latin typeface="Arial" charset="0"/>
                <a:ea typeface="ＭＳ Ｐゴシック" charset="0"/>
                <a:cs typeface="ＭＳ Ｐゴシック" charset="0"/>
              </a:rPr>
              <a:t>B</a:t>
            </a:r>
            <a:r>
              <a:rPr lang="en-US">
                <a:latin typeface="Arial" charset="0"/>
                <a:ea typeface="ＭＳ Ｐゴシック" charset="0"/>
                <a:cs typeface="ＭＳ Ｐゴシック" charset="0"/>
              </a:rPr>
              <a:t>)</a:t>
            </a:r>
          </a:p>
        </p:txBody>
      </p:sp>
      <p:graphicFrame>
        <p:nvGraphicFramePr>
          <p:cNvPr id="112648" name="Object 13">
            <a:extLst>
              <a:ext uri="{FF2B5EF4-FFF2-40B4-BE49-F238E27FC236}">
                <a16:creationId xmlns:a16="http://schemas.microsoft.com/office/drawing/2014/main" id="{FC13E259-4FAC-2243-8EAE-972FE0A2BB49}"/>
              </a:ext>
            </a:extLst>
          </p:cNvPr>
          <p:cNvGraphicFramePr>
            <a:graphicFrameLocks noGrp="1" noChangeAspect="1"/>
          </p:cNvGraphicFramePr>
          <p:nvPr>
            <p:ph sz="quarter" idx="3"/>
          </p:nvPr>
        </p:nvGraphicFramePr>
        <p:xfrm>
          <a:off x="304800" y="1447800"/>
          <a:ext cx="8610600" cy="1366838"/>
        </p:xfrm>
        <a:graphic>
          <a:graphicData uri="http://schemas.openxmlformats.org/presentationml/2006/ole">
            <mc:AlternateContent xmlns:mc="http://schemas.openxmlformats.org/markup-compatibility/2006">
              <mc:Choice xmlns:v="urn:schemas-microsoft-com:vml" Requires="v">
                <p:oleObj spid="_x0000_s112664" name="Equation" r:id="rId4" imgW="68173600" imgH="10820400" progId="Equation.3">
                  <p:embed/>
                </p:oleObj>
              </mc:Choice>
              <mc:Fallback>
                <p:oleObj name="Equation" r:id="rId4" imgW="68173600" imgH="10820400" progId="Equation.3">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447800"/>
                        <a:ext cx="8610600" cy="136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Date Placeholder 3">
            <a:extLst>
              <a:ext uri="{FF2B5EF4-FFF2-40B4-BE49-F238E27FC236}">
                <a16:creationId xmlns:a16="http://schemas.microsoft.com/office/drawing/2014/main" id="{CAC13715-E3F0-5F43-AD58-6A112B87581B}"/>
              </a:ext>
            </a:extLst>
          </p:cNvPr>
          <p:cNvSpPr>
            <a:spLocks noGrp="1"/>
          </p:cNvSpPr>
          <p:nvPr>
            <p:ph type="dt" sz="quarter" idx="4294967295"/>
          </p:nvPr>
        </p:nvSpPr>
        <p:spPr bwMode="auto">
          <a:xfrm>
            <a:off x="0" y="6165850"/>
            <a:ext cx="2386013" cy="352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sz="1800"/>
          </a:p>
          <a:p>
            <a:pPr eaLnBrk="1" hangingPunct="1"/>
            <a:endParaRPr lang="en-GB" altLang="en-US" sz="1800"/>
          </a:p>
        </p:txBody>
      </p:sp>
      <p:sp>
        <p:nvSpPr>
          <p:cNvPr id="451586" name="Rectangle 2">
            <a:extLst>
              <a:ext uri="{FF2B5EF4-FFF2-40B4-BE49-F238E27FC236}">
                <a16:creationId xmlns:a16="http://schemas.microsoft.com/office/drawing/2014/main" id="{FC9E3EF3-CE14-8949-90D2-3712114E7EDB}"/>
              </a:ext>
            </a:extLst>
          </p:cNvPr>
          <p:cNvSpPr>
            <a:spLocks noGrp="1" noChangeArrowheads="1"/>
          </p:cNvSpPr>
          <p:nvPr>
            <p:ph type="title" idx="4294967295"/>
          </p:nvPr>
        </p:nvSpPr>
        <p:spPr>
          <a:xfrm>
            <a:off x="0" y="152400"/>
            <a:ext cx="8534400" cy="684213"/>
          </a:xfrm>
        </p:spPr>
        <p:txBody>
          <a:bodyPr wrap="square" lIns="91440" tIns="45720" rIns="91440" bIns="45720" numCol="1" anchorCtr="0" compatLnSpc="1">
            <a:prstTxWarp prst="textNoShape">
              <a:avLst/>
            </a:prstTxWarp>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Elaborating the Hypothesis</a:t>
            </a:r>
          </a:p>
        </p:txBody>
      </p:sp>
      <p:sp>
        <p:nvSpPr>
          <p:cNvPr id="22531" name="Rectangle 3">
            <a:extLst>
              <a:ext uri="{FF2B5EF4-FFF2-40B4-BE49-F238E27FC236}">
                <a16:creationId xmlns:a16="http://schemas.microsoft.com/office/drawing/2014/main" id="{C9C23730-362D-BB4F-A42A-EDA7158AB999}"/>
              </a:ext>
            </a:extLst>
          </p:cNvPr>
          <p:cNvSpPr>
            <a:spLocks noGrp="1" noChangeArrowheads="1"/>
          </p:cNvSpPr>
          <p:nvPr>
            <p:ph sz="quarter" idx="4294967295"/>
          </p:nvPr>
        </p:nvSpPr>
        <p:spPr>
          <a:xfrm>
            <a:off x="0" y="876300"/>
            <a:ext cx="8991600" cy="5635625"/>
          </a:xfrm>
        </p:spPr>
        <p:txBody>
          <a:bodyPr/>
          <a:lstStyle/>
          <a:p>
            <a:pPr eaLnBrk="1" hangingPunct="1"/>
            <a:r>
              <a:rPr lang="en-US" altLang="en-US" dirty="0">
                <a:ea typeface="ＭＳ Ｐゴシック" panose="020B0600070205080204" pitchFamily="34" charset="-128"/>
              </a:rPr>
              <a:t>Hypothesis might be that system/theory/technique/ parameter P is:</a:t>
            </a:r>
          </a:p>
          <a:p>
            <a:pPr lvl="1" eaLnBrk="1" hangingPunct="1"/>
            <a:r>
              <a:rPr lang="en-US" altLang="en-US" dirty="0">
                <a:ea typeface="ＭＳ Ｐゴシック" panose="020B0600070205080204" pitchFamily="34" charset="-128"/>
              </a:rPr>
              <a:t>Good for task X</a:t>
            </a:r>
          </a:p>
          <a:p>
            <a:pPr lvl="1" eaLnBrk="1" hangingPunct="1"/>
            <a:r>
              <a:rPr lang="en-US" altLang="en-US" dirty="0">
                <a:ea typeface="ＭＳ Ｐゴシック" panose="020B0600070205080204" pitchFamily="34" charset="-128"/>
              </a:rPr>
              <a:t>Better than rivals Q and R for task X</a:t>
            </a:r>
          </a:p>
          <a:p>
            <a:pPr eaLnBrk="1" hangingPunct="1"/>
            <a:r>
              <a:rPr lang="en-US" altLang="en-US" dirty="0">
                <a:ea typeface="ＭＳ Ｐゴシック" panose="020B0600070205080204" pitchFamily="34" charset="-128"/>
              </a:rPr>
              <a:t>According to:</a:t>
            </a:r>
          </a:p>
          <a:p>
            <a:pPr lvl="1" eaLnBrk="1" hangingPunct="1"/>
            <a:r>
              <a:rPr lang="en-US" altLang="en-US" dirty="0">
                <a:ea typeface="ＭＳ Ｐゴシック" panose="020B0600070205080204" pitchFamily="34" charset="-128"/>
              </a:rPr>
              <a:t>Behavior - correctness or quality of solution</a:t>
            </a:r>
          </a:p>
          <a:p>
            <a:pPr lvl="1" eaLnBrk="1" hangingPunct="1"/>
            <a:r>
              <a:rPr lang="en-US" altLang="en-US" dirty="0">
                <a:ea typeface="ＭＳ Ｐゴシック" panose="020B0600070205080204" pitchFamily="34" charset="-128"/>
              </a:rPr>
              <a:t>Coverage - range of problems to which it applies</a:t>
            </a:r>
          </a:p>
          <a:p>
            <a:pPr lvl="1" eaLnBrk="1" hangingPunct="1"/>
            <a:r>
              <a:rPr lang="en-US" altLang="en-US" dirty="0">
                <a:ea typeface="ＭＳ Ｐゴシック" panose="020B0600070205080204" pitchFamily="34" charset="-128"/>
              </a:rPr>
              <a:t>Efficiency - resources consumed</a:t>
            </a:r>
            <a:endParaRPr lang="en-US" altLang="en-US" sz="3200" dirty="0">
              <a:ea typeface="ＭＳ Ｐゴシック" panose="020B0600070205080204" pitchFamily="34" charset="-128"/>
            </a:endParaRPr>
          </a:p>
          <a:p>
            <a:pPr eaLnBrk="1" hangingPunct="1"/>
            <a:r>
              <a:rPr lang="en-US" altLang="en-US" dirty="0">
                <a:ea typeface="ＭＳ Ｐゴシック" panose="020B0600070205080204" pitchFamily="34" charset="-128"/>
              </a:rPr>
              <a:t>Evidence can be theoretical, experimental or both</a:t>
            </a:r>
          </a:p>
          <a:p>
            <a:pPr lvl="1" eaLnBrk="1" hangingPunct="1"/>
            <a:r>
              <a:rPr lang="en-US" altLang="en-US" dirty="0">
                <a:ea typeface="ＭＳ Ｐゴシック" panose="020B0600070205080204" pitchFamily="34" charset="-128"/>
              </a:rPr>
              <a:t>Theoretical evidence - theorem based</a:t>
            </a:r>
          </a:p>
          <a:p>
            <a:pPr lvl="1" eaLnBrk="1" hangingPunct="1"/>
            <a:r>
              <a:rPr lang="en-US" altLang="en-US" dirty="0">
                <a:ea typeface="ＭＳ Ｐゴシック" panose="020B0600070205080204" pitchFamily="34" charset="-128"/>
              </a:rPr>
              <a:t>Experimental evidence – statistical testing on  data</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3">
            <a:extLst>
              <a:ext uri="{FF2B5EF4-FFF2-40B4-BE49-F238E27FC236}">
                <a16:creationId xmlns:a16="http://schemas.microsoft.com/office/drawing/2014/main" id="{F35B5BA8-7AB1-3349-A2FE-78E994C3992F}"/>
              </a:ext>
            </a:extLst>
          </p:cNvPr>
          <p:cNvSpPr>
            <a:spLocks noGrp="1" noChangeArrowheads="1"/>
          </p:cNvSpPr>
          <p:nvPr>
            <p:ph type="body" sz="half" idx="1"/>
          </p:nvPr>
        </p:nvSpPr>
        <p:spPr>
          <a:xfrm>
            <a:off x="457200" y="304800"/>
            <a:ext cx="8153400" cy="6553200"/>
          </a:xfrm>
        </p:spPr>
        <p:txBody>
          <a:bodyPr/>
          <a:lstStyle/>
          <a:p>
            <a:pPr>
              <a:lnSpc>
                <a:spcPct val="90000"/>
              </a:lnSpc>
            </a:pPr>
            <a:r>
              <a:rPr lang="en-US" altLang="en-US" sz="2800">
                <a:ea typeface="ＭＳ Ｐゴシック" panose="020B0600070205080204" pitchFamily="34" charset="-128"/>
              </a:rPr>
              <a:t>The within group variability can be written in terms of the individual group standard deviations, </a:t>
            </a:r>
            <a:r>
              <a:rPr lang="en-US" altLang="en-US" sz="2800" i="1">
                <a:ea typeface="ＭＳ Ｐゴシック" panose="020B0600070205080204" pitchFamily="34" charset="-128"/>
              </a:rPr>
              <a:t>s</a:t>
            </a:r>
            <a:r>
              <a:rPr lang="en-US" altLang="en-US" sz="2800" i="1" baseline="-25000">
                <a:ea typeface="ＭＳ Ｐゴシック" panose="020B0600070205080204" pitchFamily="34" charset="-128"/>
              </a:rPr>
              <a:t>i.</a:t>
            </a:r>
            <a:endParaRPr lang="en-US" altLang="en-US" sz="28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r>
              <a:rPr lang="en-US" altLang="en-US" sz="2800">
                <a:ea typeface="ＭＳ Ｐゴシック" panose="020B0600070205080204" pitchFamily="34" charset="-128"/>
              </a:rPr>
              <a:t>The result is called the within group mean square error, which is the combined estimate of the within group variance</a:t>
            </a:r>
          </a:p>
          <a:p>
            <a:pPr>
              <a:lnSpc>
                <a:spcPct val="90000"/>
              </a:lnSpc>
            </a:pPr>
            <a:endParaRPr lang="en-US" altLang="en-US" sz="28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r>
              <a:rPr lang="en-US" altLang="en-US" sz="2800">
                <a:ea typeface="ＭＳ Ｐゴシック" panose="020B0600070205080204" pitchFamily="34" charset="-128"/>
              </a:rPr>
              <a:t>Note the denominator is the total sample size minus the number of groups</a:t>
            </a:r>
          </a:p>
        </p:txBody>
      </p:sp>
      <p:graphicFrame>
        <p:nvGraphicFramePr>
          <p:cNvPr id="114690" name="Object 4">
            <a:extLst>
              <a:ext uri="{FF2B5EF4-FFF2-40B4-BE49-F238E27FC236}">
                <a16:creationId xmlns:a16="http://schemas.microsoft.com/office/drawing/2014/main" id="{1C26581A-D626-2949-A6AA-B5304E4FCB8C}"/>
              </a:ext>
            </a:extLst>
          </p:cNvPr>
          <p:cNvGraphicFramePr>
            <a:graphicFrameLocks noGrp="1" noChangeAspect="1"/>
          </p:cNvGraphicFramePr>
          <p:nvPr>
            <p:ph sz="quarter" idx="2"/>
          </p:nvPr>
        </p:nvGraphicFramePr>
        <p:xfrm>
          <a:off x="6610350" y="2578100"/>
          <a:ext cx="114300" cy="214313"/>
        </p:xfrm>
        <a:graphic>
          <a:graphicData uri="http://schemas.openxmlformats.org/presentationml/2006/ole">
            <mc:AlternateContent xmlns:mc="http://schemas.openxmlformats.org/markup-compatibility/2006">
              <mc:Choice xmlns:v="urn:schemas-microsoft-com:vml" Requires="v">
                <p:oleObj spid="_x0000_s114739" name="Equation" r:id="rId4" imgW="2628900" imgH="4978400" progId="Equation.3">
                  <p:embed/>
                </p:oleObj>
              </mc:Choice>
              <mc:Fallback>
                <p:oleObj name="Equation" r:id="rId4" imgW="2628900" imgH="4978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0350" y="2578100"/>
                        <a:ext cx="114300"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14691" name="Object 6">
            <a:extLst>
              <a:ext uri="{FF2B5EF4-FFF2-40B4-BE49-F238E27FC236}">
                <a16:creationId xmlns:a16="http://schemas.microsoft.com/office/drawing/2014/main" id="{E683B9EF-136B-E24D-8CFF-B8DAFC8A044A}"/>
              </a:ext>
            </a:extLst>
          </p:cNvPr>
          <p:cNvGraphicFramePr>
            <a:graphicFrameLocks noGrp="1" noChangeAspect="1"/>
          </p:cNvGraphicFramePr>
          <p:nvPr>
            <p:ph sz="quarter" idx="3"/>
          </p:nvPr>
        </p:nvGraphicFramePr>
        <p:xfrm>
          <a:off x="3429000" y="1219200"/>
          <a:ext cx="4572000" cy="955675"/>
        </p:xfrm>
        <a:graphic>
          <a:graphicData uri="http://schemas.openxmlformats.org/presentationml/2006/ole">
            <mc:AlternateContent xmlns:mc="http://schemas.openxmlformats.org/markup-compatibility/2006">
              <mc:Choice xmlns:v="urn:schemas-microsoft-com:vml" Requires="v">
                <p:oleObj spid="_x0000_s114740" name="Equation" r:id="rId6" imgW="51790600" imgH="10820400" progId="Equation.3">
                  <p:embed/>
                </p:oleObj>
              </mc:Choice>
              <mc:Fallback>
                <p:oleObj name="Equation" r:id="rId6" imgW="51790600" imgH="108204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1219200"/>
                        <a:ext cx="4572000" cy="955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15" name="Rectangle 15">
            <a:extLst>
              <a:ext uri="{FF2B5EF4-FFF2-40B4-BE49-F238E27FC236}">
                <a16:creationId xmlns:a16="http://schemas.microsoft.com/office/drawing/2014/main" id="{45968B08-8310-EC4C-B5ED-C1D4CA39A1E5}"/>
              </a:ext>
            </a:extLst>
          </p:cNvPr>
          <p:cNvSpPr>
            <a:spLocks noChangeArrowheads="1"/>
          </p:cNvSpPr>
          <p:nvPr/>
        </p:nvSpPr>
        <p:spPr bwMode="auto">
          <a:xfrm>
            <a:off x="0" y="32004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Arial" charset="0"/>
              <a:ea typeface="ＭＳ Ｐゴシック" charset="0"/>
              <a:cs typeface="ＭＳ Ｐゴシック" charset="0"/>
            </a:endParaRPr>
          </a:p>
        </p:txBody>
      </p:sp>
      <p:graphicFrame>
        <p:nvGraphicFramePr>
          <p:cNvPr id="114693" name="Object 14">
            <a:extLst>
              <a:ext uri="{FF2B5EF4-FFF2-40B4-BE49-F238E27FC236}">
                <a16:creationId xmlns:a16="http://schemas.microsoft.com/office/drawing/2014/main" id="{34CAE7B3-CDF5-E040-8BF4-860419D97BA7}"/>
              </a:ext>
            </a:extLst>
          </p:cNvPr>
          <p:cNvGraphicFramePr>
            <a:graphicFrameLocks noChangeAspect="1"/>
          </p:cNvGraphicFramePr>
          <p:nvPr/>
        </p:nvGraphicFramePr>
        <p:xfrm>
          <a:off x="1524000" y="3505200"/>
          <a:ext cx="5334000" cy="981075"/>
        </p:xfrm>
        <a:graphic>
          <a:graphicData uri="http://schemas.openxmlformats.org/presentationml/2006/ole">
            <mc:AlternateContent xmlns:mc="http://schemas.openxmlformats.org/markup-compatibility/2006">
              <mc:Choice xmlns:v="urn:schemas-microsoft-com:vml" Requires="v">
                <p:oleObj spid="_x0000_s114741" name="Equation" r:id="rId8" imgW="57340500" imgH="10528300" progId="Equation.3">
                  <p:embed/>
                </p:oleObj>
              </mc:Choice>
              <mc:Fallback>
                <p:oleObj name="Equation" r:id="rId8" imgW="57340500" imgH="1052830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4000" y="3505200"/>
                        <a:ext cx="5334000" cy="981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3">
            <a:extLst>
              <a:ext uri="{FF2B5EF4-FFF2-40B4-BE49-F238E27FC236}">
                <a16:creationId xmlns:a16="http://schemas.microsoft.com/office/drawing/2014/main" id="{73B28B86-9B4D-A547-907D-E36D4082240A}"/>
              </a:ext>
            </a:extLst>
          </p:cNvPr>
          <p:cNvSpPr>
            <a:spLocks noGrp="1" noChangeArrowheads="1"/>
          </p:cNvSpPr>
          <p:nvPr>
            <p:ph type="body" sz="half" idx="1"/>
          </p:nvPr>
        </p:nvSpPr>
        <p:spPr>
          <a:xfrm>
            <a:off x="457200" y="304800"/>
            <a:ext cx="8382000" cy="6248400"/>
          </a:xfrm>
        </p:spPr>
        <p:txBody>
          <a:bodyPr/>
          <a:lstStyle/>
          <a:p>
            <a:pPr>
              <a:lnSpc>
                <a:spcPct val="90000"/>
              </a:lnSpc>
            </a:pPr>
            <a:r>
              <a:rPr lang="en-US" altLang="en-US" sz="2400">
                <a:ea typeface="ＭＳ Ｐゴシック" panose="020B0600070205080204" pitchFamily="34" charset="-128"/>
              </a:rPr>
              <a:t>The between group variability can be broken into pieces from the summary statistics as well </a:t>
            </a:r>
          </a:p>
          <a:p>
            <a:pPr>
              <a:lnSpc>
                <a:spcPct val="90000"/>
              </a:lnSpc>
            </a:pPr>
            <a:endParaRPr lang="en-US" altLang="en-US" sz="2400">
              <a:ea typeface="ＭＳ Ｐゴシック" panose="020B0600070205080204" pitchFamily="34" charset="-128"/>
            </a:endParaRPr>
          </a:p>
          <a:p>
            <a:pPr>
              <a:lnSpc>
                <a:spcPct val="90000"/>
              </a:lnSpc>
            </a:pPr>
            <a:endParaRPr lang="en-US" altLang="en-US" sz="2400">
              <a:ea typeface="ＭＳ Ｐゴシック" panose="020B0600070205080204" pitchFamily="34" charset="-128"/>
            </a:endParaRPr>
          </a:p>
          <a:p>
            <a:pPr>
              <a:lnSpc>
                <a:spcPct val="90000"/>
              </a:lnSpc>
            </a:pPr>
            <a:endParaRPr lang="en-US" altLang="en-US" sz="2400">
              <a:ea typeface="ＭＳ Ｐゴシック" panose="020B0600070205080204" pitchFamily="34" charset="-128"/>
            </a:endParaRPr>
          </a:p>
          <a:p>
            <a:pPr>
              <a:lnSpc>
                <a:spcPct val="90000"/>
              </a:lnSpc>
            </a:pPr>
            <a:endParaRPr lang="en-US" altLang="en-US" sz="2400">
              <a:ea typeface="ＭＳ Ｐゴシック" panose="020B0600070205080204" pitchFamily="34" charset="-128"/>
            </a:endParaRPr>
          </a:p>
          <a:p>
            <a:pPr>
              <a:lnSpc>
                <a:spcPct val="90000"/>
              </a:lnSpc>
            </a:pPr>
            <a:r>
              <a:rPr lang="en-US" altLang="en-US" sz="2400">
                <a:ea typeface="ＭＳ Ｐゴシック" panose="020B0600070205080204" pitchFamily="34" charset="-128"/>
              </a:rPr>
              <a:t>The between group mean square error can be written as</a:t>
            </a:r>
          </a:p>
          <a:p>
            <a:pPr>
              <a:lnSpc>
                <a:spcPct val="90000"/>
              </a:lnSpc>
            </a:pPr>
            <a:endParaRPr lang="en-US" altLang="en-US" sz="2400">
              <a:ea typeface="ＭＳ Ｐゴシック" panose="020B0600070205080204" pitchFamily="34" charset="-128"/>
            </a:endParaRPr>
          </a:p>
          <a:p>
            <a:pPr>
              <a:lnSpc>
                <a:spcPct val="90000"/>
              </a:lnSpc>
            </a:pPr>
            <a:endParaRPr lang="en-US" altLang="en-US" sz="2400">
              <a:ea typeface="ＭＳ Ｐゴシック" panose="020B0600070205080204" pitchFamily="34" charset="-128"/>
            </a:endParaRPr>
          </a:p>
          <a:p>
            <a:pPr>
              <a:lnSpc>
                <a:spcPct val="90000"/>
              </a:lnSpc>
            </a:pPr>
            <a:endParaRPr lang="en-US" altLang="en-US" sz="2400">
              <a:ea typeface="ＭＳ Ｐゴシック" panose="020B0600070205080204" pitchFamily="34" charset="-128"/>
            </a:endParaRPr>
          </a:p>
          <a:p>
            <a:pPr>
              <a:lnSpc>
                <a:spcPct val="90000"/>
              </a:lnSpc>
            </a:pPr>
            <a:endParaRPr lang="en-US" altLang="en-US" sz="2400">
              <a:ea typeface="ＭＳ Ｐゴシック" panose="020B0600070205080204" pitchFamily="34" charset="-128"/>
            </a:endParaRPr>
          </a:p>
          <a:p>
            <a:pPr>
              <a:lnSpc>
                <a:spcPct val="90000"/>
              </a:lnSpc>
            </a:pPr>
            <a:endParaRPr lang="en-US" altLang="en-US" sz="2400">
              <a:ea typeface="ＭＳ Ｐゴシック" panose="020B0600070205080204" pitchFamily="34" charset="-128"/>
            </a:endParaRPr>
          </a:p>
          <a:p>
            <a:pPr>
              <a:lnSpc>
                <a:spcPct val="90000"/>
              </a:lnSpc>
            </a:pPr>
            <a:r>
              <a:rPr lang="en-US" altLang="en-US" sz="2400">
                <a:ea typeface="ＭＳ Ｐゴシック" panose="020B0600070205080204" pitchFamily="34" charset="-128"/>
              </a:rPr>
              <a:t>The denominator of the MS</a:t>
            </a:r>
            <a:r>
              <a:rPr lang="en-US" altLang="en-US" sz="2400" baseline="-25000">
                <a:ea typeface="ＭＳ Ｐゴシック" panose="020B0600070205080204" pitchFamily="34" charset="-128"/>
              </a:rPr>
              <a:t>B</a:t>
            </a:r>
            <a:r>
              <a:rPr lang="en-US" altLang="en-US" sz="2400">
                <a:ea typeface="ＭＳ Ｐゴシック" panose="020B0600070205080204" pitchFamily="34" charset="-128"/>
              </a:rPr>
              <a:t> is the number of groups minus 1 because we are considering the group means as the observations and the grand mean as the mean</a:t>
            </a:r>
          </a:p>
        </p:txBody>
      </p:sp>
      <p:graphicFrame>
        <p:nvGraphicFramePr>
          <p:cNvPr id="116738" name="Object 8">
            <a:extLst>
              <a:ext uri="{FF2B5EF4-FFF2-40B4-BE49-F238E27FC236}">
                <a16:creationId xmlns:a16="http://schemas.microsoft.com/office/drawing/2014/main" id="{442B67A0-FF11-1E4A-941E-56A7432C36F4}"/>
              </a:ext>
            </a:extLst>
          </p:cNvPr>
          <p:cNvGraphicFramePr>
            <a:graphicFrameLocks noGrp="1" noChangeAspect="1"/>
          </p:cNvGraphicFramePr>
          <p:nvPr>
            <p:ph sz="quarter" idx="2"/>
          </p:nvPr>
        </p:nvGraphicFramePr>
        <p:xfrm>
          <a:off x="1676400" y="1066800"/>
          <a:ext cx="5562600" cy="1168400"/>
        </p:xfrm>
        <a:graphic>
          <a:graphicData uri="http://schemas.openxmlformats.org/presentationml/2006/ole">
            <mc:AlternateContent xmlns:mc="http://schemas.openxmlformats.org/markup-compatibility/2006">
              <mc:Choice xmlns:v="urn:schemas-microsoft-com:vml" Requires="v">
                <p:oleObj spid="_x0000_s116770" name="Equation" r:id="rId4" imgW="51498500" imgH="10820400" progId="Equation.3">
                  <p:embed/>
                </p:oleObj>
              </mc:Choice>
              <mc:Fallback>
                <p:oleObj name="Equation" r:id="rId4" imgW="51498500" imgH="108204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066800"/>
                        <a:ext cx="5562600" cy="1168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39" name="Object 9">
            <a:extLst>
              <a:ext uri="{FF2B5EF4-FFF2-40B4-BE49-F238E27FC236}">
                <a16:creationId xmlns:a16="http://schemas.microsoft.com/office/drawing/2014/main" id="{579AD1F7-CAB5-BF4C-828B-E838EE0F54D5}"/>
              </a:ext>
            </a:extLst>
          </p:cNvPr>
          <p:cNvGraphicFramePr>
            <a:graphicFrameLocks noGrp="1" noChangeAspect="1"/>
          </p:cNvGraphicFramePr>
          <p:nvPr>
            <p:ph sz="quarter" idx="3"/>
          </p:nvPr>
        </p:nvGraphicFramePr>
        <p:xfrm>
          <a:off x="2819400" y="2895600"/>
          <a:ext cx="2886075" cy="1377950"/>
        </p:xfrm>
        <a:graphic>
          <a:graphicData uri="http://schemas.openxmlformats.org/presentationml/2006/ole">
            <mc:AlternateContent xmlns:mc="http://schemas.openxmlformats.org/markup-compatibility/2006">
              <mc:Choice xmlns:v="urn:schemas-microsoft-com:vml" Requires="v">
                <p:oleObj spid="_x0000_s116771" name="Equation" r:id="rId6" imgW="30429200" imgH="14630400" progId="Equation.3">
                  <p:embed/>
                </p:oleObj>
              </mc:Choice>
              <mc:Fallback>
                <p:oleObj name="Equation" r:id="rId6" imgW="30429200" imgH="146304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2895600"/>
                        <a:ext cx="2886075" cy="137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B0E41C22-B8F2-7D4B-90CA-7F5B0D28C021}"/>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F-statistic</a:t>
            </a:r>
          </a:p>
        </p:txBody>
      </p:sp>
      <p:sp>
        <p:nvSpPr>
          <p:cNvPr id="118786" name="Rectangle 3">
            <a:extLst>
              <a:ext uri="{FF2B5EF4-FFF2-40B4-BE49-F238E27FC236}">
                <a16:creationId xmlns:a16="http://schemas.microsoft.com/office/drawing/2014/main" id="{FB5E12CD-44B0-CA45-AFA3-011E57E2B5B5}"/>
              </a:ext>
            </a:extLst>
          </p:cNvPr>
          <p:cNvSpPr>
            <a:spLocks noGrp="1" noChangeArrowheads="1"/>
          </p:cNvSpPr>
          <p:nvPr>
            <p:ph type="body" sz="half" idx="1"/>
          </p:nvPr>
        </p:nvSpPr>
        <p:spPr>
          <a:xfrm>
            <a:off x="457200" y="1600200"/>
            <a:ext cx="8458200" cy="4525963"/>
          </a:xfrm>
        </p:spPr>
        <p:txBody>
          <a:bodyPr/>
          <a:lstStyle/>
          <a:p>
            <a:r>
              <a:rPr lang="en-US" altLang="en-US" sz="2800">
                <a:ea typeface="ＭＳ Ｐゴシック" panose="020B0600070205080204" pitchFamily="34" charset="-128"/>
              </a:rPr>
              <a:t>Now that we have estimates of the between group and within group variation, we can use an F-statistic</a:t>
            </a: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pPr>
              <a:buFont typeface="Wingdings" pitchFamily="2" charset="2"/>
              <a:buNone/>
            </a:pPr>
            <a:r>
              <a:rPr lang="en-US" altLang="en-US" sz="2800">
                <a:ea typeface="ＭＳ Ｐゴシック" panose="020B0600070205080204" pitchFamily="34" charset="-128"/>
              </a:rPr>
              <a:t>where k is the number of groups and n is the total sample size</a:t>
            </a:r>
          </a:p>
          <a:p>
            <a:r>
              <a:rPr lang="en-US" altLang="en-US" sz="2800">
                <a:ea typeface="ＭＳ Ｐゴシック" panose="020B0600070205080204" pitchFamily="34" charset="-128"/>
              </a:rPr>
              <a:t>This test statistic is compared to an F-statistic with k-1 and n-k degrees of freedom</a:t>
            </a:r>
          </a:p>
        </p:txBody>
      </p:sp>
      <p:graphicFrame>
        <p:nvGraphicFramePr>
          <p:cNvPr id="118787" name="Object 4">
            <a:extLst>
              <a:ext uri="{FF2B5EF4-FFF2-40B4-BE49-F238E27FC236}">
                <a16:creationId xmlns:a16="http://schemas.microsoft.com/office/drawing/2014/main" id="{6C027BF0-627F-254E-A606-46344E287BDD}"/>
              </a:ext>
            </a:extLst>
          </p:cNvPr>
          <p:cNvGraphicFramePr>
            <a:graphicFrameLocks noGrp="1" noChangeAspect="1"/>
          </p:cNvGraphicFramePr>
          <p:nvPr>
            <p:ph sz="half" idx="2"/>
          </p:nvPr>
        </p:nvGraphicFramePr>
        <p:xfrm>
          <a:off x="2514600" y="2590800"/>
          <a:ext cx="5029200" cy="1171575"/>
        </p:xfrm>
        <a:graphic>
          <a:graphicData uri="http://schemas.openxmlformats.org/presentationml/2006/ole">
            <mc:AlternateContent xmlns:mc="http://schemas.openxmlformats.org/markup-compatibility/2006">
              <mc:Choice xmlns:v="urn:schemas-microsoft-com:vml" Requires="v">
                <p:oleObj spid="_x0000_s118803" name="Equation" r:id="rId4" imgW="42418000" imgH="9944100" progId="Equation.3">
                  <p:embed/>
                </p:oleObj>
              </mc:Choice>
              <mc:Fallback>
                <p:oleObj name="Equation" r:id="rId4" imgW="42418000" imgH="99441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2590800"/>
                        <a:ext cx="5029200" cy="1171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156170-EF83-B74F-B7C0-B50613CF3292}"/>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ANOVA table</a:t>
            </a:r>
          </a:p>
        </p:txBody>
      </p:sp>
      <p:sp>
        <p:nvSpPr>
          <p:cNvPr id="120834" name="Rectangle 3">
            <a:extLst>
              <a:ext uri="{FF2B5EF4-FFF2-40B4-BE49-F238E27FC236}">
                <a16:creationId xmlns:a16="http://schemas.microsoft.com/office/drawing/2014/main" id="{B3203BC9-17D0-224C-9736-3AE9608188A0}"/>
              </a:ext>
            </a:extLst>
          </p:cNvPr>
          <p:cNvSpPr>
            <a:spLocks noGrp="1" noChangeArrowheads="1"/>
          </p:cNvSpPr>
          <p:nvPr>
            <p:ph type="body" sz="half" idx="1"/>
          </p:nvPr>
        </p:nvSpPr>
        <p:spPr>
          <a:xfrm>
            <a:off x="457200" y="1219200"/>
            <a:ext cx="8305800" cy="4953000"/>
          </a:xfrm>
        </p:spPr>
        <p:txBody>
          <a:bodyPr/>
          <a:lstStyle/>
          <a:p>
            <a:r>
              <a:rPr lang="en-US" altLang="en-US" sz="2800">
                <a:ea typeface="ＭＳ Ｐゴシック" panose="020B0600070205080204" pitchFamily="34" charset="-128"/>
              </a:rPr>
              <a:t>To complete the analysis, we need to calculate the SS</a:t>
            </a:r>
            <a:r>
              <a:rPr lang="ja-JP" altLang="en-US" sz="2800">
                <a:ea typeface="ＭＳ Ｐゴシック" panose="020B0600070205080204" pitchFamily="34" charset="-128"/>
              </a:rPr>
              <a:t>’</a:t>
            </a:r>
            <a:r>
              <a:rPr lang="en-US" altLang="ja-JP" sz="2800">
                <a:ea typeface="ＭＳ Ｐゴシック" panose="020B0600070205080204" pitchFamily="34" charset="-128"/>
              </a:rPr>
              <a:t>s, MS</a:t>
            </a:r>
            <a:r>
              <a:rPr lang="ja-JP" altLang="en-US" sz="2800">
                <a:ea typeface="ＭＳ Ｐゴシック" panose="020B0600070205080204" pitchFamily="34" charset="-128"/>
              </a:rPr>
              <a:t>’</a:t>
            </a:r>
            <a:r>
              <a:rPr lang="en-US" altLang="ja-JP" sz="2800">
                <a:ea typeface="ＭＳ Ｐゴシック" panose="020B0600070205080204" pitchFamily="34" charset="-128"/>
              </a:rPr>
              <a:t>s and the F-statistic</a:t>
            </a:r>
          </a:p>
          <a:p>
            <a:r>
              <a:rPr lang="en-US" altLang="en-US" sz="2800">
                <a:ea typeface="ＭＳ Ｐゴシック" panose="020B0600070205080204" pitchFamily="34" charset="-128"/>
              </a:rPr>
              <a:t>A specific display of this data is often used called the ANOVA table</a:t>
            </a:r>
          </a:p>
          <a:p>
            <a:r>
              <a:rPr lang="en-US" altLang="en-US" sz="2800">
                <a:ea typeface="ＭＳ Ｐゴシック" panose="020B0600070205080204" pitchFamily="34" charset="-128"/>
              </a:rPr>
              <a:t>Standard software may provide results in this form</a:t>
            </a:r>
          </a:p>
        </p:txBody>
      </p:sp>
      <p:graphicFrame>
        <p:nvGraphicFramePr>
          <p:cNvPr id="37944" name="Group 56">
            <a:extLst>
              <a:ext uri="{FF2B5EF4-FFF2-40B4-BE49-F238E27FC236}">
                <a16:creationId xmlns:a16="http://schemas.microsoft.com/office/drawing/2014/main" id="{3A7E37DA-C5D1-234E-98A5-53E0EDF6CDAD}"/>
              </a:ext>
            </a:extLst>
          </p:cNvPr>
          <p:cNvGraphicFramePr>
            <a:graphicFrameLocks noGrp="1"/>
          </p:cNvGraphicFramePr>
          <p:nvPr>
            <p:ph sz="half" idx="2"/>
          </p:nvPr>
        </p:nvGraphicFramePr>
        <p:xfrm>
          <a:off x="381000" y="4114800"/>
          <a:ext cx="8305800" cy="2362200"/>
        </p:xfrm>
        <a:graphic>
          <a:graphicData uri="http://schemas.openxmlformats.org/drawingml/2006/table">
            <a:tbl>
              <a:tblPr/>
              <a:tblGrid>
                <a:gridCol w="1752600">
                  <a:extLst>
                    <a:ext uri="{9D8B030D-6E8A-4147-A177-3AD203B41FA5}">
                      <a16:colId xmlns:a16="http://schemas.microsoft.com/office/drawing/2014/main" val="28659756"/>
                    </a:ext>
                  </a:extLst>
                </a:gridCol>
                <a:gridCol w="1295400">
                  <a:extLst>
                    <a:ext uri="{9D8B030D-6E8A-4147-A177-3AD203B41FA5}">
                      <a16:colId xmlns:a16="http://schemas.microsoft.com/office/drawing/2014/main" val="2063782072"/>
                    </a:ext>
                  </a:extLst>
                </a:gridCol>
                <a:gridCol w="1219200">
                  <a:extLst>
                    <a:ext uri="{9D8B030D-6E8A-4147-A177-3AD203B41FA5}">
                      <a16:colId xmlns:a16="http://schemas.microsoft.com/office/drawing/2014/main" val="4258239638"/>
                    </a:ext>
                  </a:extLst>
                </a:gridCol>
                <a:gridCol w="1219200">
                  <a:extLst>
                    <a:ext uri="{9D8B030D-6E8A-4147-A177-3AD203B41FA5}">
                      <a16:colId xmlns:a16="http://schemas.microsoft.com/office/drawing/2014/main" val="2050616491"/>
                    </a:ext>
                  </a:extLst>
                </a:gridCol>
                <a:gridCol w="1435100">
                  <a:extLst>
                    <a:ext uri="{9D8B030D-6E8A-4147-A177-3AD203B41FA5}">
                      <a16:colId xmlns:a16="http://schemas.microsoft.com/office/drawing/2014/main" val="765204114"/>
                    </a:ext>
                  </a:extLst>
                </a:gridCol>
                <a:gridCol w="1384300">
                  <a:extLst>
                    <a:ext uri="{9D8B030D-6E8A-4147-A177-3AD203B41FA5}">
                      <a16:colId xmlns:a16="http://schemas.microsoft.com/office/drawing/2014/main" val="97772699"/>
                    </a:ext>
                  </a:extLst>
                </a:gridCol>
              </a:tblGrid>
              <a:tr h="5334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Source of variation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df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p-value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99456686"/>
                  </a:ext>
                </a:extLst>
              </a:tr>
              <a:tr h="5334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Between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SS</a:t>
                      </a:r>
                      <a:r>
                        <a:rPr kumimoji="0" lang="en-US" altLang="en-US" sz="22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B</a:t>
                      </a: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k-1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MS</a:t>
                      </a:r>
                      <a:r>
                        <a:rPr kumimoji="0" lang="en-US" altLang="en-US" sz="22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B</a:t>
                      </a: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MS</a:t>
                      </a:r>
                      <a:r>
                        <a:rPr kumimoji="0" lang="en-US" altLang="en-US" sz="22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B</a:t>
                      </a: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/MS</a:t>
                      </a:r>
                      <a:r>
                        <a:rPr kumimoji="0" lang="en-US" altLang="en-US" sz="22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W</a:t>
                      </a: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52023793"/>
                  </a:ext>
                </a:extLst>
              </a:tr>
              <a:tr h="5334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Within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SS</a:t>
                      </a:r>
                      <a:r>
                        <a:rPr kumimoji="0" lang="en-US" altLang="en-US" sz="22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W</a:t>
                      </a: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n-k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MS</a:t>
                      </a:r>
                      <a:r>
                        <a:rPr kumimoji="0" lang="en-US" altLang="en-US" sz="22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W</a:t>
                      </a: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75308092"/>
                  </a:ext>
                </a:extLst>
              </a:tr>
              <a:tr h="5334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SS</a:t>
                      </a:r>
                      <a:r>
                        <a:rPr kumimoji="0" lang="en-US" altLang="en-US" sz="2200" b="0" i="0" u="none" strike="noStrike" cap="none" normalizeH="0" baseline="-2500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T</a:t>
                      </a: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4644552"/>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6825961-2072-794F-AEFB-7E6E487BE5DA}"/>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Example</a:t>
            </a:r>
          </a:p>
        </p:txBody>
      </p:sp>
      <p:sp>
        <p:nvSpPr>
          <p:cNvPr id="122882" name="Rectangle 3">
            <a:extLst>
              <a:ext uri="{FF2B5EF4-FFF2-40B4-BE49-F238E27FC236}">
                <a16:creationId xmlns:a16="http://schemas.microsoft.com/office/drawing/2014/main" id="{59B03A21-1014-3C4A-9409-EE2DF8ED1F96}"/>
              </a:ext>
            </a:extLst>
          </p:cNvPr>
          <p:cNvSpPr>
            <a:spLocks noGrp="1" noChangeArrowheads="1"/>
          </p:cNvSpPr>
          <p:nvPr>
            <p:ph type="body" sz="half" idx="1"/>
          </p:nvPr>
        </p:nvSpPr>
        <p:spPr>
          <a:xfrm>
            <a:off x="457200" y="1600200"/>
            <a:ext cx="8229600" cy="4495800"/>
          </a:xfrm>
        </p:spPr>
        <p:txBody>
          <a:bodyPr/>
          <a:lstStyle/>
          <a:p>
            <a:r>
              <a:rPr lang="en-US" altLang="en-US" sz="2800">
                <a:ea typeface="ＭＳ Ｐゴシック" panose="020B0600070205080204" pitchFamily="34" charset="-128"/>
              </a:rPr>
              <a:t>Let</a:t>
            </a:r>
            <a:r>
              <a:rPr lang="ja-JP" altLang="en-US" sz="2800">
                <a:ea typeface="ＭＳ Ｐゴシック" panose="020B0600070205080204" pitchFamily="34" charset="-128"/>
              </a:rPr>
              <a:t>’</a:t>
            </a:r>
            <a:r>
              <a:rPr lang="en-US" altLang="ja-JP" sz="2800">
                <a:ea typeface="ＭＳ Ｐゴシック" panose="020B0600070205080204" pitchFamily="34" charset="-128"/>
              </a:rPr>
              <a:t>s perform an ANOVA test for the hypointensity</a:t>
            </a:r>
          </a:p>
          <a:p>
            <a:r>
              <a:rPr lang="en-US" altLang="en-US" sz="2800">
                <a:ea typeface="ＭＳ Ｐゴシック" panose="020B0600070205080204" pitchFamily="34" charset="-128"/>
              </a:rPr>
              <a:t>Here are the summary statistics</a:t>
            </a:r>
          </a:p>
          <a:p>
            <a:endParaRPr lang="en-US" altLang="en-US" sz="2800">
              <a:ea typeface="ＭＳ Ｐゴシック" panose="020B0600070205080204" pitchFamily="34" charset="-128"/>
            </a:endParaRPr>
          </a:p>
        </p:txBody>
      </p:sp>
      <p:graphicFrame>
        <p:nvGraphicFramePr>
          <p:cNvPr id="35894" name="Group 54">
            <a:extLst>
              <a:ext uri="{FF2B5EF4-FFF2-40B4-BE49-F238E27FC236}">
                <a16:creationId xmlns:a16="http://schemas.microsoft.com/office/drawing/2014/main" id="{0E8BDDEB-A9DF-0C40-BD25-96B4A46A8801}"/>
              </a:ext>
            </a:extLst>
          </p:cNvPr>
          <p:cNvGraphicFramePr>
            <a:graphicFrameLocks noGrp="1"/>
          </p:cNvGraphicFramePr>
          <p:nvPr>
            <p:ph sz="half" idx="2"/>
          </p:nvPr>
        </p:nvGraphicFramePr>
        <p:xfrm>
          <a:off x="1524000" y="3352800"/>
          <a:ext cx="5410200" cy="2500313"/>
        </p:xfrm>
        <a:graphic>
          <a:graphicData uri="http://schemas.openxmlformats.org/drawingml/2006/table">
            <a:tbl>
              <a:tblPr/>
              <a:tblGrid>
                <a:gridCol w="1371600">
                  <a:extLst>
                    <a:ext uri="{9D8B030D-6E8A-4147-A177-3AD203B41FA5}">
                      <a16:colId xmlns:a16="http://schemas.microsoft.com/office/drawing/2014/main" val="2178000509"/>
                    </a:ext>
                  </a:extLst>
                </a:gridCol>
                <a:gridCol w="1371600">
                  <a:extLst>
                    <a:ext uri="{9D8B030D-6E8A-4147-A177-3AD203B41FA5}">
                      <a16:colId xmlns:a16="http://schemas.microsoft.com/office/drawing/2014/main" val="648285926"/>
                    </a:ext>
                  </a:extLst>
                </a:gridCol>
                <a:gridCol w="1295400">
                  <a:extLst>
                    <a:ext uri="{9D8B030D-6E8A-4147-A177-3AD203B41FA5}">
                      <a16:colId xmlns:a16="http://schemas.microsoft.com/office/drawing/2014/main" val="1874089268"/>
                    </a:ext>
                  </a:extLst>
                </a:gridCol>
                <a:gridCol w="1371600">
                  <a:extLst>
                    <a:ext uri="{9D8B030D-6E8A-4147-A177-3AD203B41FA5}">
                      <a16:colId xmlns:a16="http://schemas.microsoft.com/office/drawing/2014/main" val="2579001881"/>
                    </a:ext>
                  </a:extLst>
                </a:gridCol>
              </a:tblGrid>
              <a:tr h="549275">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Healthy</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BMS</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SPMS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37533168"/>
                  </a:ext>
                </a:extLst>
              </a:tr>
              <a:tr h="547688">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Mean</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0.404</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0.389</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0.391</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45403022"/>
                  </a:ext>
                </a:extLst>
              </a:tr>
              <a:tr h="701675">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Standard deviation</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0.022</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0.017</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0.014</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5717644"/>
                  </a:ext>
                </a:extLst>
              </a:tr>
              <a:tr h="701675">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Sample size</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24</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35</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0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26</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5638887"/>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3" name="Picture 5">
            <a:extLst>
              <a:ext uri="{FF2B5EF4-FFF2-40B4-BE49-F238E27FC236}">
                <a16:creationId xmlns:a16="http://schemas.microsoft.com/office/drawing/2014/main" id="{9C9FDFE0-5078-2E47-B19F-8A80CDD28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709613"/>
            <a:ext cx="5448300" cy="5438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CDC40D26-35DD-A54A-A9E3-471CD3994BF6}"/>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Hypothesis test</a:t>
            </a:r>
          </a:p>
        </p:txBody>
      </p:sp>
      <p:sp>
        <p:nvSpPr>
          <p:cNvPr id="125954" name="Rectangle 3">
            <a:extLst>
              <a:ext uri="{FF2B5EF4-FFF2-40B4-BE49-F238E27FC236}">
                <a16:creationId xmlns:a16="http://schemas.microsoft.com/office/drawing/2014/main" id="{616E0E1E-C97D-BF4A-9381-3AB2831FCD5B}"/>
              </a:ext>
            </a:extLst>
          </p:cNvPr>
          <p:cNvSpPr>
            <a:spLocks noGrp="1" noChangeArrowheads="1"/>
          </p:cNvSpPr>
          <p:nvPr>
            <p:ph type="body" idx="1"/>
          </p:nvPr>
        </p:nvSpPr>
        <p:spPr>
          <a:xfrm>
            <a:off x="330200" y="876300"/>
            <a:ext cx="8001000" cy="5635625"/>
          </a:xfrm>
        </p:spPr>
        <p:txBody>
          <a:bodyPr/>
          <a:lstStyle/>
          <a:p>
            <a:pPr marL="609600" indent="-609600">
              <a:buClr>
                <a:schemeClr val="tx1"/>
              </a:buClr>
              <a:buFont typeface="Wingdings" pitchFamily="2" charset="2"/>
              <a:buAutoNum type="arabicParenR"/>
            </a:pPr>
            <a:r>
              <a:rPr lang="en-US" altLang="en-US" sz="2800">
                <a:ea typeface="ＭＳ Ｐゴシック" panose="020B0600070205080204" pitchFamily="34" charset="-128"/>
              </a:rPr>
              <a:t>H</a:t>
            </a:r>
            <a:r>
              <a:rPr lang="en-US" altLang="en-US" sz="2800" baseline="-25000">
                <a:ea typeface="ＭＳ Ｐゴシック" panose="020B0600070205080204" pitchFamily="34" charset="-128"/>
              </a:rPr>
              <a:t>0</a:t>
            </a:r>
            <a:r>
              <a:rPr lang="en-US" altLang="en-US" sz="2800">
                <a:ea typeface="ＭＳ Ｐゴシック" panose="020B0600070205080204" pitchFamily="34" charset="-128"/>
              </a:rPr>
              <a:t>: </a:t>
            </a:r>
            <a:r>
              <a:rPr lang="en-US" altLang="en-US" sz="2800">
                <a:latin typeface="Symbol" pitchFamily="2" charset="2"/>
                <a:ea typeface="ＭＳ Ｐゴシック" panose="020B0600070205080204" pitchFamily="34" charset="-128"/>
              </a:rPr>
              <a:t>m</a:t>
            </a:r>
            <a:r>
              <a:rPr lang="en-US" altLang="en-US" sz="2800" baseline="-25000">
                <a:ea typeface="ＭＳ Ｐゴシック" panose="020B0600070205080204" pitchFamily="34" charset="-128"/>
              </a:rPr>
              <a:t>1</a:t>
            </a:r>
            <a:r>
              <a:rPr lang="en-US" altLang="en-US" sz="2800">
                <a:ea typeface="ＭＳ Ｐゴシック" panose="020B0600070205080204" pitchFamily="34" charset="-128"/>
              </a:rPr>
              <a:t>= </a:t>
            </a:r>
            <a:r>
              <a:rPr lang="en-US" altLang="en-US" sz="2800">
                <a:latin typeface="Symbol" pitchFamily="2" charset="2"/>
                <a:ea typeface="ＭＳ Ｐゴシック" panose="020B0600070205080204" pitchFamily="34" charset="-128"/>
              </a:rPr>
              <a:t>m</a:t>
            </a:r>
            <a:r>
              <a:rPr lang="en-US" altLang="en-US" sz="2800" baseline="-25000">
                <a:ea typeface="ＭＳ Ｐゴシック" panose="020B0600070205080204" pitchFamily="34" charset="-128"/>
              </a:rPr>
              <a:t>2</a:t>
            </a:r>
            <a:r>
              <a:rPr lang="en-US" altLang="en-US" sz="2800">
                <a:ea typeface="ＭＳ Ｐゴシック" panose="020B0600070205080204" pitchFamily="34" charset="-128"/>
              </a:rPr>
              <a:t>= </a:t>
            </a:r>
            <a:r>
              <a:rPr lang="en-US" altLang="en-US" sz="2800">
                <a:latin typeface="Symbol" pitchFamily="2" charset="2"/>
                <a:ea typeface="ＭＳ Ｐゴシック" panose="020B0600070205080204" pitchFamily="34" charset="-128"/>
              </a:rPr>
              <a:t>m</a:t>
            </a:r>
            <a:r>
              <a:rPr lang="en-US" altLang="en-US" sz="2800" baseline="-25000">
                <a:latin typeface="Symbol" pitchFamily="2" charset="2"/>
                <a:ea typeface="ＭＳ Ｐゴシック" panose="020B0600070205080204" pitchFamily="34" charset="-128"/>
              </a:rPr>
              <a:t>3</a:t>
            </a:r>
          </a:p>
          <a:p>
            <a:pPr marL="609600" indent="-609600">
              <a:buClr>
                <a:schemeClr val="tx1"/>
              </a:buClr>
              <a:buFont typeface="Wingdings" pitchFamily="2" charset="2"/>
              <a:buAutoNum type="arabicParenR"/>
            </a:pPr>
            <a:r>
              <a:rPr lang="en-US" altLang="en-US" sz="2800">
                <a:ea typeface="ＭＳ Ｐゴシック" panose="020B0600070205080204" pitchFamily="34" charset="-128"/>
              </a:rPr>
              <a:t>Continuous outcome/categorical predictor</a:t>
            </a:r>
          </a:p>
          <a:p>
            <a:pPr marL="609600" indent="-609600">
              <a:buClr>
                <a:schemeClr val="tx1"/>
              </a:buClr>
              <a:buFont typeface="Wingdings" pitchFamily="2" charset="2"/>
              <a:buAutoNum type="arabicParenR"/>
            </a:pPr>
            <a:r>
              <a:rPr lang="en-US" altLang="en-US" sz="2800">
                <a:ea typeface="ＭＳ Ｐゴシック" panose="020B0600070205080204" pitchFamily="34" charset="-128"/>
              </a:rPr>
              <a:t>ANOVA</a:t>
            </a:r>
          </a:p>
          <a:p>
            <a:pPr marL="609600" indent="-609600">
              <a:buClr>
                <a:schemeClr val="tx1"/>
              </a:buClr>
              <a:buFont typeface="Wingdings" pitchFamily="2" charset="2"/>
              <a:buAutoNum type="arabicParenR"/>
            </a:pPr>
            <a:r>
              <a:rPr lang="en-US" altLang="en-US" sz="2800">
                <a:ea typeface="ＭＳ Ｐゴシック" panose="020B0600070205080204" pitchFamily="34" charset="-128"/>
              </a:rPr>
              <a:t>Test statistic: F=5.42</a:t>
            </a:r>
          </a:p>
          <a:p>
            <a:pPr marL="609600" indent="-609600">
              <a:buClr>
                <a:schemeClr val="tx1"/>
              </a:buClr>
              <a:buFont typeface="Wingdings" pitchFamily="2" charset="2"/>
              <a:buAutoNum type="arabicParenR"/>
            </a:pPr>
            <a:r>
              <a:rPr lang="en-US" altLang="en-US" sz="2800">
                <a:ea typeface="ＭＳ Ｐゴシック" panose="020B0600070205080204" pitchFamily="34" charset="-128"/>
              </a:rPr>
              <a:t>p-value=0.0062</a:t>
            </a:r>
          </a:p>
          <a:p>
            <a:pPr marL="609600" indent="-609600">
              <a:buClr>
                <a:schemeClr val="tx1"/>
              </a:buClr>
              <a:buFont typeface="Wingdings" pitchFamily="2" charset="2"/>
              <a:buAutoNum type="arabicParenR"/>
            </a:pPr>
            <a:r>
              <a:rPr lang="en-US" altLang="en-US" sz="2800">
                <a:ea typeface="ＭＳ Ｐゴシック" panose="020B0600070205080204" pitchFamily="34" charset="-128"/>
              </a:rPr>
              <a:t>Since the p-value is less than 0.05, we can reject the null hypothesis </a:t>
            </a:r>
          </a:p>
          <a:p>
            <a:pPr marL="609600" indent="-609600">
              <a:buClr>
                <a:schemeClr val="tx1"/>
              </a:buClr>
              <a:buFont typeface="Wingdings" pitchFamily="2" charset="2"/>
              <a:buAutoNum type="arabicParenR"/>
            </a:pPr>
            <a:r>
              <a:rPr lang="en-US" altLang="en-US" sz="2800">
                <a:ea typeface="ＭＳ Ｐゴシック" panose="020B0600070205080204" pitchFamily="34" charset="-128"/>
              </a:rPr>
              <a:t>We conclude that the mean is different in at least one group</a:t>
            </a:r>
          </a:p>
        </p:txBody>
      </p:sp>
      <p:sp>
        <p:nvSpPr>
          <p:cNvPr id="191492" name="Rectangle 4">
            <a:extLst>
              <a:ext uri="{FF2B5EF4-FFF2-40B4-BE49-F238E27FC236}">
                <a16:creationId xmlns:a16="http://schemas.microsoft.com/office/drawing/2014/main" id="{914F500E-3B1F-2447-AA55-C97AEB9C454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a:latin typeface="Arial" charset="0"/>
              <a:ea typeface="ＭＳ Ｐゴシック" charset="0"/>
              <a:cs typeface="ＭＳ Ｐゴシック"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C6D5C606-FB9D-F44A-9B66-4F92408671A9}"/>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ANOVA table</a:t>
            </a:r>
          </a:p>
        </p:txBody>
      </p:sp>
      <p:sp>
        <p:nvSpPr>
          <p:cNvPr id="128002" name="Rectangle 3">
            <a:extLst>
              <a:ext uri="{FF2B5EF4-FFF2-40B4-BE49-F238E27FC236}">
                <a16:creationId xmlns:a16="http://schemas.microsoft.com/office/drawing/2014/main" id="{290B4210-F2A9-0143-B46E-3F39E63C0E52}"/>
              </a:ext>
            </a:extLst>
          </p:cNvPr>
          <p:cNvSpPr>
            <a:spLocks noGrp="1" noChangeArrowheads="1"/>
          </p:cNvSpPr>
          <p:nvPr>
            <p:ph type="body" sz="half" idx="1"/>
          </p:nvPr>
        </p:nvSpPr>
        <p:spPr>
          <a:xfrm>
            <a:off x="457200" y="1600200"/>
            <a:ext cx="8382000" cy="4525963"/>
          </a:xfrm>
        </p:spPr>
        <p:txBody>
          <a:bodyPr/>
          <a:lstStyle/>
          <a:p>
            <a:r>
              <a:rPr lang="en-US" altLang="en-US" sz="2800">
                <a:ea typeface="ＭＳ Ｐゴシック" panose="020B0600070205080204" pitchFamily="34" charset="-128"/>
              </a:rPr>
              <a:t>Here is the ANOVA table for this data</a:t>
            </a: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a:p>
            <a:endParaRPr lang="en-US" altLang="en-US" sz="2800">
              <a:ea typeface="ＭＳ Ｐゴシック" panose="020B0600070205080204" pitchFamily="34" charset="-128"/>
            </a:endParaRPr>
          </a:p>
        </p:txBody>
      </p:sp>
      <p:graphicFrame>
        <p:nvGraphicFramePr>
          <p:cNvPr id="39985" name="Group 49">
            <a:extLst>
              <a:ext uri="{FF2B5EF4-FFF2-40B4-BE49-F238E27FC236}">
                <a16:creationId xmlns:a16="http://schemas.microsoft.com/office/drawing/2014/main" id="{8C683E0D-10EB-2342-B253-A689B828F6D7}"/>
              </a:ext>
            </a:extLst>
          </p:cNvPr>
          <p:cNvGraphicFramePr>
            <a:graphicFrameLocks noGrp="1"/>
          </p:cNvGraphicFramePr>
          <p:nvPr>
            <p:ph sz="half" idx="2"/>
          </p:nvPr>
        </p:nvGraphicFramePr>
        <p:xfrm>
          <a:off x="457200" y="2357438"/>
          <a:ext cx="8229600" cy="2274888"/>
        </p:xfrm>
        <a:graphic>
          <a:graphicData uri="http://schemas.openxmlformats.org/drawingml/2006/table">
            <a:tbl>
              <a:tblPr/>
              <a:tblGrid>
                <a:gridCol w="1736725">
                  <a:extLst>
                    <a:ext uri="{9D8B030D-6E8A-4147-A177-3AD203B41FA5}">
                      <a16:colId xmlns:a16="http://schemas.microsoft.com/office/drawing/2014/main" val="2433054016"/>
                    </a:ext>
                  </a:extLst>
                </a:gridCol>
                <a:gridCol w="1284288">
                  <a:extLst>
                    <a:ext uri="{9D8B030D-6E8A-4147-A177-3AD203B41FA5}">
                      <a16:colId xmlns:a16="http://schemas.microsoft.com/office/drawing/2014/main" val="2046832913"/>
                    </a:ext>
                  </a:extLst>
                </a:gridCol>
                <a:gridCol w="1206500">
                  <a:extLst>
                    <a:ext uri="{9D8B030D-6E8A-4147-A177-3AD203B41FA5}">
                      <a16:colId xmlns:a16="http://schemas.microsoft.com/office/drawing/2014/main" val="3848423319"/>
                    </a:ext>
                  </a:extLst>
                </a:gridCol>
                <a:gridCol w="1206500">
                  <a:extLst>
                    <a:ext uri="{9D8B030D-6E8A-4147-A177-3AD203B41FA5}">
                      <a16:colId xmlns:a16="http://schemas.microsoft.com/office/drawing/2014/main" val="2461641858"/>
                    </a:ext>
                  </a:extLst>
                </a:gridCol>
                <a:gridCol w="1423987">
                  <a:extLst>
                    <a:ext uri="{9D8B030D-6E8A-4147-A177-3AD203B41FA5}">
                      <a16:colId xmlns:a16="http://schemas.microsoft.com/office/drawing/2014/main" val="1506679781"/>
                    </a:ext>
                  </a:extLst>
                </a:gridCol>
                <a:gridCol w="1371600">
                  <a:extLst>
                    <a:ext uri="{9D8B030D-6E8A-4147-A177-3AD203B41FA5}">
                      <a16:colId xmlns:a16="http://schemas.microsoft.com/office/drawing/2014/main" val="2693463010"/>
                    </a:ext>
                  </a:extLst>
                </a:gridCol>
              </a:tblGrid>
              <a:tr h="83185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Source of variation</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df</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MS</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F</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p-value</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7864606"/>
                  </a:ext>
                </a:extLst>
              </a:tr>
              <a:tr h="427038">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Between</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0.0035</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0.0017</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5.42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0.0062</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02054205"/>
                  </a:ext>
                </a:extLst>
              </a:tr>
              <a:tr h="485775">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Within</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0.026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82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0.00032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33359012"/>
                  </a:ext>
                </a:extLst>
              </a:tr>
              <a:tr h="530225">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Total</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endParaRPr kumimoji="0" lang="en-US" altLang="en-US" sz="22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12598808"/>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1E40F5CE-A113-1E4B-B892-A3B6D3FCF1EB}"/>
              </a:ext>
            </a:extLst>
          </p:cNvPr>
          <p:cNvSpPr>
            <a:spLocks noGrp="1" noChangeArrowheads="1"/>
          </p:cNvSpPr>
          <p:nvPr>
            <p:ph type="title"/>
          </p:nvPr>
        </p:nvSpPr>
        <p:spPr>
          <a:xfrm>
            <a:off x="685800" y="609600"/>
            <a:ext cx="7772400" cy="457200"/>
          </a:xfrm>
        </p:spPr>
        <p:txBody>
          <a:bodyPr wrap="square" lIns="91440" tIns="45720" rIns="91440" bIns="45720" numCol="1" anchorCtr="0" compatLnSpc="1">
            <a:prstTxWarp prst="textNoShape">
              <a:avLst/>
            </a:prstTxWarp>
            <a:normAutofit fontScale="90000"/>
          </a:bodyPr>
          <a:lstStyle/>
          <a:p>
            <a:r>
              <a:rPr lang="en-US" altLang="en-US" sz="2900" cap="none">
                <a:effectLst>
                  <a:outerShdw blurRad="38100" dist="38100" dir="2700000" algn="tl">
                    <a:srgbClr val="C0C0C0"/>
                  </a:outerShdw>
                </a:effectLst>
                <a:ea typeface="ＭＳ Ｐゴシック" panose="020B0600070205080204" pitchFamily="34" charset="-128"/>
              </a:rPr>
              <a:t>An even smaller example</a:t>
            </a:r>
          </a:p>
        </p:txBody>
      </p:sp>
      <p:sp>
        <p:nvSpPr>
          <p:cNvPr id="11267" name="Text Box 3">
            <a:extLst>
              <a:ext uri="{FF2B5EF4-FFF2-40B4-BE49-F238E27FC236}">
                <a16:creationId xmlns:a16="http://schemas.microsoft.com/office/drawing/2014/main" id="{AAEB5328-8ED0-AD4D-BD3C-AE46D093651C}"/>
              </a:ext>
            </a:extLst>
          </p:cNvPr>
          <p:cNvSpPr txBox="1">
            <a:spLocks noChangeArrowheads="1"/>
          </p:cNvSpPr>
          <p:nvPr/>
        </p:nvSpPr>
        <p:spPr bwMode="auto">
          <a:xfrm>
            <a:off x="609600" y="1219200"/>
            <a:ext cx="7864475" cy="1736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a:latin typeface="Arial" charset="0"/>
                <a:ea typeface="ＭＳ Ｐゴシック" charset="0"/>
                <a:cs typeface="ＭＳ Ｐゴシック" charset="0"/>
              </a:rPr>
              <a:t>Suppose we have three groups</a:t>
            </a:r>
          </a:p>
          <a:p>
            <a:pPr lvl="1">
              <a:buFontTx/>
              <a:buChar char="•"/>
              <a:defRPr/>
            </a:pPr>
            <a:r>
              <a:rPr lang="en-US" sz="2000">
                <a:latin typeface="Arial" charset="0"/>
                <a:ea typeface="ＭＳ Ｐゴシック" charset="0"/>
                <a:cs typeface="ＭＳ Ｐゴシック" charset="0"/>
              </a:rPr>
              <a:t> Group 1: 5.3, 6.0, 6.7</a:t>
            </a:r>
          </a:p>
          <a:p>
            <a:pPr lvl="1">
              <a:buFontTx/>
              <a:buChar char="•"/>
              <a:defRPr/>
            </a:pPr>
            <a:r>
              <a:rPr lang="en-US" sz="2000">
                <a:latin typeface="Arial" charset="0"/>
                <a:ea typeface="ＭＳ Ｐゴシック" charset="0"/>
                <a:cs typeface="ＭＳ Ｐゴシック" charset="0"/>
              </a:rPr>
              <a:t> Group 2: 5.5, 6.2, 6.4, 5.7</a:t>
            </a:r>
          </a:p>
          <a:p>
            <a:pPr lvl="1">
              <a:buFontTx/>
              <a:buChar char="•"/>
              <a:defRPr/>
            </a:pPr>
            <a:r>
              <a:rPr lang="en-US" sz="2000">
                <a:latin typeface="Arial" charset="0"/>
                <a:ea typeface="ＭＳ Ｐゴシック" charset="0"/>
                <a:cs typeface="ＭＳ Ｐゴシック" charset="0"/>
              </a:rPr>
              <a:t> Group 3: 7.5, 7.2, 7.9</a:t>
            </a:r>
          </a:p>
          <a:p>
            <a:pPr>
              <a:defRPr/>
            </a:pPr>
            <a:r>
              <a:rPr lang="en-US">
                <a:latin typeface="Arial" charset="0"/>
                <a:ea typeface="ＭＳ Ｐゴシック" charset="0"/>
                <a:cs typeface="ＭＳ Ｐゴシック" charset="0"/>
              </a:rPr>
              <a:t>We get the following statistics:</a:t>
            </a:r>
          </a:p>
        </p:txBody>
      </p:sp>
      <p:graphicFrame>
        <p:nvGraphicFramePr>
          <p:cNvPr id="11269" name="Object 5">
            <a:extLst>
              <a:ext uri="{FF2B5EF4-FFF2-40B4-BE49-F238E27FC236}">
                <a16:creationId xmlns:a16="http://schemas.microsoft.com/office/drawing/2014/main" id="{C3A69DC7-49A1-4548-AEB6-85B508CAD323}"/>
              </a:ext>
            </a:extLst>
          </p:cNvPr>
          <p:cNvGraphicFramePr>
            <a:graphicFrameLocks noChangeAspect="1"/>
          </p:cNvGraphicFramePr>
          <p:nvPr/>
        </p:nvGraphicFramePr>
        <p:xfrm>
          <a:off x="990600" y="3124200"/>
          <a:ext cx="6477000" cy="2514600"/>
        </p:xfrm>
        <a:graphic>
          <a:graphicData uri="http://schemas.openxmlformats.org/presentationml/2006/ole">
            <mc:AlternateContent xmlns:mc="http://schemas.openxmlformats.org/markup-compatibility/2006">
              <mc:Choice xmlns:v="urn:schemas-microsoft-com:vml" Requires="v">
                <p:oleObj spid="_x0000_s130067" name="Worksheet" r:id="rId3" imgW="4152900" imgH="838200" progId="Excel.Sheet.8">
                  <p:embed/>
                </p:oleObj>
              </mc:Choice>
              <mc:Fallback>
                <p:oleObj name="Worksheet" r:id="rId3" imgW="4152900" imgH="838200" progId="Excel.Sheet.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124200"/>
                        <a:ext cx="6477000" cy="2514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06455C5-EA52-1448-8435-0405D83BDF98}"/>
              </a:ext>
            </a:extLst>
          </p:cNvPr>
          <p:cNvSpPr>
            <a:spLocks noGrp="1" noChangeArrowheads="1"/>
          </p:cNvSpPr>
          <p:nvPr>
            <p:ph type="title"/>
          </p:nvPr>
        </p:nvSpPr>
        <p:spPr>
          <a:xfrm>
            <a:off x="685800" y="533400"/>
            <a:ext cx="7772400" cy="533400"/>
          </a:xfrm>
        </p:spPr>
        <p:txBody>
          <a:bodyPr>
            <a:normAutofit fontScale="90000"/>
          </a:bodyPr>
          <a:lstStyle/>
          <a:p>
            <a:pPr>
              <a:defRPr/>
            </a:pPr>
            <a:r>
              <a:rPr lang="en-US" sz="3600"/>
              <a:t>Computing ANOVA F statistic</a:t>
            </a:r>
            <a:endParaRPr lang="en-US"/>
          </a:p>
        </p:txBody>
      </p:sp>
      <p:graphicFrame>
        <p:nvGraphicFramePr>
          <p:cNvPr id="131074" name="Object 3">
            <a:extLst>
              <a:ext uri="{FF2B5EF4-FFF2-40B4-BE49-F238E27FC236}">
                <a16:creationId xmlns:a16="http://schemas.microsoft.com/office/drawing/2014/main" id="{F6ED8B91-3B5A-2642-ADBE-8ED73744EF85}"/>
              </a:ext>
            </a:extLst>
          </p:cNvPr>
          <p:cNvGraphicFramePr>
            <a:graphicFrameLocks noChangeAspect="1"/>
          </p:cNvGraphicFramePr>
          <p:nvPr/>
        </p:nvGraphicFramePr>
        <p:xfrm>
          <a:off x="533400" y="1295400"/>
          <a:ext cx="8001000" cy="4668838"/>
        </p:xfrm>
        <a:graphic>
          <a:graphicData uri="http://schemas.openxmlformats.org/presentationml/2006/ole">
            <mc:AlternateContent xmlns:mc="http://schemas.openxmlformats.org/markup-compatibility/2006">
              <mc:Choice xmlns:v="urn:schemas-microsoft-com:vml" Requires="v">
                <p:oleObj spid="_x0000_s131091" name="Worksheet" r:id="rId3" imgW="4483100" imgH="2616200" progId="Excel.Sheet.8">
                  <p:embed/>
                </p:oleObj>
              </mc:Choice>
              <mc:Fallback>
                <p:oleObj name="Worksheet" r:id="rId3" imgW="4483100" imgH="2616200"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95400"/>
                        <a:ext cx="8001000" cy="46688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08" name="Text Box 4">
            <a:extLst>
              <a:ext uri="{FF2B5EF4-FFF2-40B4-BE49-F238E27FC236}">
                <a16:creationId xmlns:a16="http://schemas.microsoft.com/office/drawing/2014/main" id="{481F0CE4-B06F-5B4F-91D9-161E6C1BAFC9}"/>
              </a:ext>
            </a:extLst>
          </p:cNvPr>
          <p:cNvSpPr txBox="1">
            <a:spLocks noChangeArrowheads="1"/>
          </p:cNvSpPr>
          <p:nvPr/>
        </p:nvSpPr>
        <p:spPr bwMode="auto">
          <a:xfrm>
            <a:off x="746125" y="6107113"/>
            <a:ext cx="74644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a:latin typeface="Arial" charset="0"/>
                <a:ea typeface="ＭＳ Ｐゴシック" charset="0"/>
                <a:cs typeface="ＭＳ Ｐゴシック" charset="0"/>
              </a:rPr>
              <a:t>	overall mean: 6.44	F = 2.5528/0.25025 = 10.21575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70ED21E-3C45-FE4B-B9A6-3E1C52A916A3}"/>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Nonstatistical Hypothesis Testing…</a:t>
            </a:r>
          </a:p>
        </p:txBody>
      </p:sp>
      <p:sp>
        <p:nvSpPr>
          <p:cNvPr id="23554" name="Rectangle 3">
            <a:extLst>
              <a:ext uri="{FF2B5EF4-FFF2-40B4-BE49-F238E27FC236}">
                <a16:creationId xmlns:a16="http://schemas.microsoft.com/office/drawing/2014/main" id="{720C1B78-3FAF-194D-9A19-78D56DED708A}"/>
              </a:ext>
            </a:extLst>
          </p:cNvPr>
          <p:cNvSpPr>
            <a:spLocks noGrp="1" noChangeArrowheads="1"/>
          </p:cNvSpPr>
          <p:nvPr>
            <p:ph type="body" idx="1"/>
          </p:nvPr>
        </p:nvSpPr>
        <p:spPr>
          <a:xfrm>
            <a:off x="330200" y="876300"/>
            <a:ext cx="8001000" cy="5635625"/>
          </a:xfrm>
        </p:spPr>
        <p:txBody>
          <a:bodyPr/>
          <a:lstStyle/>
          <a:p>
            <a:pPr marL="0" indent="0" eaLnBrk="1" hangingPunct="1">
              <a:buFont typeface="Wingdings" pitchFamily="2" charset="2"/>
              <a:buNone/>
            </a:pPr>
            <a:r>
              <a:rPr lang="en-US" altLang="en-US" sz="2800">
                <a:ea typeface="ＭＳ Ｐゴシック" panose="020B0600070205080204" pitchFamily="34" charset="-128"/>
              </a:rPr>
              <a:t>A criminal trial is an example of hypothesis testing without the statistics. </a:t>
            </a:r>
          </a:p>
          <a:p>
            <a:pPr marL="0" indent="0" eaLnBrk="1" hangingPunct="1">
              <a:buFont typeface="Wingdings" pitchFamily="2" charset="2"/>
              <a:buNone/>
            </a:pPr>
            <a:r>
              <a:rPr lang="en-US" altLang="en-US" sz="2800">
                <a:ea typeface="ＭＳ Ｐゴシック" panose="020B0600070205080204" pitchFamily="34" charset="-128"/>
              </a:rPr>
              <a:t>In a trial a jury must decide between two hypotheses. The null hypothesis is</a:t>
            </a:r>
          </a:p>
          <a:p>
            <a:pPr marL="0" indent="0" eaLnBrk="1" hangingPunct="1">
              <a:buFont typeface="Wingdings" pitchFamily="2" charset="2"/>
              <a:buNone/>
            </a:pPr>
            <a:r>
              <a:rPr lang="en-US" altLang="en-US" sz="2800">
                <a:ea typeface="ＭＳ Ｐゴシック" panose="020B0600070205080204" pitchFamily="34" charset="-128"/>
              </a:rPr>
              <a:t>	H</a:t>
            </a:r>
            <a:r>
              <a:rPr lang="en-US" altLang="en-US" sz="2800" baseline="-25000">
                <a:ea typeface="ＭＳ Ｐゴシック" panose="020B0600070205080204" pitchFamily="34" charset="-128"/>
              </a:rPr>
              <a:t>0</a:t>
            </a:r>
            <a:r>
              <a:rPr lang="en-US" altLang="en-US" sz="2800">
                <a:ea typeface="ＭＳ Ｐゴシック" panose="020B0600070205080204" pitchFamily="34" charset="-128"/>
              </a:rPr>
              <a:t>: The defendant is innocent</a:t>
            </a:r>
          </a:p>
          <a:p>
            <a:pPr marL="0" indent="0" eaLnBrk="1" hangingPunct="1">
              <a:buFont typeface="Wingdings" pitchFamily="2" charset="2"/>
              <a:buNone/>
            </a:pPr>
            <a:endParaRPr lang="en-US" altLang="en-US" sz="2800">
              <a:ea typeface="ＭＳ Ｐゴシック" panose="020B0600070205080204" pitchFamily="34" charset="-128"/>
            </a:endParaRPr>
          </a:p>
          <a:p>
            <a:pPr marL="0" indent="0" eaLnBrk="1" hangingPunct="1">
              <a:buFont typeface="Wingdings" pitchFamily="2" charset="2"/>
              <a:buNone/>
            </a:pPr>
            <a:r>
              <a:rPr lang="en-US" altLang="en-US" sz="2800">
                <a:ea typeface="ＭＳ Ｐゴシック" panose="020B0600070205080204" pitchFamily="34" charset="-128"/>
              </a:rPr>
              <a:t>The alternative hypothesis or research hypothesis is</a:t>
            </a:r>
          </a:p>
          <a:p>
            <a:pPr marL="0" indent="0" eaLnBrk="1" hangingPunct="1">
              <a:buFont typeface="Wingdings" pitchFamily="2" charset="2"/>
              <a:buNone/>
            </a:pPr>
            <a:r>
              <a:rPr lang="en-US" altLang="en-US" sz="2800">
                <a:ea typeface="ＭＳ Ｐゴシック" panose="020B0600070205080204" pitchFamily="34" charset="-128"/>
              </a:rPr>
              <a:t>	H</a:t>
            </a:r>
            <a:r>
              <a:rPr lang="en-US" altLang="en-US" sz="2800" baseline="-25000">
                <a:ea typeface="ＭＳ Ｐゴシック" panose="020B0600070205080204" pitchFamily="34" charset="-128"/>
              </a:rPr>
              <a:t>1</a:t>
            </a:r>
            <a:r>
              <a:rPr lang="en-US" altLang="en-US" sz="2800">
                <a:ea typeface="ＭＳ Ｐゴシック" panose="020B0600070205080204" pitchFamily="34" charset="-128"/>
              </a:rPr>
              <a:t>: The defendant is guilty</a:t>
            </a:r>
          </a:p>
          <a:p>
            <a:pPr marL="0" indent="0" eaLnBrk="1" hangingPunct="1">
              <a:buFont typeface="Wingdings" pitchFamily="2" charset="2"/>
              <a:buNone/>
            </a:pPr>
            <a:endParaRPr lang="en-US" altLang="en-US" sz="2800">
              <a:ea typeface="ＭＳ Ｐゴシック" panose="020B0600070205080204" pitchFamily="34" charset="-128"/>
            </a:endParaRPr>
          </a:p>
          <a:p>
            <a:pPr marL="0" indent="0" eaLnBrk="1" hangingPunct="1">
              <a:buFont typeface="Wingdings" pitchFamily="2" charset="2"/>
              <a:buNone/>
            </a:pPr>
            <a:r>
              <a:rPr lang="en-US" altLang="en-US" sz="2800">
                <a:ea typeface="ＭＳ Ｐゴシック" panose="020B0600070205080204" pitchFamily="34" charset="-128"/>
              </a:rPr>
              <a:t>The jury does not know which hypothesis is true. They must make a decision on the basis of evidence presented.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C2828B4C-3DE9-9246-8CAE-35E85CEB42AE}"/>
              </a:ext>
            </a:extLst>
          </p:cNvPr>
          <p:cNvSpPr>
            <a:spLocks noGrp="1" noChangeArrowheads="1"/>
          </p:cNvSpPr>
          <p:nvPr>
            <p:ph type="title"/>
          </p:nvPr>
        </p:nvSpPr>
        <p:spPr>
          <a:xfrm>
            <a:off x="685800" y="609600"/>
            <a:ext cx="7772400" cy="685800"/>
          </a:xfrm>
        </p:spPr>
        <p:txBody>
          <a:bodyPr/>
          <a:lstStyle/>
          <a:p>
            <a:pPr>
              <a:defRPr/>
            </a:pPr>
            <a:r>
              <a:rPr lang="en-US" sz="3600"/>
              <a:t>Excel ANOVA Output</a:t>
            </a:r>
            <a:endParaRPr lang="en-US"/>
          </a:p>
        </p:txBody>
      </p:sp>
      <p:graphicFrame>
        <p:nvGraphicFramePr>
          <p:cNvPr id="132098" name="Object 3">
            <a:extLst>
              <a:ext uri="{FF2B5EF4-FFF2-40B4-BE49-F238E27FC236}">
                <a16:creationId xmlns:a16="http://schemas.microsoft.com/office/drawing/2014/main" id="{113007BA-C74A-F649-970E-1BE4ABAD5C26}"/>
              </a:ext>
            </a:extLst>
          </p:cNvPr>
          <p:cNvGraphicFramePr>
            <a:graphicFrameLocks noChangeAspect="1"/>
          </p:cNvGraphicFramePr>
          <p:nvPr/>
        </p:nvGraphicFramePr>
        <p:xfrm>
          <a:off x="533400" y="1524000"/>
          <a:ext cx="8077200" cy="2852738"/>
        </p:xfrm>
        <a:graphic>
          <a:graphicData uri="http://schemas.openxmlformats.org/presentationml/2006/ole">
            <mc:AlternateContent xmlns:mc="http://schemas.openxmlformats.org/markup-compatibility/2006">
              <mc:Choice xmlns:v="urn:schemas-microsoft-com:vml" Requires="v">
                <p:oleObj spid="_x0000_s132124" name="Worksheet" r:id="rId3" imgW="4813300" imgH="1003300" progId="Excel.Sheet.8">
                  <p:embed/>
                </p:oleObj>
              </mc:Choice>
              <mc:Fallback>
                <p:oleObj name="Worksheet" r:id="rId3" imgW="4813300" imgH="1003300" progId="Excel.Shee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524000"/>
                        <a:ext cx="8077200" cy="28527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nvGrpSpPr>
          <p:cNvPr id="48132" name="Group 4">
            <a:extLst>
              <a:ext uri="{FF2B5EF4-FFF2-40B4-BE49-F238E27FC236}">
                <a16:creationId xmlns:a16="http://schemas.microsoft.com/office/drawing/2014/main" id="{42F5E118-3F42-4946-8575-566F96977E5B}"/>
              </a:ext>
            </a:extLst>
          </p:cNvPr>
          <p:cNvGrpSpPr>
            <a:grpSpLocks/>
          </p:cNvGrpSpPr>
          <p:nvPr/>
        </p:nvGrpSpPr>
        <p:grpSpPr bwMode="auto">
          <a:xfrm>
            <a:off x="914400" y="2667000"/>
            <a:ext cx="3216275" cy="2768600"/>
            <a:chOff x="422" y="1968"/>
            <a:chExt cx="2026" cy="1744"/>
          </a:xfrm>
        </p:grpSpPr>
        <p:sp>
          <p:nvSpPr>
            <p:cNvPr id="48133" name="Text Box 5">
              <a:extLst>
                <a:ext uri="{FF2B5EF4-FFF2-40B4-BE49-F238E27FC236}">
                  <a16:creationId xmlns:a16="http://schemas.microsoft.com/office/drawing/2014/main" id="{8B52F0F8-256A-584F-92AE-55754A2E4E4C}"/>
                </a:ext>
              </a:extLst>
            </p:cNvPr>
            <p:cNvSpPr txBox="1">
              <a:spLocks noChangeArrowheads="1"/>
            </p:cNvSpPr>
            <p:nvPr/>
          </p:nvSpPr>
          <p:spPr bwMode="auto">
            <a:xfrm>
              <a:off x="422" y="3264"/>
              <a:ext cx="1498" cy="448"/>
            </a:xfrm>
            <a:prstGeom prst="rect">
              <a:avLst/>
            </a:prstGeom>
            <a:noFill/>
            <a:ln w="9525">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a:solidFill>
                    <a:schemeClr val="hlink"/>
                  </a:solidFill>
                  <a:latin typeface="Arial" charset="0"/>
                  <a:ea typeface="ＭＳ Ｐゴシック" charset="0"/>
                  <a:cs typeface="ＭＳ Ｐゴシック" charset="0"/>
                </a:rPr>
                <a:t>1 less than number of groups</a:t>
              </a:r>
            </a:p>
          </p:txBody>
        </p:sp>
        <p:sp>
          <p:nvSpPr>
            <p:cNvPr id="48134" name="Line 6">
              <a:extLst>
                <a:ext uri="{FF2B5EF4-FFF2-40B4-BE49-F238E27FC236}">
                  <a16:creationId xmlns:a16="http://schemas.microsoft.com/office/drawing/2014/main" id="{DEDAD32D-4D38-6A4D-BBDF-F136718D7F3E}"/>
                </a:ext>
              </a:extLst>
            </p:cNvPr>
            <p:cNvSpPr>
              <a:spLocks noChangeShapeType="1"/>
            </p:cNvSpPr>
            <p:nvPr/>
          </p:nvSpPr>
          <p:spPr bwMode="auto">
            <a:xfrm flipV="1">
              <a:off x="1200" y="1968"/>
              <a:ext cx="1248" cy="1296"/>
            </a:xfrm>
            <a:prstGeom prst="line">
              <a:avLst/>
            </a:prstGeom>
            <a:noFill/>
            <a:ln w="1905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grpSp>
      <p:sp>
        <p:nvSpPr>
          <p:cNvPr id="48135" name="Line 7">
            <a:extLst>
              <a:ext uri="{FF2B5EF4-FFF2-40B4-BE49-F238E27FC236}">
                <a16:creationId xmlns:a16="http://schemas.microsoft.com/office/drawing/2014/main" id="{59117B4F-374D-474C-A315-45D04C1918BD}"/>
              </a:ext>
            </a:extLst>
          </p:cNvPr>
          <p:cNvSpPr>
            <a:spLocks noChangeShapeType="1"/>
          </p:cNvSpPr>
          <p:nvPr/>
        </p:nvSpPr>
        <p:spPr bwMode="auto">
          <a:xfrm flipH="1" flipV="1">
            <a:off x="4419600" y="3657600"/>
            <a:ext cx="914400" cy="160020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grpSp>
        <p:nvGrpSpPr>
          <p:cNvPr id="48136" name="Group 8">
            <a:extLst>
              <a:ext uri="{FF2B5EF4-FFF2-40B4-BE49-F238E27FC236}">
                <a16:creationId xmlns:a16="http://schemas.microsoft.com/office/drawing/2014/main" id="{079864E9-C29A-0F4E-A529-9C85F2E73270}"/>
              </a:ext>
            </a:extLst>
          </p:cNvPr>
          <p:cNvGrpSpPr>
            <a:grpSpLocks/>
          </p:cNvGrpSpPr>
          <p:nvPr/>
        </p:nvGrpSpPr>
        <p:grpSpPr bwMode="auto">
          <a:xfrm>
            <a:off x="4572000" y="3276600"/>
            <a:ext cx="4343400" cy="2844800"/>
            <a:chOff x="2880" y="2064"/>
            <a:chExt cx="2736" cy="1792"/>
          </a:xfrm>
        </p:grpSpPr>
        <p:sp>
          <p:nvSpPr>
            <p:cNvPr id="48137" name="Text Box 9">
              <a:extLst>
                <a:ext uri="{FF2B5EF4-FFF2-40B4-BE49-F238E27FC236}">
                  <a16:creationId xmlns:a16="http://schemas.microsoft.com/office/drawing/2014/main" id="{8ABF9220-73C1-B74C-8FDC-C785989D0964}"/>
                </a:ext>
              </a:extLst>
            </p:cNvPr>
            <p:cNvSpPr txBox="1">
              <a:spLocks noChangeArrowheads="1"/>
            </p:cNvSpPr>
            <p:nvPr/>
          </p:nvSpPr>
          <p:spPr bwMode="auto">
            <a:xfrm>
              <a:off x="3744" y="3024"/>
              <a:ext cx="1872" cy="832"/>
            </a:xfrm>
            <a:prstGeom prst="rect">
              <a:avLst/>
            </a:prstGeom>
            <a:noFill/>
            <a:ln w="9525">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a:solidFill>
                    <a:schemeClr val="hlink"/>
                  </a:solidFill>
                  <a:latin typeface="Arial" charset="0"/>
                  <a:ea typeface="ＭＳ Ｐゴシック" charset="0"/>
                  <a:cs typeface="ＭＳ Ｐゴシック" charset="0"/>
                </a:rPr>
                <a:t>number of data values - number of groups</a:t>
              </a:r>
            </a:p>
            <a:p>
              <a:pPr>
                <a:defRPr/>
              </a:pPr>
              <a:r>
                <a:rPr lang="en-US" sz="2000">
                  <a:solidFill>
                    <a:schemeClr val="hlink"/>
                  </a:solidFill>
                  <a:latin typeface="Arial" charset="0"/>
                  <a:ea typeface="ＭＳ Ｐゴシック" charset="0"/>
                  <a:cs typeface="ＭＳ Ｐゴシック" charset="0"/>
                </a:rPr>
                <a:t>(equals df for each group added together)</a:t>
              </a:r>
            </a:p>
          </p:txBody>
        </p:sp>
        <p:sp>
          <p:nvSpPr>
            <p:cNvPr id="48138" name="Line 10">
              <a:extLst>
                <a:ext uri="{FF2B5EF4-FFF2-40B4-BE49-F238E27FC236}">
                  <a16:creationId xmlns:a16="http://schemas.microsoft.com/office/drawing/2014/main" id="{29136D9B-D1C4-0C4C-A93E-2FB757BFE0B3}"/>
                </a:ext>
              </a:extLst>
            </p:cNvPr>
            <p:cNvSpPr>
              <a:spLocks noChangeShapeType="1"/>
            </p:cNvSpPr>
            <p:nvPr/>
          </p:nvSpPr>
          <p:spPr bwMode="auto">
            <a:xfrm flipH="1" flipV="1">
              <a:off x="2880" y="2064"/>
              <a:ext cx="1584" cy="960"/>
            </a:xfrm>
            <a:prstGeom prst="line">
              <a:avLst/>
            </a:prstGeom>
            <a:noFill/>
            <a:ln w="1905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grpSp>
      <p:grpSp>
        <p:nvGrpSpPr>
          <p:cNvPr id="48139" name="Group 11">
            <a:extLst>
              <a:ext uri="{FF2B5EF4-FFF2-40B4-BE49-F238E27FC236}">
                <a16:creationId xmlns:a16="http://schemas.microsoft.com/office/drawing/2014/main" id="{318FC6DF-0779-EA4A-80CF-3B1891C679CB}"/>
              </a:ext>
            </a:extLst>
          </p:cNvPr>
          <p:cNvGrpSpPr>
            <a:grpSpLocks/>
          </p:cNvGrpSpPr>
          <p:nvPr/>
        </p:nvGrpSpPr>
        <p:grpSpPr bwMode="auto">
          <a:xfrm>
            <a:off x="1447800" y="4114800"/>
            <a:ext cx="3900488" cy="2397125"/>
            <a:chOff x="912" y="2592"/>
            <a:chExt cx="2457" cy="1510"/>
          </a:xfrm>
        </p:grpSpPr>
        <p:sp>
          <p:nvSpPr>
            <p:cNvPr id="48140" name="Text Box 12">
              <a:extLst>
                <a:ext uri="{FF2B5EF4-FFF2-40B4-BE49-F238E27FC236}">
                  <a16:creationId xmlns:a16="http://schemas.microsoft.com/office/drawing/2014/main" id="{D781031B-1DC1-B84B-A41A-079226BB27AC}"/>
                </a:ext>
              </a:extLst>
            </p:cNvPr>
            <p:cNvSpPr txBox="1">
              <a:spLocks noChangeArrowheads="1"/>
            </p:cNvSpPr>
            <p:nvPr/>
          </p:nvSpPr>
          <p:spPr bwMode="auto">
            <a:xfrm>
              <a:off x="912" y="3648"/>
              <a:ext cx="2457" cy="454"/>
            </a:xfrm>
            <a:prstGeom prst="rect">
              <a:avLst/>
            </a:prstGeom>
            <a:noFill/>
            <a:ln w="19050">
              <a:solidFill>
                <a:schemeClr val="hlink"/>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a:solidFill>
                    <a:schemeClr val="hlink"/>
                  </a:solidFill>
                  <a:latin typeface="Arial" charset="0"/>
                  <a:ea typeface="ＭＳ Ｐゴシック" charset="0"/>
                  <a:cs typeface="ＭＳ Ｐゴシック" charset="0"/>
                </a:rPr>
                <a:t>1 less than number of individuals</a:t>
              </a:r>
            </a:p>
            <a:p>
              <a:pPr>
                <a:defRPr/>
              </a:pPr>
              <a:r>
                <a:rPr lang="en-US" sz="2000">
                  <a:solidFill>
                    <a:schemeClr val="hlink"/>
                  </a:solidFill>
                  <a:latin typeface="Arial" charset="0"/>
                  <a:ea typeface="ＭＳ Ｐゴシック" charset="0"/>
                  <a:cs typeface="ＭＳ Ｐゴシック" charset="0"/>
                </a:rPr>
                <a:t>(just like other situations)</a:t>
              </a:r>
            </a:p>
          </p:txBody>
        </p:sp>
        <p:sp>
          <p:nvSpPr>
            <p:cNvPr id="48141" name="Line 13">
              <a:extLst>
                <a:ext uri="{FF2B5EF4-FFF2-40B4-BE49-F238E27FC236}">
                  <a16:creationId xmlns:a16="http://schemas.microsoft.com/office/drawing/2014/main" id="{A68CB131-1140-F544-AF08-5520935165E5}"/>
                </a:ext>
              </a:extLst>
            </p:cNvPr>
            <p:cNvSpPr>
              <a:spLocks noChangeShapeType="1"/>
            </p:cNvSpPr>
            <p:nvPr/>
          </p:nvSpPr>
          <p:spPr bwMode="auto">
            <a:xfrm flipV="1">
              <a:off x="2112" y="2592"/>
              <a:ext cx="528" cy="1056"/>
            </a:xfrm>
            <a:prstGeom prst="line">
              <a:avLst/>
            </a:prstGeom>
            <a:noFill/>
            <a:ln w="1905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cs typeface="ＭＳ Ｐゴシック"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81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81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8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07282A7-E4A0-3247-BF49-5F4043B3A6B7}"/>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Notes</a:t>
            </a:r>
          </a:p>
        </p:txBody>
      </p:sp>
      <p:sp>
        <p:nvSpPr>
          <p:cNvPr id="133122" name="Rectangle 3">
            <a:extLst>
              <a:ext uri="{FF2B5EF4-FFF2-40B4-BE49-F238E27FC236}">
                <a16:creationId xmlns:a16="http://schemas.microsoft.com/office/drawing/2014/main" id="{C7EC5F20-8415-FA46-88DD-57259B128F5A}"/>
              </a:ext>
            </a:extLst>
          </p:cNvPr>
          <p:cNvSpPr>
            <a:spLocks noGrp="1" noChangeArrowheads="1"/>
          </p:cNvSpPr>
          <p:nvPr>
            <p:ph type="body" idx="1"/>
          </p:nvPr>
        </p:nvSpPr>
        <p:spPr>
          <a:xfrm>
            <a:off x="330200" y="876300"/>
            <a:ext cx="8001000" cy="5635625"/>
          </a:xfrm>
        </p:spPr>
        <p:txBody>
          <a:bodyPr/>
          <a:lstStyle/>
          <a:p>
            <a:pPr>
              <a:lnSpc>
                <a:spcPct val="90000"/>
              </a:lnSpc>
            </a:pPr>
            <a:r>
              <a:rPr lang="en-US" altLang="en-US" sz="2800">
                <a:ea typeface="ＭＳ Ｐゴシック" panose="020B0600070205080204" pitchFamily="34" charset="-128"/>
              </a:rPr>
              <a:t>Remember the assumption of normality of data and equal variance across groups is required </a:t>
            </a:r>
          </a:p>
          <a:p>
            <a:pPr>
              <a:lnSpc>
                <a:spcPct val="90000"/>
              </a:lnSpc>
            </a:pPr>
            <a:r>
              <a:rPr lang="en-US" altLang="en-US" sz="2800">
                <a:ea typeface="ＭＳ Ｐゴシック" panose="020B0600070205080204" pitchFamily="34" charset="-128"/>
              </a:rPr>
              <a:t>We were able to conclude that one of the means is different, but we do not know which of the means is different. ANOVA is often considered a first step</a:t>
            </a:r>
          </a:p>
          <a:p>
            <a:pPr>
              <a:lnSpc>
                <a:spcPct val="90000"/>
              </a:lnSpc>
            </a:pPr>
            <a:r>
              <a:rPr lang="en-US" altLang="en-US" sz="2800">
                <a:ea typeface="ＭＳ Ｐゴシック" panose="020B0600070205080204" pitchFamily="34" charset="-128"/>
              </a:rPr>
              <a:t>We can do pair wise comparisons to determine which specific means are different, but we must still take into account the problem with multiple comparisons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64A09D1E-2FC9-D547-A562-3599853478A9}"/>
              </a:ext>
            </a:extLst>
          </p:cNvPr>
          <p:cNvSpPr>
            <a:spLocks noGrp="1" noChangeArrowheads="1"/>
          </p:cNvSpPr>
          <p:nvPr>
            <p:ph type="title"/>
          </p:nvPr>
        </p:nvSpPr>
        <p:spPr>
          <a:xfrm>
            <a:off x="457200" y="274638"/>
            <a:ext cx="8229600" cy="868362"/>
          </a:xfrm>
        </p:spPr>
        <p:txBody>
          <a:bodyPr wrap="square" lIns="91440" tIns="45720" rIns="91440" bIns="45720" numCol="1" anchorCtr="0" compatLnSpc="1">
            <a:prstTxWarp prst="textNoShape">
              <a:avLst/>
            </a:prstTxWarp>
          </a:bodyPr>
          <a:lstStyle/>
          <a:p>
            <a:r>
              <a:rPr lang="en-US" altLang="en-US" cap="none" dirty="0">
                <a:effectLst>
                  <a:outerShdw blurRad="38100" dist="38100" dir="2700000" algn="tl">
                    <a:srgbClr val="C0C0C0"/>
                  </a:outerShdw>
                </a:effectLst>
                <a:ea typeface="ＭＳ Ｐゴシック" panose="020B0600070205080204" pitchFamily="34" charset="-128"/>
              </a:rPr>
              <a:t>Bonferroni correction</a:t>
            </a:r>
          </a:p>
        </p:txBody>
      </p:sp>
      <p:sp>
        <p:nvSpPr>
          <p:cNvPr id="135170" name="Rectangle 3">
            <a:extLst>
              <a:ext uri="{FF2B5EF4-FFF2-40B4-BE49-F238E27FC236}">
                <a16:creationId xmlns:a16="http://schemas.microsoft.com/office/drawing/2014/main" id="{C9E6375D-A216-9940-A03E-3861D210ECCB}"/>
              </a:ext>
            </a:extLst>
          </p:cNvPr>
          <p:cNvSpPr>
            <a:spLocks noGrp="1" noChangeArrowheads="1"/>
          </p:cNvSpPr>
          <p:nvPr>
            <p:ph type="body" sz="half" idx="1"/>
          </p:nvPr>
        </p:nvSpPr>
        <p:spPr>
          <a:xfrm>
            <a:off x="457200" y="1371600"/>
            <a:ext cx="8382000" cy="5181600"/>
          </a:xfrm>
        </p:spPr>
        <p:txBody>
          <a:bodyPr/>
          <a:lstStyle/>
          <a:p>
            <a:r>
              <a:rPr lang="en-US" altLang="en-US" sz="2800">
                <a:ea typeface="ＭＳ Ｐゴシック" panose="020B0600070205080204" pitchFamily="34" charset="-128"/>
              </a:rPr>
              <a:t>The simplest way to handle the multiple comparisons is to correct the alpha level to allow the overall alpha level to be closer to the desired 0.05 level</a:t>
            </a:r>
          </a:p>
          <a:p>
            <a:r>
              <a:rPr lang="en-US" altLang="en-US" sz="2800">
                <a:ea typeface="ＭＳ Ｐゴシック" panose="020B0600070205080204" pitchFamily="34" charset="-128"/>
              </a:rPr>
              <a:t>The Bonferroni correction takes the observed p-values and multiplies it by the number of comparisons </a:t>
            </a:r>
          </a:p>
          <a:p>
            <a:pPr lvl="1"/>
            <a:r>
              <a:rPr lang="en-US" altLang="en-US" sz="2400">
                <a:ea typeface="ＭＳ Ｐゴシック" panose="020B0600070205080204" pitchFamily="34" charset="-128"/>
              </a:rPr>
              <a:t>If we have 3 groups and we would like to complete all pair wise comparison, we multiply the p-values by 3</a:t>
            </a:r>
          </a:p>
          <a:p>
            <a:r>
              <a:rPr lang="en-US" altLang="en-US" sz="2800">
                <a:ea typeface="ＭＳ Ｐゴシック" panose="020B0600070205080204" pitchFamily="34" charset="-128"/>
              </a:rPr>
              <a:t>In addition, we assume that the variance is equal in the pairwise t-tests</a:t>
            </a:r>
          </a:p>
          <a:p>
            <a:endParaRPr lang="en-US" altLang="en-US" sz="2800">
              <a:ea typeface="ＭＳ Ｐゴシック" panose="020B0600070205080204" pitchFamily="34" charset="-128"/>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a:extLst>
              <a:ext uri="{FF2B5EF4-FFF2-40B4-BE49-F238E27FC236}">
                <a16:creationId xmlns:a16="http://schemas.microsoft.com/office/drawing/2014/main" id="{2EBFB121-188F-344F-8DE9-079B6B146C28}"/>
              </a:ext>
            </a:extLst>
          </p:cNvPr>
          <p:cNvSpPr>
            <a:spLocks noGrp="1" noChangeArrowheads="1"/>
          </p:cNvSpPr>
          <p:nvPr>
            <p:ph type="title"/>
          </p:nvPr>
        </p:nvSpPr>
        <p:spPr/>
        <p:txBody>
          <a:bodyPr/>
          <a:lstStyle/>
          <a:p>
            <a:r>
              <a:rPr lang="en-US" altLang="en-US"/>
              <a:t>Multiple testing</a:t>
            </a:r>
          </a:p>
        </p:txBody>
      </p:sp>
      <p:sp>
        <p:nvSpPr>
          <p:cNvPr id="285699" name="Rectangle 3">
            <a:extLst>
              <a:ext uri="{FF2B5EF4-FFF2-40B4-BE49-F238E27FC236}">
                <a16:creationId xmlns:a16="http://schemas.microsoft.com/office/drawing/2014/main" id="{1D20D5DE-F69B-8F48-B93F-D10844779A50}"/>
              </a:ext>
            </a:extLst>
          </p:cNvPr>
          <p:cNvSpPr>
            <a:spLocks noGrp="1" noChangeArrowheads="1"/>
          </p:cNvSpPr>
          <p:nvPr>
            <p:ph type="body" idx="1"/>
          </p:nvPr>
        </p:nvSpPr>
        <p:spPr/>
        <p:txBody>
          <a:bodyPr/>
          <a:lstStyle/>
          <a:p>
            <a:r>
              <a:rPr lang="en-US" altLang="en-US" sz="1800"/>
              <a:t>Say that you perform a statistical test with a 0.05 threshold, but you repeat the test on twenty different observations.  Assuming that all of the observations are explainable by the null hypothesis, what is the chance that at least one of the observations will receive a p-value less than 0.05?</a:t>
            </a:r>
          </a:p>
          <a:p>
            <a:r>
              <a:rPr lang="en-US" altLang="en-US" sz="2400"/>
              <a:t>Pr(making a mistake) = 0.05</a:t>
            </a:r>
          </a:p>
          <a:p>
            <a:r>
              <a:rPr lang="en-US" altLang="en-US" sz="2400"/>
              <a:t>Pr(not making a mistake) = 0.95</a:t>
            </a:r>
          </a:p>
          <a:p>
            <a:r>
              <a:rPr lang="en-US" altLang="en-US" sz="2400"/>
              <a:t>Pr(not making any mistake) = 0.95</a:t>
            </a:r>
            <a:r>
              <a:rPr lang="en-US" altLang="en-US" sz="2400" baseline="30000"/>
              <a:t>20</a:t>
            </a:r>
            <a:r>
              <a:rPr lang="en-US" altLang="en-US" sz="2400"/>
              <a:t> = 0.358</a:t>
            </a:r>
            <a:endParaRPr lang="en-US" altLang="en-US" sz="2400" baseline="30000"/>
          </a:p>
          <a:p>
            <a:r>
              <a:rPr lang="en-US" altLang="en-US" sz="2400"/>
              <a:t>Pr(making at least one mistake) = 1 - 0.358 = 0.642</a:t>
            </a:r>
          </a:p>
          <a:p>
            <a:r>
              <a:rPr lang="en-US" altLang="en-US">
                <a:solidFill>
                  <a:schemeClr val="hlink"/>
                </a:solidFill>
              </a:rPr>
              <a:t>There is a 64.2% chance of making at least one mistake.</a:t>
            </a:r>
          </a:p>
          <a:p>
            <a:endParaRPr lang="en-US" altLang="en-US">
              <a:solidFill>
                <a:schemeClr val="hlink"/>
              </a:solidFill>
            </a:endParaRPr>
          </a:p>
        </p:txBody>
      </p:sp>
    </p:spTree>
    <p:extLst>
      <p:ext uri="{BB962C8B-B14F-4D97-AF65-F5344CB8AC3E}">
        <p14:creationId xmlns:p14="http://schemas.microsoft.com/office/powerpoint/2010/main" val="369975703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61BA84DA-E1F2-5D42-85AF-47B08FE64DE3}"/>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Pairwise t-test</a:t>
            </a:r>
          </a:p>
        </p:txBody>
      </p:sp>
      <p:sp>
        <p:nvSpPr>
          <p:cNvPr id="137218" name="Rectangle 3">
            <a:extLst>
              <a:ext uri="{FF2B5EF4-FFF2-40B4-BE49-F238E27FC236}">
                <a16:creationId xmlns:a16="http://schemas.microsoft.com/office/drawing/2014/main" id="{703EA203-274F-DA48-9BC5-ABD2370F5DC8}"/>
              </a:ext>
            </a:extLst>
          </p:cNvPr>
          <p:cNvSpPr>
            <a:spLocks noGrp="1" noChangeArrowheads="1"/>
          </p:cNvSpPr>
          <p:nvPr>
            <p:ph type="body" sz="half" idx="1"/>
          </p:nvPr>
        </p:nvSpPr>
        <p:spPr>
          <a:xfrm>
            <a:off x="457200" y="1600200"/>
            <a:ext cx="8229600" cy="4495800"/>
          </a:xfrm>
        </p:spPr>
        <p:txBody>
          <a:bodyPr/>
          <a:lstStyle/>
          <a:p>
            <a:r>
              <a:rPr lang="en-US" altLang="en-US" sz="2800">
                <a:ea typeface="ＭＳ Ｐゴシック" panose="020B0600070205080204" pitchFamily="34" charset="-128"/>
              </a:rPr>
              <a:t>Here are the pairwise t-test results</a:t>
            </a:r>
          </a:p>
        </p:txBody>
      </p:sp>
      <p:graphicFrame>
        <p:nvGraphicFramePr>
          <p:cNvPr id="202785" name="Group 33">
            <a:extLst>
              <a:ext uri="{FF2B5EF4-FFF2-40B4-BE49-F238E27FC236}">
                <a16:creationId xmlns:a16="http://schemas.microsoft.com/office/drawing/2014/main" id="{BB326C25-D460-1F43-B76A-B32EF5E6B99F}"/>
              </a:ext>
            </a:extLst>
          </p:cNvPr>
          <p:cNvGraphicFramePr>
            <a:graphicFrameLocks noGrp="1"/>
          </p:cNvGraphicFramePr>
          <p:nvPr>
            <p:ph sz="half" idx="2"/>
          </p:nvPr>
        </p:nvGraphicFramePr>
        <p:xfrm>
          <a:off x="533400" y="2362200"/>
          <a:ext cx="8001000" cy="2773670"/>
        </p:xfrm>
        <a:graphic>
          <a:graphicData uri="http://schemas.openxmlformats.org/drawingml/2006/table">
            <a:tbl>
              <a:tblPr/>
              <a:tblGrid>
                <a:gridCol w="2000250">
                  <a:extLst>
                    <a:ext uri="{9D8B030D-6E8A-4147-A177-3AD203B41FA5}">
                      <a16:colId xmlns:a16="http://schemas.microsoft.com/office/drawing/2014/main" val="217871043"/>
                    </a:ext>
                  </a:extLst>
                </a:gridCol>
                <a:gridCol w="2000250">
                  <a:extLst>
                    <a:ext uri="{9D8B030D-6E8A-4147-A177-3AD203B41FA5}">
                      <a16:colId xmlns:a16="http://schemas.microsoft.com/office/drawing/2014/main" val="4007843810"/>
                    </a:ext>
                  </a:extLst>
                </a:gridCol>
                <a:gridCol w="2000250">
                  <a:extLst>
                    <a:ext uri="{9D8B030D-6E8A-4147-A177-3AD203B41FA5}">
                      <a16:colId xmlns:a16="http://schemas.microsoft.com/office/drawing/2014/main" val="3215633193"/>
                    </a:ext>
                  </a:extLst>
                </a:gridCol>
                <a:gridCol w="2000250">
                  <a:extLst>
                    <a:ext uri="{9D8B030D-6E8A-4147-A177-3AD203B41FA5}">
                      <a16:colId xmlns:a16="http://schemas.microsoft.com/office/drawing/2014/main" val="1590038388"/>
                    </a:ext>
                  </a:extLst>
                </a:gridCol>
              </a:tblGrid>
              <a:tr h="944563">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Group 1</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Group 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p-value</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Adjusted p-value</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3182301"/>
                  </a:ext>
                </a:extLst>
              </a:tr>
              <a:tr h="6096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HC</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BMS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0.0022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0.0065</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9633523"/>
                  </a:ext>
                </a:extLst>
              </a:tr>
              <a:tr h="6096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HC</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SPMS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0.014</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0.042</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3562857"/>
                  </a:ext>
                </a:extLst>
              </a:tr>
              <a:tr h="609600">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BMS</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SPMS</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0.62</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buClr>
                          <a:srgbClr val="CFB77C"/>
                        </a:buClr>
                        <a:buSzPct val="50000"/>
                        <a:buFont typeface="Wingdings" pitchFamily="2" charset="2"/>
                        <a:defRPr sz="2800">
                          <a:solidFill>
                            <a:schemeClr val="tx1"/>
                          </a:solidFill>
                          <a:latin typeface="Arial" panose="020B0604020202020204" pitchFamily="34" charset="0"/>
                          <a:ea typeface="ＭＳ Ｐゴシック" panose="020B0600070205080204" pitchFamily="34" charset="-128"/>
                        </a:defRPr>
                      </a:lvl1pPr>
                      <a:lvl2pPr marL="742950" indent="-285750" eaLnBrk="0" hangingPunct="0">
                        <a:buClr>
                          <a:srgbClr val="4B92DB"/>
                        </a:buClr>
                        <a:buSzPct val="80000"/>
                        <a:buFont typeface="Wingdings 2" pitchFamily="2" charset="2"/>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buClr>
                          <a:schemeClr val="tx1"/>
                        </a:buClr>
                        <a:buSzPct val="60000"/>
                        <a:buFont typeface="Wingdings" pitchFamily="2" charset="2"/>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buClr>
                          <a:srgbClr val="7F7F7F"/>
                        </a:buClr>
                        <a:buSzPct val="50000"/>
                        <a:buFont typeface="Wingdings" pitchFamily="2" charset="2"/>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buClr>
                          <a:srgbClr val="CFB77C"/>
                        </a:buClr>
                        <a:buSzPct val="68000"/>
                        <a:buFont typeface="Wingdings 2" pitchFamily="2" charset="2"/>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altLang="en-US" sz="2800" b="0" i="0" u="none" strike="noStrike" cap="none" normalizeH="0" baseline="0">
                          <a:ln>
                            <a:noFill/>
                          </a:ln>
                          <a:solidFill>
                            <a:schemeClr val="tx1"/>
                          </a:solidFill>
                          <a:effectLst>
                            <a:outerShdw blurRad="38100" dist="38100" dir="2700000" algn="tl">
                              <a:srgbClr val="C0C0C0"/>
                            </a:outerShdw>
                          </a:effectLst>
                          <a:latin typeface="Tahoma" panose="020B0604030504040204" pitchFamily="34" charset="0"/>
                          <a:ea typeface="ＭＳ Ｐゴシック" panose="020B0600070205080204" pitchFamily="34" charset="-128"/>
                        </a:rPr>
                        <a:t>1.0</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8878736"/>
                  </a:ext>
                </a:extLst>
              </a:tr>
            </a:tbl>
          </a:graphicData>
        </a:graphic>
      </p:graphicFrame>
      <p:sp>
        <p:nvSpPr>
          <p:cNvPr id="202786" name="Text Box 34">
            <a:extLst>
              <a:ext uri="{FF2B5EF4-FFF2-40B4-BE49-F238E27FC236}">
                <a16:creationId xmlns:a16="http://schemas.microsoft.com/office/drawing/2014/main" id="{07758B3F-A590-DF49-949C-28D59E56E80D}"/>
              </a:ext>
            </a:extLst>
          </p:cNvPr>
          <p:cNvSpPr txBox="1">
            <a:spLocks noChangeArrowheads="1"/>
          </p:cNvSpPr>
          <p:nvPr/>
        </p:nvSpPr>
        <p:spPr bwMode="auto">
          <a:xfrm>
            <a:off x="304800" y="5486400"/>
            <a:ext cx="8534400"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a:latin typeface="Arial" charset="0"/>
                <a:ea typeface="ＭＳ Ｐゴシック" charset="0"/>
                <a:cs typeface="ＭＳ Ｐゴシック" charset="0"/>
              </a:rPr>
              <a:t>We conclude that there is a significant difference between the healthy controls and both groups of MS patients, but no difference between the two groups of MS patients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E8059B17-F489-5643-9FD7-A722E75556A3}"/>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ea typeface="ＭＳ Ｐゴシック" panose="020B0600070205080204" pitchFamily="34" charset="-128"/>
              </a:rPr>
              <a:t>More on Bonferroni correction</a:t>
            </a:r>
          </a:p>
        </p:txBody>
      </p:sp>
      <p:sp>
        <p:nvSpPr>
          <p:cNvPr id="205827" name="Rectangle 3">
            <a:extLst>
              <a:ext uri="{FF2B5EF4-FFF2-40B4-BE49-F238E27FC236}">
                <a16:creationId xmlns:a16="http://schemas.microsoft.com/office/drawing/2014/main" id="{E1827A1A-D2D5-9D4D-BE89-6B9996E523C5}"/>
              </a:ext>
            </a:extLst>
          </p:cNvPr>
          <p:cNvSpPr>
            <a:spLocks noGrp="1" noChangeArrowheads="1"/>
          </p:cNvSpPr>
          <p:nvPr>
            <p:ph type="body" idx="1"/>
          </p:nvPr>
        </p:nvSpPr>
        <p:spPr>
          <a:xfrm>
            <a:off x="330200" y="876300"/>
            <a:ext cx="8001000" cy="5635625"/>
          </a:xfrm>
        </p:spPr>
        <p:txBody>
          <a:bodyPr/>
          <a:lstStyle/>
          <a:p>
            <a:r>
              <a:rPr lang="en-US" altLang="en-US">
                <a:ea typeface="ＭＳ Ｐゴシック" panose="020B0600070205080204" pitchFamily="34" charset="-128"/>
              </a:rPr>
              <a:t>For three groups, we have three pairwise comparisons</a:t>
            </a:r>
          </a:p>
          <a:p>
            <a:r>
              <a:rPr lang="en-US" altLang="en-US">
                <a:ea typeface="ＭＳ Ｐゴシック" panose="020B0600070205080204" pitchFamily="34" charset="-128"/>
              </a:rPr>
              <a:t>What if we were only interested in comparing each MS group to the healthy controls? How many comparisons would we need to correct for?</a:t>
            </a:r>
          </a:p>
          <a:p>
            <a:pPr lvl="1"/>
            <a:r>
              <a:rPr lang="en-US" altLang="en-US">
                <a:ea typeface="ＭＳ Ｐゴシック" panose="020B0600070205080204" pitchFamily="34" charset="-128"/>
              </a:rPr>
              <a:t>Two comparisons</a:t>
            </a:r>
          </a:p>
          <a:p>
            <a:pPr lvl="1"/>
            <a:r>
              <a:rPr lang="en-US" altLang="en-US">
                <a:ea typeface="ＭＳ Ｐゴシック" panose="020B0600070205080204" pitchFamily="34" charset="-128"/>
              </a:rPr>
              <a:t>Multiply each p-value by 2</a:t>
            </a:r>
          </a:p>
          <a:p>
            <a:endParaRPr lang="en-US" altLang="en-US">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58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82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582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58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16FC58-CD55-6242-91C0-9CC15CC818AD}"/>
              </a:ext>
            </a:extLst>
          </p:cNvPr>
          <p:cNvPicPr>
            <a:picLocks noChangeAspect="1"/>
          </p:cNvPicPr>
          <p:nvPr/>
        </p:nvPicPr>
        <p:blipFill>
          <a:blip r:embed="rId2">
            <a:extLst>
              <a:ext uri="{28A0092B-C50C-407E-A947-70E740481C1C}">
                <a14:useLocalDpi xmlns:a14="http://schemas.microsoft.com/office/drawing/2010/main" val="0"/>
              </a:ext>
            </a:extLst>
          </a:blip>
          <a:srcRect t="74568"/>
          <a:stretch>
            <a:fillRect/>
          </a:stretch>
        </p:blipFill>
        <p:spPr bwMode="auto">
          <a:xfrm>
            <a:off x="5029200" y="457200"/>
            <a:ext cx="399573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4">
            <a:extLst>
              <a:ext uri="{FF2B5EF4-FFF2-40B4-BE49-F238E27FC236}">
                <a16:creationId xmlns:a16="http://schemas.microsoft.com/office/drawing/2014/main" id="{FB4DBCA8-CBCD-184C-AF50-E4804C5517A6}"/>
              </a:ext>
            </a:extLst>
          </p:cNvPr>
          <p:cNvPicPr>
            <a:picLocks noChangeAspect="1"/>
          </p:cNvPicPr>
          <p:nvPr/>
        </p:nvPicPr>
        <p:blipFill>
          <a:blip r:embed="rId2">
            <a:extLst>
              <a:ext uri="{28A0092B-C50C-407E-A947-70E740481C1C}">
                <a14:useLocalDpi xmlns:a14="http://schemas.microsoft.com/office/drawing/2010/main" val="0"/>
              </a:ext>
            </a:extLst>
          </a:blip>
          <a:srcRect b="52840"/>
          <a:stretch>
            <a:fillRect/>
          </a:stretch>
        </p:blipFill>
        <p:spPr bwMode="auto">
          <a:xfrm>
            <a:off x="25400" y="0"/>
            <a:ext cx="4394200" cy="574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A1C3D7BE-39CC-F540-AFF7-B3674E474D27}"/>
              </a:ext>
            </a:extLst>
          </p:cNvPr>
          <p:cNvPicPr>
            <a:picLocks noChangeAspect="1"/>
          </p:cNvPicPr>
          <p:nvPr/>
        </p:nvPicPr>
        <p:blipFill>
          <a:blip r:embed="rId2">
            <a:extLst>
              <a:ext uri="{28A0092B-C50C-407E-A947-70E740481C1C}">
                <a14:useLocalDpi xmlns:a14="http://schemas.microsoft.com/office/drawing/2010/main" val="0"/>
              </a:ext>
            </a:extLst>
          </a:blip>
          <a:srcRect t="47655" b="25679"/>
          <a:stretch>
            <a:fillRect/>
          </a:stretch>
        </p:blipFill>
        <p:spPr bwMode="auto">
          <a:xfrm>
            <a:off x="4265613" y="3249613"/>
            <a:ext cx="4876800" cy="360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4DC9FE3-3717-8348-9F6D-9798CC4D1356}"/>
              </a:ext>
            </a:extLst>
          </p:cNvPr>
          <p:cNvSpPr/>
          <p:nvPr/>
        </p:nvSpPr>
        <p:spPr>
          <a:xfrm>
            <a:off x="95907" y="5810723"/>
            <a:ext cx="4099199" cy="954107"/>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algn="ctr"/>
            <a:r>
              <a:rPr lang="en-US" altLang="en-US" sz="2800" b="1" dirty="0">
                <a:effectLst>
                  <a:outerShdw blurRad="38100" dist="38100" dir="2700000" algn="tl">
                    <a:srgbClr val="C0C0C0"/>
                  </a:outerShdw>
                </a:effectLst>
              </a:rPr>
              <a:t>What is the </a:t>
            </a:r>
          </a:p>
          <a:p>
            <a:pPr algn="ctr"/>
            <a:r>
              <a:rPr lang="en-US" altLang="en-US" sz="2800" b="1" dirty="0">
                <a:effectLst>
                  <a:outerShdw blurRad="38100" dist="38100" dir="2700000" algn="tl">
                    <a:srgbClr val="C0C0C0"/>
                  </a:outerShdw>
                </a:effectLst>
              </a:rPr>
              <a:t>Bonferroni correction?</a:t>
            </a:r>
            <a:endParaRPr lang="en-US" sz="2800" b="1" dirty="0"/>
          </a:p>
        </p:txBody>
      </p:sp>
    </p:spTree>
    <p:extLst>
      <p:ext uri="{BB962C8B-B14F-4D97-AF65-F5344CB8AC3E}">
        <p14:creationId xmlns:p14="http://schemas.microsoft.com/office/powerpoint/2010/main" val="104495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a:extLst>
              <a:ext uri="{FF2B5EF4-FFF2-40B4-BE49-F238E27FC236}">
                <a16:creationId xmlns:a16="http://schemas.microsoft.com/office/drawing/2014/main" id="{DCB01422-E221-4E40-811F-7FD7A9F456C3}"/>
              </a:ext>
            </a:extLst>
          </p:cNvPr>
          <p:cNvSpPr>
            <a:spLocks noGrp="1" noChangeArrowheads="1"/>
          </p:cNvSpPr>
          <p:nvPr>
            <p:ph type="title"/>
          </p:nvPr>
        </p:nvSpPr>
        <p:spPr/>
        <p:txBody>
          <a:bodyPr/>
          <a:lstStyle/>
          <a:p>
            <a:r>
              <a:rPr lang="en-US" altLang="en-US"/>
              <a:t>Bonferroni correction</a:t>
            </a:r>
          </a:p>
        </p:txBody>
      </p:sp>
      <p:sp>
        <p:nvSpPr>
          <p:cNvPr id="287747" name="Rectangle 3">
            <a:extLst>
              <a:ext uri="{FF2B5EF4-FFF2-40B4-BE49-F238E27FC236}">
                <a16:creationId xmlns:a16="http://schemas.microsoft.com/office/drawing/2014/main" id="{BEA83A2C-97F2-8A41-8FDC-2B7BAD9CBE48}"/>
              </a:ext>
            </a:extLst>
          </p:cNvPr>
          <p:cNvSpPr>
            <a:spLocks noGrp="1" noChangeArrowheads="1"/>
          </p:cNvSpPr>
          <p:nvPr>
            <p:ph type="body" idx="1"/>
          </p:nvPr>
        </p:nvSpPr>
        <p:spPr/>
        <p:txBody>
          <a:bodyPr/>
          <a:lstStyle/>
          <a:p>
            <a:r>
              <a:rPr lang="en-US" altLang="en-US" sz="2800"/>
              <a:t>Assume that individual tests are </a:t>
            </a:r>
            <a:r>
              <a:rPr lang="en-US" altLang="en-US" sz="2800" i="1"/>
              <a:t>independent</a:t>
            </a:r>
            <a:r>
              <a:rPr lang="en-US" altLang="en-US" sz="2800"/>
              <a:t>. (Is this a reasonable assumption?)</a:t>
            </a:r>
          </a:p>
          <a:p>
            <a:r>
              <a:rPr lang="en-US" altLang="en-US" sz="2800">
                <a:solidFill>
                  <a:schemeClr val="hlink"/>
                </a:solidFill>
              </a:rPr>
              <a:t>Divide the desired p-value threshold by the number of tests performed.</a:t>
            </a:r>
          </a:p>
          <a:p>
            <a:r>
              <a:rPr lang="en-US" altLang="en-US" sz="2800"/>
              <a:t>For the previous example, 0.05 / 20 = 0.0025.</a:t>
            </a:r>
          </a:p>
          <a:p>
            <a:r>
              <a:rPr lang="en-US" altLang="en-US" sz="2000"/>
              <a:t>Pr(making a mistake) = 0.0025</a:t>
            </a:r>
          </a:p>
          <a:p>
            <a:r>
              <a:rPr lang="en-US" altLang="en-US" sz="2000"/>
              <a:t>Pr(not making a mistake) = 0.9975</a:t>
            </a:r>
          </a:p>
          <a:p>
            <a:r>
              <a:rPr lang="en-US" altLang="en-US" sz="2000"/>
              <a:t>Pr(not making any mistake) = 0.9975</a:t>
            </a:r>
            <a:r>
              <a:rPr lang="en-US" altLang="en-US" sz="2000" baseline="30000"/>
              <a:t>20</a:t>
            </a:r>
            <a:r>
              <a:rPr lang="en-US" altLang="en-US" sz="2000"/>
              <a:t> = 0.9512</a:t>
            </a:r>
            <a:endParaRPr lang="en-US" altLang="en-US" sz="2000" baseline="30000"/>
          </a:p>
          <a:p>
            <a:r>
              <a:rPr lang="en-US" altLang="en-US" sz="2000"/>
              <a:t>Pr(making at least one mistake) = 1 - 0.9512 = 0.0488</a:t>
            </a:r>
            <a:endParaRPr lang="en-US" altLang="en-US" sz="2800"/>
          </a:p>
          <a:p>
            <a:endParaRPr lang="en-US" altLang="en-US" sz="2800"/>
          </a:p>
        </p:txBody>
      </p:sp>
    </p:spTree>
    <p:extLst>
      <p:ext uri="{BB962C8B-B14F-4D97-AF65-F5344CB8AC3E}">
        <p14:creationId xmlns:p14="http://schemas.microsoft.com/office/powerpoint/2010/main" val="271036387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D6F1B57-2B03-924C-A7C3-1AE4B14A5AD9}"/>
              </a:ext>
            </a:extLst>
          </p:cNvPr>
          <p:cNvSpPr>
            <a:spLocks noGrp="1"/>
          </p:cNvSpPr>
          <p:nvPr>
            <p:ph type="sldNum" sz="quarter" idx="12"/>
          </p:nvPr>
        </p:nvSpPr>
        <p:spPr/>
        <p:txBody>
          <a:bodyPr/>
          <a:lstStyle/>
          <a:p>
            <a:r>
              <a:rPr lang="en-US" altLang="en-US" dirty="0"/>
              <a:t> </a:t>
            </a:r>
          </a:p>
        </p:txBody>
      </p:sp>
      <p:sp>
        <p:nvSpPr>
          <p:cNvPr id="330754" name="Rectangle 2">
            <a:extLst>
              <a:ext uri="{FF2B5EF4-FFF2-40B4-BE49-F238E27FC236}">
                <a16:creationId xmlns:a16="http://schemas.microsoft.com/office/drawing/2014/main" id="{2FB42568-5DBA-284D-8246-1C793BE3E04E}"/>
              </a:ext>
            </a:extLst>
          </p:cNvPr>
          <p:cNvSpPr>
            <a:spLocks noGrp="1" noChangeArrowheads="1"/>
          </p:cNvSpPr>
          <p:nvPr>
            <p:ph type="title"/>
          </p:nvPr>
        </p:nvSpPr>
        <p:spPr/>
        <p:txBody>
          <a:bodyPr/>
          <a:lstStyle/>
          <a:p>
            <a:r>
              <a:rPr lang="en-US" altLang="en-US" b="1"/>
              <a:t>Type I and Type II Errors</a:t>
            </a:r>
            <a:r>
              <a:rPr lang="en-US" altLang="en-US"/>
              <a:t> </a:t>
            </a:r>
          </a:p>
        </p:txBody>
      </p:sp>
      <p:sp>
        <p:nvSpPr>
          <p:cNvPr id="330755" name="Rectangle 3">
            <a:extLst>
              <a:ext uri="{FF2B5EF4-FFF2-40B4-BE49-F238E27FC236}">
                <a16:creationId xmlns:a16="http://schemas.microsoft.com/office/drawing/2014/main" id="{D9BF5D3E-18D8-D645-A9FF-07C0A4B84329}"/>
              </a:ext>
            </a:extLst>
          </p:cNvPr>
          <p:cNvSpPr>
            <a:spLocks noGrp="1" noChangeArrowheads="1"/>
          </p:cNvSpPr>
          <p:nvPr>
            <p:ph type="body" idx="1"/>
          </p:nvPr>
        </p:nvSpPr>
        <p:spPr/>
        <p:txBody>
          <a:bodyPr/>
          <a:lstStyle/>
          <a:p>
            <a:pPr>
              <a:lnSpc>
                <a:spcPct val="90000"/>
              </a:lnSpc>
            </a:pPr>
            <a:r>
              <a:rPr lang="en-US" altLang="en-US" b="1"/>
              <a:t>Definition:</a:t>
            </a:r>
            <a:r>
              <a:rPr lang="en-US" altLang="en-US"/>
              <a:t> A </a:t>
            </a:r>
            <a:r>
              <a:rPr lang="en-US" altLang="en-US" b="1" i="1"/>
              <a:t>Type I error (α)</a:t>
            </a:r>
            <a:r>
              <a:rPr lang="en-US" altLang="en-US"/>
              <a:t> corresponds to the error of rejecting H0, the null hypothesis, when it is, in fact, true. A </a:t>
            </a:r>
            <a:r>
              <a:rPr lang="en-US" altLang="en-US" b="1" i="1"/>
              <a:t>Type II error</a:t>
            </a:r>
            <a:r>
              <a:rPr lang="en-US" altLang="en-US"/>
              <a:t> </a:t>
            </a:r>
            <a:r>
              <a:rPr lang="en-US" altLang="en-US" b="1" i="1"/>
              <a:t>(β)</a:t>
            </a:r>
            <a:r>
              <a:rPr lang="en-US" altLang="en-US"/>
              <a:t> corresponds to the error of failing to reject H0 when it is false.</a:t>
            </a:r>
          </a:p>
          <a:p>
            <a:pPr>
              <a:lnSpc>
                <a:spcPct val="90000"/>
              </a:lnSpc>
            </a:pPr>
            <a:r>
              <a:rPr lang="en-US" altLang="en-US" b="1"/>
              <a:t>Definition:</a:t>
            </a:r>
            <a:r>
              <a:rPr lang="en-US" altLang="en-US"/>
              <a:t> The power of a test is the probability of rejecting H0 given that it is false. Power = 1- β</a:t>
            </a:r>
          </a:p>
        </p:txBody>
      </p:sp>
    </p:spTree>
    <p:extLst>
      <p:ext uri="{BB962C8B-B14F-4D97-AF65-F5344CB8AC3E}">
        <p14:creationId xmlns:p14="http://schemas.microsoft.com/office/powerpoint/2010/main" val="31761249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1E5C5A5-8A9F-9649-8661-F99D0125FCC1}"/>
              </a:ext>
            </a:extLst>
          </p:cNvPr>
          <p:cNvSpPr>
            <a:spLocks noGrp="1"/>
          </p:cNvSpPr>
          <p:nvPr>
            <p:ph type="sldNum" sz="quarter" idx="12"/>
          </p:nvPr>
        </p:nvSpPr>
        <p:spPr/>
        <p:txBody>
          <a:bodyPr/>
          <a:lstStyle/>
          <a:p>
            <a:r>
              <a:rPr lang="en-US" altLang="en-US" dirty="0"/>
              <a:t> </a:t>
            </a:r>
          </a:p>
        </p:txBody>
      </p:sp>
      <p:sp>
        <p:nvSpPr>
          <p:cNvPr id="331778" name="Rectangle 2">
            <a:extLst>
              <a:ext uri="{FF2B5EF4-FFF2-40B4-BE49-F238E27FC236}">
                <a16:creationId xmlns:a16="http://schemas.microsoft.com/office/drawing/2014/main" id="{1B56E8B0-304C-6949-974E-27DB246B9CEA}"/>
              </a:ext>
            </a:extLst>
          </p:cNvPr>
          <p:cNvSpPr>
            <a:spLocks noGrp="1" noChangeArrowheads="1"/>
          </p:cNvSpPr>
          <p:nvPr>
            <p:ph type="title"/>
          </p:nvPr>
        </p:nvSpPr>
        <p:spPr/>
        <p:txBody>
          <a:bodyPr/>
          <a:lstStyle/>
          <a:p>
            <a:r>
              <a:rPr lang="en-US" altLang="en-US" b="1" i="1"/>
              <a:t>Why does Power Matter? I</a:t>
            </a:r>
            <a:r>
              <a:rPr lang="en-US" altLang="en-US"/>
              <a:t> </a:t>
            </a:r>
          </a:p>
        </p:txBody>
      </p:sp>
      <p:sp>
        <p:nvSpPr>
          <p:cNvPr id="331779" name="Rectangle 3">
            <a:extLst>
              <a:ext uri="{FF2B5EF4-FFF2-40B4-BE49-F238E27FC236}">
                <a16:creationId xmlns:a16="http://schemas.microsoft.com/office/drawing/2014/main" id="{C06F52F1-BD29-404A-907B-19D3D1A7335A}"/>
              </a:ext>
            </a:extLst>
          </p:cNvPr>
          <p:cNvSpPr>
            <a:spLocks noGrp="1" noChangeArrowheads="1"/>
          </p:cNvSpPr>
          <p:nvPr>
            <p:ph type="body" idx="1"/>
          </p:nvPr>
        </p:nvSpPr>
        <p:spPr/>
        <p:txBody>
          <a:bodyPr/>
          <a:lstStyle/>
          <a:p>
            <a:r>
              <a:rPr lang="en-US" altLang="en-US" sz="2800"/>
              <a:t>All the hypothesis tests described in the previous three sections are only concerned about reducing the Type I error. </a:t>
            </a:r>
          </a:p>
          <a:p>
            <a:r>
              <a:rPr lang="en-US" altLang="en-US" sz="2800"/>
              <a:t>i.e., they try to ascertain the conditions under which we are rejecting a hypothesis rightly. </a:t>
            </a:r>
          </a:p>
          <a:p>
            <a:r>
              <a:rPr lang="en-US" altLang="en-US" sz="2800"/>
              <a:t>They are not at all concerned about the case where the null hypothesis is really false, but we do not reject it.</a:t>
            </a:r>
          </a:p>
        </p:txBody>
      </p:sp>
    </p:spTree>
    <p:extLst>
      <p:ext uri="{BB962C8B-B14F-4D97-AF65-F5344CB8AC3E}">
        <p14:creationId xmlns:p14="http://schemas.microsoft.com/office/powerpoint/2010/main" val="1168954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205D2C2-5B1E-6943-AB1E-D1091A947A5A}"/>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Nonstatistical Hypothesis Testing…</a:t>
            </a:r>
          </a:p>
        </p:txBody>
      </p:sp>
      <p:sp>
        <p:nvSpPr>
          <p:cNvPr id="24578" name="Rectangle 3">
            <a:extLst>
              <a:ext uri="{FF2B5EF4-FFF2-40B4-BE49-F238E27FC236}">
                <a16:creationId xmlns:a16="http://schemas.microsoft.com/office/drawing/2014/main" id="{08F5A3A9-D70A-0F4E-A9F4-FABAD1B5063F}"/>
              </a:ext>
            </a:extLst>
          </p:cNvPr>
          <p:cNvSpPr>
            <a:spLocks noGrp="1" noChangeArrowheads="1"/>
          </p:cNvSpPr>
          <p:nvPr>
            <p:ph type="body" idx="1"/>
          </p:nvPr>
        </p:nvSpPr>
        <p:spPr>
          <a:xfrm>
            <a:off x="330200" y="876300"/>
            <a:ext cx="8585200" cy="5635625"/>
          </a:xfrm>
        </p:spPr>
        <p:txBody>
          <a:bodyPr/>
          <a:lstStyle/>
          <a:p>
            <a:pPr marL="0" indent="0" eaLnBrk="1" hangingPunct="1">
              <a:buFont typeface="Wingdings" pitchFamily="2" charset="2"/>
              <a:buNone/>
            </a:pPr>
            <a:r>
              <a:rPr lang="en-US" altLang="en-US" sz="2800" dirty="0">
                <a:ea typeface="ＭＳ Ｐゴシック" panose="020B0600070205080204" pitchFamily="34" charset="-128"/>
              </a:rPr>
              <a:t>In the language of statistics convicting the defendant is called </a:t>
            </a:r>
            <a:r>
              <a:rPr lang="en-US" altLang="en-US" sz="2800" i="1" dirty="0">
                <a:ea typeface="ＭＳ Ｐゴシック" panose="020B0600070205080204" pitchFamily="34" charset="-128"/>
              </a:rPr>
              <a:t>rejecting the null hypothesis in favor of the alternative hypothesis</a:t>
            </a:r>
            <a:r>
              <a:rPr lang="en-US" altLang="en-US" sz="2800" dirty="0">
                <a:ea typeface="ＭＳ Ｐゴシック" panose="020B0600070205080204" pitchFamily="34" charset="-128"/>
              </a:rPr>
              <a:t>. That is, the jury is saying that there is enough evidence to conclude that the defendant is guilty (i.e., there is enough evidence to support the alternative hypothesis). </a:t>
            </a:r>
          </a:p>
          <a:p>
            <a:pPr marL="0" indent="0" eaLnBrk="1" hangingPunct="1">
              <a:buFont typeface="Wingdings" pitchFamily="2" charset="2"/>
              <a:buNone/>
            </a:pPr>
            <a:endParaRPr lang="en-US" altLang="en-US" sz="2800" dirty="0">
              <a:ea typeface="ＭＳ Ｐゴシック" panose="020B0600070205080204" pitchFamily="34" charset="-128"/>
            </a:endParaRPr>
          </a:p>
          <a:p>
            <a:pPr marL="0" indent="0" eaLnBrk="1" hangingPunct="1">
              <a:buFont typeface="Wingdings" pitchFamily="2" charset="2"/>
              <a:buNone/>
            </a:pPr>
            <a:r>
              <a:rPr lang="en-US" altLang="en-US" sz="2800" dirty="0">
                <a:ea typeface="ＭＳ Ｐゴシック" panose="020B0600070205080204" pitchFamily="34" charset="-128"/>
              </a:rPr>
              <a:t>If the jury acquits it is stating that </a:t>
            </a:r>
            <a:r>
              <a:rPr lang="en-US" altLang="en-US" sz="2800" i="1" dirty="0">
                <a:ea typeface="ＭＳ Ｐゴシック" panose="020B0600070205080204" pitchFamily="34" charset="-128"/>
              </a:rPr>
              <a:t>there is not enough evidence to support the alternative hypothesis</a:t>
            </a:r>
            <a:r>
              <a:rPr lang="en-US" altLang="en-US" sz="2800" dirty="0">
                <a:ea typeface="ＭＳ Ｐゴシック" panose="020B0600070205080204" pitchFamily="34" charset="-128"/>
              </a:rPr>
              <a:t>. Notice that the jury is not saying that the defendant is innocent, only that there is not enough evidence to support the alternative hypothesis. </a:t>
            </a:r>
            <a:endParaRPr lang="en-US" altLang="ja-JP" sz="2800" dirty="0">
              <a:ea typeface="ＭＳ Ｐゴシック" panose="020B0600070205080204" pitchFamily="34" charset="-128"/>
            </a:endParaRPr>
          </a:p>
          <a:p>
            <a:pPr marL="0" indent="0" eaLnBrk="1" hangingPunct="1">
              <a:buFont typeface="Wingdings" pitchFamily="2" charset="2"/>
              <a:buNone/>
            </a:pPr>
            <a:r>
              <a:rPr lang="en-US" altLang="en-US" sz="2800" dirty="0">
                <a:ea typeface="ＭＳ Ｐゴシック" panose="020B0600070205080204" pitchFamily="34" charset="-128"/>
              </a:rPr>
              <a:t> </a:t>
            </a:r>
          </a:p>
          <a:p>
            <a:pPr marL="0" indent="0" eaLnBrk="1" hangingPunct="1">
              <a:buFont typeface="Wingdings" pitchFamily="2" charset="2"/>
              <a:buNone/>
            </a:pPr>
            <a:endParaRPr lang="en-US" altLang="en-US" sz="2800" dirty="0">
              <a:ea typeface="ＭＳ Ｐゴシック" panose="020B0600070205080204" pitchFamily="34" charset="-128"/>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6CB0F91-7227-504E-8461-E82290E84A76}"/>
              </a:ext>
            </a:extLst>
          </p:cNvPr>
          <p:cNvSpPr>
            <a:spLocks noGrp="1"/>
          </p:cNvSpPr>
          <p:nvPr>
            <p:ph type="sldNum" sz="quarter" idx="12"/>
          </p:nvPr>
        </p:nvSpPr>
        <p:spPr/>
        <p:txBody>
          <a:bodyPr/>
          <a:lstStyle/>
          <a:p>
            <a:r>
              <a:rPr lang="en-US" altLang="en-US" dirty="0"/>
              <a:t> </a:t>
            </a:r>
          </a:p>
        </p:txBody>
      </p:sp>
      <p:sp>
        <p:nvSpPr>
          <p:cNvPr id="332802" name="Rectangle 2">
            <a:extLst>
              <a:ext uri="{FF2B5EF4-FFF2-40B4-BE49-F238E27FC236}">
                <a16:creationId xmlns:a16="http://schemas.microsoft.com/office/drawing/2014/main" id="{7AF4CC87-F343-664D-94F8-91E617B3995D}"/>
              </a:ext>
            </a:extLst>
          </p:cNvPr>
          <p:cNvSpPr>
            <a:spLocks noGrp="1" noChangeArrowheads="1"/>
          </p:cNvSpPr>
          <p:nvPr>
            <p:ph type="title"/>
          </p:nvPr>
        </p:nvSpPr>
        <p:spPr/>
        <p:txBody>
          <a:bodyPr/>
          <a:lstStyle/>
          <a:p>
            <a:r>
              <a:rPr lang="en-US" altLang="en-US" b="1" i="1"/>
              <a:t>Why does Power Matter? II</a:t>
            </a:r>
          </a:p>
        </p:txBody>
      </p:sp>
      <p:sp>
        <p:nvSpPr>
          <p:cNvPr id="332803" name="Rectangle 3">
            <a:extLst>
              <a:ext uri="{FF2B5EF4-FFF2-40B4-BE49-F238E27FC236}">
                <a16:creationId xmlns:a16="http://schemas.microsoft.com/office/drawing/2014/main" id="{E53C884C-50E0-0247-8D3A-CA1C8591D6ED}"/>
              </a:ext>
            </a:extLst>
          </p:cNvPr>
          <p:cNvSpPr>
            <a:spLocks noGrp="1" noChangeArrowheads="1"/>
          </p:cNvSpPr>
          <p:nvPr>
            <p:ph type="body" idx="1"/>
          </p:nvPr>
        </p:nvSpPr>
        <p:spPr/>
        <p:txBody>
          <a:bodyPr/>
          <a:lstStyle/>
          <a:p>
            <a:pPr>
              <a:lnSpc>
                <a:spcPct val="90000"/>
              </a:lnSpc>
            </a:pPr>
            <a:r>
              <a:rPr lang="en-US" altLang="en-US" sz="2400"/>
              <a:t>In the case of Machine Learning, reducing the type I error means reducing the probability of us saying that there is a difference in the performance of the 2 classifiers, when in fact, there isn’t.</a:t>
            </a:r>
          </a:p>
          <a:p>
            <a:pPr>
              <a:lnSpc>
                <a:spcPct val="90000"/>
              </a:lnSpc>
            </a:pPr>
            <a:r>
              <a:rPr lang="en-US" altLang="en-US" sz="2400"/>
              <a:t>Reducing the type II error means reducing the probability of us saying that there is no difference in the performance of the two classifiers, when, in fact, there is.</a:t>
            </a:r>
          </a:p>
          <a:p>
            <a:pPr>
              <a:lnSpc>
                <a:spcPct val="90000"/>
              </a:lnSpc>
            </a:pPr>
            <a:r>
              <a:rPr lang="en-US" altLang="en-US" sz="2400"/>
              <a:t>Power matters because we do not want to discard a classifier that shouldn’t have been discarded. If a test does not have enough power, then this kind of situation can arise</a:t>
            </a:r>
          </a:p>
          <a:p>
            <a:pPr>
              <a:lnSpc>
                <a:spcPct val="90000"/>
              </a:lnSpc>
            </a:pPr>
            <a:endParaRPr lang="en-US" altLang="en-US" sz="2400"/>
          </a:p>
        </p:txBody>
      </p:sp>
    </p:spTree>
    <p:extLst>
      <p:ext uri="{BB962C8B-B14F-4D97-AF65-F5344CB8AC3E}">
        <p14:creationId xmlns:p14="http://schemas.microsoft.com/office/powerpoint/2010/main" val="22237145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21A9BC4-81B9-1C4C-90E2-33963BF3E983}"/>
              </a:ext>
            </a:extLst>
          </p:cNvPr>
          <p:cNvSpPr>
            <a:spLocks noGrp="1"/>
          </p:cNvSpPr>
          <p:nvPr>
            <p:ph type="sldNum" sz="quarter" idx="12"/>
          </p:nvPr>
        </p:nvSpPr>
        <p:spPr/>
        <p:txBody>
          <a:bodyPr/>
          <a:lstStyle/>
          <a:p>
            <a:r>
              <a:rPr lang="en-US" altLang="en-US" dirty="0"/>
              <a:t> </a:t>
            </a:r>
          </a:p>
        </p:txBody>
      </p:sp>
      <p:sp>
        <p:nvSpPr>
          <p:cNvPr id="335874" name="Rectangle 2">
            <a:extLst>
              <a:ext uri="{FF2B5EF4-FFF2-40B4-BE49-F238E27FC236}">
                <a16:creationId xmlns:a16="http://schemas.microsoft.com/office/drawing/2014/main" id="{A50351B4-82DC-0148-9336-CA8C542A1843}"/>
              </a:ext>
            </a:extLst>
          </p:cNvPr>
          <p:cNvSpPr>
            <a:spLocks noGrp="1" noChangeArrowheads="1"/>
          </p:cNvSpPr>
          <p:nvPr>
            <p:ph type="title"/>
          </p:nvPr>
        </p:nvSpPr>
        <p:spPr/>
        <p:txBody>
          <a:bodyPr/>
          <a:lstStyle/>
          <a:p>
            <a:r>
              <a:rPr lang="en-US" altLang="en-US"/>
              <a:t>What is the Effect Size?</a:t>
            </a:r>
          </a:p>
        </p:txBody>
      </p:sp>
      <p:sp>
        <p:nvSpPr>
          <p:cNvPr id="335875" name="Rectangle 3">
            <a:extLst>
              <a:ext uri="{FF2B5EF4-FFF2-40B4-BE49-F238E27FC236}">
                <a16:creationId xmlns:a16="http://schemas.microsoft.com/office/drawing/2014/main" id="{E720B459-A3D1-AD4D-8327-3FECD2200E47}"/>
              </a:ext>
            </a:extLst>
          </p:cNvPr>
          <p:cNvSpPr>
            <a:spLocks noGrp="1" noChangeArrowheads="1"/>
          </p:cNvSpPr>
          <p:nvPr>
            <p:ph type="body" idx="1"/>
          </p:nvPr>
        </p:nvSpPr>
        <p:spPr>
          <a:xfrm>
            <a:off x="457200" y="1371600"/>
            <a:ext cx="8534400" cy="4953000"/>
          </a:xfrm>
        </p:spPr>
        <p:txBody>
          <a:bodyPr/>
          <a:lstStyle/>
          <a:p>
            <a:pPr>
              <a:lnSpc>
                <a:spcPct val="80000"/>
              </a:lnSpc>
            </a:pPr>
            <a:r>
              <a:rPr lang="en-US" altLang="en-US" sz="2400" dirty="0"/>
              <a:t>The effect size measures how strong the relationship between two entities is. </a:t>
            </a:r>
          </a:p>
          <a:p>
            <a:pPr>
              <a:lnSpc>
                <a:spcPct val="80000"/>
              </a:lnSpc>
            </a:pPr>
            <a:r>
              <a:rPr lang="en-US" altLang="en-US" sz="2400" dirty="0"/>
              <a:t>In particular, if we consider a particular procedure, in addition to knowing how statistically significant the effect of that procedure is, we may want to know what the size of this effect is.</a:t>
            </a:r>
          </a:p>
          <a:p>
            <a:pPr>
              <a:lnSpc>
                <a:spcPct val="80000"/>
              </a:lnSpc>
            </a:pPr>
            <a:r>
              <a:rPr lang="en-US" altLang="en-US" sz="2400" dirty="0"/>
              <a:t>There are different measures of effect sizes, including:</a:t>
            </a:r>
          </a:p>
          <a:p>
            <a:pPr lvl="1">
              <a:lnSpc>
                <a:spcPct val="80000"/>
              </a:lnSpc>
            </a:pPr>
            <a:r>
              <a:rPr lang="en-US" altLang="en-US" sz="2400" dirty="0" err="1"/>
              <a:t>Pearsons</a:t>
            </a:r>
            <a:r>
              <a:rPr lang="en-US" altLang="en-US" sz="2400" dirty="0"/>
              <a:t>’ correlation coefficient </a:t>
            </a:r>
          </a:p>
          <a:p>
            <a:pPr lvl="1">
              <a:lnSpc>
                <a:spcPct val="80000"/>
              </a:lnSpc>
            </a:pPr>
            <a:r>
              <a:rPr lang="en-US" altLang="en-US" sz="2400" dirty="0"/>
              <a:t>Odd’s ratio</a:t>
            </a:r>
          </a:p>
          <a:p>
            <a:pPr lvl="1">
              <a:lnSpc>
                <a:spcPct val="80000"/>
              </a:lnSpc>
            </a:pPr>
            <a:r>
              <a:rPr lang="en-US" altLang="en-US" sz="2400" dirty="0"/>
              <a:t>Cohen’s d statistics</a:t>
            </a:r>
          </a:p>
          <a:p>
            <a:pPr>
              <a:lnSpc>
                <a:spcPct val="80000"/>
              </a:lnSpc>
            </a:pPr>
            <a:r>
              <a:rPr lang="en-US" altLang="en-US" sz="2400" dirty="0"/>
              <a:t>Cohen's </a:t>
            </a:r>
            <a:r>
              <a:rPr lang="en-US" altLang="en-US" sz="2400" i="1" dirty="0"/>
              <a:t>d</a:t>
            </a:r>
            <a:r>
              <a:rPr lang="en-US" altLang="en-US" sz="2400" dirty="0"/>
              <a:t> statistic is appropriate in the context of a </a:t>
            </a:r>
            <a:r>
              <a:rPr lang="en-US" altLang="en-US" sz="2400" dirty="0">
                <a:hlinkClick r:id="rId2" tooltip="T-test"/>
              </a:rPr>
              <a:t>t-test</a:t>
            </a:r>
            <a:r>
              <a:rPr lang="en-US" altLang="en-US" sz="2400" dirty="0"/>
              <a:t> on means. It is thus the effect size measure we concentrate on here.</a:t>
            </a:r>
          </a:p>
          <a:p>
            <a:pPr>
              <a:lnSpc>
                <a:spcPct val="80000"/>
              </a:lnSpc>
              <a:buFont typeface="Wingdings" pitchFamily="2" charset="2"/>
              <a:buNone/>
            </a:pPr>
            <a:r>
              <a:rPr lang="en-US" altLang="en-US" sz="2400" dirty="0"/>
              <a:t>[Wikipedia: http://</a:t>
            </a:r>
            <a:r>
              <a:rPr lang="en-US" altLang="en-US" sz="2400" dirty="0" err="1"/>
              <a:t>en.wikipedia.org</a:t>
            </a:r>
            <a:r>
              <a:rPr lang="en-US" altLang="en-US" sz="2400" dirty="0"/>
              <a:t>/wiki/</a:t>
            </a:r>
            <a:r>
              <a:rPr lang="en-US" altLang="en-US" sz="2400" dirty="0" err="1"/>
              <a:t>Effect_size</a:t>
            </a:r>
            <a:r>
              <a:rPr lang="en-US" altLang="en-US" sz="2400" dirty="0"/>
              <a:t>]</a:t>
            </a:r>
          </a:p>
          <a:p>
            <a:pPr lvl="1">
              <a:lnSpc>
                <a:spcPct val="80000"/>
              </a:lnSpc>
            </a:pPr>
            <a:endParaRPr lang="en-US" altLang="en-US" sz="2400" dirty="0"/>
          </a:p>
          <a:p>
            <a:pPr>
              <a:lnSpc>
                <a:spcPct val="80000"/>
              </a:lnSpc>
            </a:pPr>
            <a:endParaRPr lang="en-US" altLang="en-US" sz="2400" dirty="0"/>
          </a:p>
          <a:p>
            <a:pPr lvl="1">
              <a:lnSpc>
                <a:spcPct val="80000"/>
              </a:lnSpc>
              <a:buFontTx/>
              <a:buNone/>
            </a:pPr>
            <a:endParaRPr lang="en-US" altLang="en-US" sz="2400" dirty="0"/>
          </a:p>
        </p:txBody>
      </p:sp>
    </p:spTree>
    <p:extLst>
      <p:ext uri="{BB962C8B-B14F-4D97-AF65-F5344CB8AC3E}">
        <p14:creationId xmlns:p14="http://schemas.microsoft.com/office/powerpoint/2010/main" val="946624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DD49889A-E40B-7141-BDEE-08585BEFE891}"/>
              </a:ext>
            </a:extLst>
          </p:cNvPr>
          <p:cNvSpPr>
            <a:spLocks noGrp="1"/>
          </p:cNvSpPr>
          <p:nvPr>
            <p:ph type="sldNum" sz="quarter" idx="12"/>
          </p:nvPr>
        </p:nvSpPr>
        <p:spPr/>
        <p:txBody>
          <a:bodyPr/>
          <a:lstStyle/>
          <a:p>
            <a:r>
              <a:rPr lang="en-US" altLang="en-US" dirty="0"/>
              <a:t> </a:t>
            </a:r>
          </a:p>
        </p:txBody>
      </p:sp>
      <p:sp>
        <p:nvSpPr>
          <p:cNvPr id="333826" name="Rectangle 2">
            <a:extLst>
              <a:ext uri="{FF2B5EF4-FFF2-40B4-BE49-F238E27FC236}">
                <a16:creationId xmlns:a16="http://schemas.microsoft.com/office/drawing/2014/main" id="{CE61D06B-5727-D441-8B04-26383D1036CC}"/>
              </a:ext>
            </a:extLst>
          </p:cNvPr>
          <p:cNvSpPr>
            <a:spLocks noGrp="1" noChangeArrowheads="1"/>
          </p:cNvSpPr>
          <p:nvPr>
            <p:ph type="title"/>
          </p:nvPr>
        </p:nvSpPr>
        <p:spPr/>
        <p:txBody>
          <a:bodyPr/>
          <a:lstStyle/>
          <a:p>
            <a:r>
              <a:rPr lang="en-US" altLang="en-US"/>
              <a:t>Cohen’s d-statistics</a:t>
            </a:r>
          </a:p>
        </p:txBody>
      </p:sp>
      <p:sp>
        <p:nvSpPr>
          <p:cNvPr id="333827" name="Rectangle 3">
            <a:extLst>
              <a:ext uri="{FF2B5EF4-FFF2-40B4-BE49-F238E27FC236}">
                <a16:creationId xmlns:a16="http://schemas.microsoft.com/office/drawing/2014/main" id="{8BFA3E31-1A3C-094D-9E43-5CF8558DA621}"/>
              </a:ext>
            </a:extLst>
          </p:cNvPr>
          <p:cNvSpPr>
            <a:spLocks noGrp="1" noChangeArrowheads="1"/>
          </p:cNvSpPr>
          <p:nvPr>
            <p:ph type="body" idx="1"/>
          </p:nvPr>
        </p:nvSpPr>
        <p:spPr>
          <a:xfrm>
            <a:off x="457200" y="1524000"/>
            <a:ext cx="8534400" cy="4606925"/>
          </a:xfrm>
        </p:spPr>
        <p:txBody>
          <a:bodyPr/>
          <a:lstStyle/>
          <a:p>
            <a:pPr>
              <a:lnSpc>
                <a:spcPct val="90000"/>
              </a:lnSpc>
            </a:pPr>
            <a:r>
              <a:rPr lang="en-US" altLang="en-US" sz="2800" dirty="0"/>
              <a:t>Cohen’s d-statistic is expressed as:</a:t>
            </a:r>
          </a:p>
          <a:p>
            <a:pPr>
              <a:lnSpc>
                <a:spcPct val="90000"/>
              </a:lnSpc>
              <a:buFont typeface="Wingdings" pitchFamily="2" charset="2"/>
              <a:buNone/>
            </a:pPr>
            <a:r>
              <a:rPr lang="en-US" altLang="en-US" sz="2800" dirty="0"/>
              <a:t>      d = (X1 – X2)/ </a:t>
            </a:r>
            <a:r>
              <a:rPr lang="en-US" altLang="en-US" sz="2800" dirty="0" err="1"/>
              <a:t>sp</a:t>
            </a:r>
            <a:r>
              <a:rPr lang="en-US" altLang="en-US" sz="2800" dirty="0"/>
              <a:t>        </a:t>
            </a:r>
          </a:p>
          <a:p>
            <a:pPr>
              <a:lnSpc>
                <a:spcPct val="90000"/>
              </a:lnSpc>
            </a:pPr>
            <a:r>
              <a:rPr lang="en-US" altLang="en-US" sz="2800" dirty="0"/>
              <a:t>Where sp</a:t>
            </a:r>
            <a:r>
              <a:rPr lang="en-US" altLang="en-US" sz="2800" baseline="30000" dirty="0"/>
              <a:t>2</a:t>
            </a:r>
            <a:r>
              <a:rPr lang="en-US" altLang="en-US" sz="2800" dirty="0"/>
              <a:t>, the pooled variance estimate is:</a:t>
            </a:r>
          </a:p>
          <a:p>
            <a:pPr>
              <a:lnSpc>
                <a:spcPct val="90000"/>
              </a:lnSpc>
              <a:buFont typeface="Wingdings" pitchFamily="2" charset="2"/>
              <a:buNone/>
            </a:pPr>
            <a:r>
              <a:rPr lang="en-US" altLang="en-US" sz="2800" dirty="0"/>
              <a:t>       sp</a:t>
            </a:r>
            <a:r>
              <a:rPr lang="en-US" altLang="en-US" sz="2800" baseline="30000" dirty="0"/>
              <a:t>2</a:t>
            </a:r>
            <a:r>
              <a:rPr lang="en-US" altLang="en-US" sz="2800" dirty="0"/>
              <a:t>= ((n1-1)*s</a:t>
            </a:r>
            <a:r>
              <a:rPr lang="en-US" altLang="en-US" sz="2800" baseline="-25000" dirty="0"/>
              <a:t>1</a:t>
            </a:r>
            <a:r>
              <a:rPr lang="en-US" altLang="en-US" sz="2800" baseline="30000" dirty="0"/>
              <a:t>2</a:t>
            </a:r>
            <a:r>
              <a:rPr lang="en-US" altLang="en-US" sz="2800" dirty="0"/>
              <a:t> + (n2-1)*s</a:t>
            </a:r>
            <a:r>
              <a:rPr lang="en-US" altLang="en-US" sz="2800" baseline="-25000" dirty="0"/>
              <a:t>2</a:t>
            </a:r>
            <a:r>
              <a:rPr lang="en-US" altLang="en-US" sz="2800" baseline="30000" dirty="0"/>
              <a:t>2</a:t>
            </a:r>
            <a:r>
              <a:rPr lang="en-US" altLang="en-US" sz="2800" dirty="0"/>
              <a:t>)                  </a:t>
            </a:r>
          </a:p>
          <a:p>
            <a:pPr>
              <a:lnSpc>
                <a:spcPct val="90000"/>
              </a:lnSpc>
              <a:buFont typeface="Wingdings" pitchFamily="2" charset="2"/>
              <a:buNone/>
            </a:pPr>
            <a:r>
              <a:rPr lang="en-US" altLang="en-US" sz="2800" dirty="0"/>
              <a:t>                           (n1+n2-2)</a:t>
            </a:r>
          </a:p>
          <a:p>
            <a:pPr>
              <a:lnSpc>
                <a:spcPct val="90000"/>
              </a:lnSpc>
            </a:pPr>
            <a:r>
              <a:rPr lang="en-US" altLang="en-US" sz="2800" dirty="0"/>
              <a:t>and </a:t>
            </a:r>
            <a:r>
              <a:rPr lang="en-US" altLang="en-US" sz="2800" dirty="0" err="1"/>
              <a:t>sp</a:t>
            </a:r>
            <a:r>
              <a:rPr lang="en-US" altLang="en-US" sz="2800" dirty="0"/>
              <a:t>, its square root.</a:t>
            </a:r>
          </a:p>
          <a:p>
            <a:pPr>
              <a:lnSpc>
                <a:spcPct val="90000"/>
              </a:lnSpc>
            </a:pPr>
            <a:r>
              <a:rPr lang="en-US" altLang="en-US" sz="2800" dirty="0"/>
              <a:t>[Note this is not exactly Cohen’s d measure which </a:t>
            </a:r>
            <a:r>
              <a:rPr lang="en-US" altLang="en-US" sz="2800" dirty="0" err="1"/>
              <a:t>os</a:t>
            </a:r>
            <a:r>
              <a:rPr lang="en-US" altLang="en-US" sz="2800" dirty="0"/>
              <a:t> expressed in terms of parameters. This is a very usable estimate of d].</a:t>
            </a:r>
          </a:p>
        </p:txBody>
      </p:sp>
      <p:sp>
        <p:nvSpPr>
          <p:cNvPr id="333828" name="Line 4">
            <a:extLst>
              <a:ext uri="{FF2B5EF4-FFF2-40B4-BE49-F238E27FC236}">
                <a16:creationId xmlns:a16="http://schemas.microsoft.com/office/drawing/2014/main" id="{220005F1-3B44-1141-A692-E0E18F950896}"/>
              </a:ext>
            </a:extLst>
          </p:cNvPr>
          <p:cNvSpPr>
            <a:spLocks noChangeShapeType="1"/>
          </p:cNvSpPr>
          <p:nvPr/>
        </p:nvSpPr>
        <p:spPr bwMode="auto">
          <a:xfrm>
            <a:off x="1905000" y="19812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3829" name="Line 5">
            <a:extLst>
              <a:ext uri="{FF2B5EF4-FFF2-40B4-BE49-F238E27FC236}">
                <a16:creationId xmlns:a16="http://schemas.microsoft.com/office/drawing/2014/main" id="{00B36D0D-D26F-2144-9F86-3BD0F163792D}"/>
              </a:ext>
            </a:extLst>
          </p:cNvPr>
          <p:cNvSpPr>
            <a:spLocks noChangeShapeType="1"/>
          </p:cNvSpPr>
          <p:nvPr/>
        </p:nvSpPr>
        <p:spPr bwMode="auto">
          <a:xfrm>
            <a:off x="2819400" y="1970103"/>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3830" name="Line 6">
            <a:extLst>
              <a:ext uri="{FF2B5EF4-FFF2-40B4-BE49-F238E27FC236}">
                <a16:creationId xmlns:a16="http://schemas.microsoft.com/office/drawing/2014/main" id="{D65DECE4-A64B-BA4D-8BE7-6B804130A56E}"/>
              </a:ext>
            </a:extLst>
          </p:cNvPr>
          <p:cNvSpPr>
            <a:spLocks noChangeShapeType="1"/>
          </p:cNvSpPr>
          <p:nvPr/>
        </p:nvSpPr>
        <p:spPr bwMode="auto">
          <a:xfrm>
            <a:off x="2438400" y="3429000"/>
            <a:ext cx="4648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2378449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B58EE15-5DDD-7F42-BB14-111A262CD34D}"/>
              </a:ext>
            </a:extLst>
          </p:cNvPr>
          <p:cNvSpPr>
            <a:spLocks noGrp="1"/>
          </p:cNvSpPr>
          <p:nvPr>
            <p:ph type="sldNum" sz="quarter" idx="12"/>
          </p:nvPr>
        </p:nvSpPr>
        <p:spPr/>
        <p:txBody>
          <a:bodyPr/>
          <a:lstStyle/>
          <a:p>
            <a:fld id="{D444C415-4F7E-7B4B-9057-20F49C8C3FD1}" type="slidenum">
              <a:rPr lang="en-US" altLang="en-US"/>
              <a:pPr/>
              <a:t>83</a:t>
            </a:fld>
            <a:endParaRPr lang="en-US" altLang="en-US"/>
          </a:p>
        </p:txBody>
      </p:sp>
      <p:sp>
        <p:nvSpPr>
          <p:cNvPr id="334850" name="Rectangle 2">
            <a:extLst>
              <a:ext uri="{FF2B5EF4-FFF2-40B4-BE49-F238E27FC236}">
                <a16:creationId xmlns:a16="http://schemas.microsoft.com/office/drawing/2014/main" id="{B96572AF-3D6E-4547-8550-44C47F101D1D}"/>
              </a:ext>
            </a:extLst>
          </p:cNvPr>
          <p:cNvSpPr>
            <a:spLocks noGrp="1" noChangeArrowheads="1"/>
          </p:cNvSpPr>
          <p:nvPr>
            <p:ph type="title"/>
          </p:nvPr>
        </p:nvSpPr>
        <p:spPr/>
        <p:txBody>
          <a:bodyPr/>
          <a:lstStyle/>
          <a:p>
            <a:r>
              <a:rPr lang="en-US" altLang="en-US"/>
              <a:t>Usefulness of the d statistic</a:t>
            </a:r>
          </a:p>
        </p:txBody>
      </p:sp>
      <p:sp>
        <p:nvSpPr>
          <p:cNvPr id="334851" name="Rectangle 3">
            <a:extLst>
              <a:ext uri="{FF2B5EF4-FFF2-40B4-BE49-F238E27FC236}">
                <a16:creationId xmlns:a16="http://schemas.microsoft.com/office/drawing/2014/main" id="{F23805A3-E9C7-C848-A60A-994AFFC1B9C2}"/>
              </a:ext>
            </a:extLst>
          </p:cNvPr>
          <p:cNvSpPr>
            <a:spLocks noGrp="1" noChangeArrowheads="1"/>
          </p:cNvSpPr>
          <p:nvPr>
            <p:ph type="body" idx="1"/>
          </p:nvPr>
        </p:nvSpPr>
        <p:spPr>
          <a:xfrm>
            <a:off x="381000" y="1524000"/>
            <a:ext cx="8305800" cy="4759325"/>
          </a:xfrm>
        </p:spPr>
        <p:txBody>
          <a:bodyPr/>
          <a:lstStyle/>
          <a:p>
            <a:pPr>
              <a:lnSpc>
                <a:spcPct val="90000"/>
              </a:lnSpc>
            </a:pPr>
            <a:r>
              <a:rPr lang="en-US" altLang="en-US" sz="2400"/>
              <a:t>d is useful in that it standardizes the difference between the two means. We can talk about deviations in terms of proportions of standard deviation points that are more useful than actual differences that are domain dependent.</a:t>
            </a:r>
          </a:p>
          <a:p>
            <a:pPr>
              <a:lnSpc>
                <a:spcPct val="90000"/>
              </a:lnSpc>
            </a:pPr>
            <a:r>
              <a:rPr lang="en-US" altLang="en-US" sz="2400"/>
              <a:t>Cohen came up with a set of guidelines concerning d:</a:t>
            </a:r>
          </a:p>
          <a:p>
            <a:pPr lvl="3">
              <a:lnSpc>
                <a:spcPct val="90000"/>
              </a:lnSpc>
            </a:pPr>
            <a:r>
              <a:rPr lang="en-US" altLang="en-US" sz="2400"/>
              <a:t>d=.2 has a small effect, but is probably meaningful; </a:t>
            </a:r>
          </a:p>
          <a:p>
            <a:pPr lvl="3">
              <a:lnSpc>
                <a:spcPct val="90000"/>
              </a:lnSpc>
            </a:pPr>
            <a:r>
              <a:rPr lang="en-US" altLang="en-US" sz="2400"/>
              <a:t>d= .5 is a medium effect that is noticeable. </a:t>
            </a:r>
          </a:p>
          <a:p>
            <a:pPr lvl="3">
              <a:lnSpc>
                <a:spcPct val="90000"/>
              </a:lnSpc>
            </a:pPr>
            <a:r>
              <a:rPr lang="en-US" altLang="en-US" sz="2400"/>
              <a:t>d= .8 shows a large effect size.</a:t>
            </a:r>
          </a:p>
        </p:txBody>
      </p:sp>
    </p:spTree>
    <p:extLst>
      <p:ext uri="{BB962C8B-B14F-4D97-AF65-F5344CB8AC3E}">
        <p14:creationId xmlns:p14="http://schemas.microsoft.com/office/powerpoint/2010/main" val="24246296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F9FF3585-0BE1-1545-9AF0-0E61E1450616}"/>
              </a:ext>
            </a:extLst>
          </p:cNvPr>
          <p:cNvSpPr>
            <a:spLocks noGrp="1"/>
          </p:cNvSpPr>
          <p:nvPr>
            <p:ph type="title"/>
          </p:nvPr>
        </p:nvSpPr>
        <p:spPr>
          <a:xfrm>
            <a:off x="685800" y="228600"/>
            <a:ext cx="7772400" cy="7620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Bivariate and Multivariate</a:t>
            </a:r>
          </a:p>
        </p:txBody>
      </p:sp>
      <p:sp>
        <p:nvSpPr>
          <p:cNvPr id="139266" name="Content Placeholder 2">
            <a:extLst>
              <a:ext uri="{FF2B5EF4-FFF2-40B4-BE49-F238E27FC236}">
                <a16:creationId xmlns:a16="http://schemas.microsoft.com/office/drawing/2014/main" id="{25D794D7-0211-534D-8E3D-0F928C55D943}"/>
              </a:ext>
            </a:extLst>
          </p:cNvPr>
          <p:cNvSpPr>
            <a:spLocks noGrp="1"/>
          </p:cNvSpPr>
          <p:nvPr>
            <p:ph idx="1"/>
          </p:nvPr>
        </p:nvSpPr>
        <p:spPr>
          <a:xfrm>
            <a:off x="609600" y="914400"/>
            <a:ext cx="6096000" cy="5105400"/>
          </a:xfrm>
        </p:spPr>
        <p:txBody>
          <a:bodyPr/>
          <a:lstStyle/>
          <a:p>
            <a:pPr eaLnBrk="1" hangingPunct="1"/>
            <a:r>
              <a:rPr lang="en-US" altLang="en-US">
                <a:latin typeface="Times New Roman" panose="02020603050405020304" pitchFamily="18" charset="0"/>
                <a:ea typeface="ＭＳ Ｐゴシック" panose="020B0600070205080204" pitchFamily="34" charset="-128"/>
              </a:rPr>
              <a:t>All measures so far have focused on  </a:t>
            </a:r>
            <a:r>
              <a:rPr lang="en-US" altLang="en-US" u="sng">
                <a:latin typeface="Times New Roman" panose="02020603050405020304" pitchFamily="18" charset="0"/>
                <a:ea typeface="ＭＳ Ｐゴシック" panose="020B0600070205080204" pitchFamily="34" charset="-128"/>
              </a:rPr>
              <a:t>one </a:t>
            </a:r>
            <a:r>
              <a:rPr lang="en-US" altLang="en-US">
                <a:latin typeface="Times New Roman" panose="02020603050405020304" pitchFamily="18" charset="0"/>
                <a:ea typeface="ＭＳ Ｐゴシック" panose="020B0600070205080204" pitchFamily="34" charset="-128"/>
              </a:rPr>
              <a:t>variable at a time </a:t>
            </a:r>
          </a:p>
          <a:p>
            <a:pPr lvl="1" eaLnBrk="1" hangingPunct="1"/>
            <a:r>
              <a:rPr lang="en-US" altLang="en-US" u="sng">
                <a:latin typeface="Times New Roman" panose="02020603050405020304" pitchFamily="18" charset="0"/>
                <a:ea typeface="ＭＳ Ｐゴシック" panose="020B0600070205080204" pitchFamily="34" charset="-128"/>
              </a:rPr>
              <a:t>uni</a:t>
            </a:r>
            <a:r>
              <a:rPr lang="en-US" altLang="en-US">
                <a:latin typeface="Times New Roman" panose="02020603050405020304" pitchFamily="18" charset="0"/>
                <a:ea typeface="ＭＳ Ｐゴシック" panose="020B0600070205080204" pitchFamily="34" charset="-128"/>
              </a:rPr>
              <a:t>variate</a:t>
            </a:r>
          </a:p>
          <a:p>
            <a:pPr eaLnBrk="1" hangingPunct="1"/>
            <a:r>
              <a:rPr lang="en-US" altLang="en-US">
                <a:latin typeface="Times New Roman" panose="02020603050405020304" pitchFamily="18" charset="0"/>
                <a:ea typeface="ＭＳ Ｐゴシック" panose="020B0600070205080204" pitchFamily="34" charset="-128"/>
              </a:rPr>
              <a:t>Often, we are interested in the </a:t>
            </a:r>
            <a:r>
              <a:rPr lang="en-US" altLang="en-US" u="sng">
                <a:latin typeface="Times New Roman" panose="02020603050405020304" pitchFamily="18" charset="0"/>
                <a:ea typeface="ＭＳ Ｐゴシック" panose="020B0600070205080204" pitchFamily="34" charset="-128"/>
              </a:rPr>
              <a:t>association</a:t>
            </a:r>
            <a:r>
              <a:rPr lang="en-US" altLang="en-US">
                <a:latin typeface="Times New Roman" panose="02020603050405020304" pitchFamily="18" charset="0"/>
                <a:ea typeface="ＭＳ Ｐゴシック" panose="020B0600070205080204" pitchFamily="34" charset="-128"/>
              </a:rPr>
              <a:t> or </a:t>
            </a:r>
            <a:r>
              <a:rPr lang="en-US" altLang="en-US" u="sng">
                <a:latin typeface="Times New Roman" panose="02020603050405020304" pitchFamily="18" charset="0"/>
                <a:ea typeface="ＭＳ Ｐゴシック" panose="020B0600070205080204" pitchFamily="34" charset="-128"/>
              </a:rPr>
              <a:t>relationship</a:t>
            </a:r>
            <a:r>
              <a:rPr lang="en-US" altLang="en-US">
                <a:latin typeface="Times New Roman" panose="02020603050405020304" pitchFamily="18" charset="0"/>
                <a:ea typeface="ＭＳ Ｐゴシック" panose="020B0600070205080204" pitchFamily="34" charset="-128"/>
              </a:rPr>
              <a:t> between </a:t>
            </a:r>
            <a:r>
              <a:rPr lang="en-US" altLang="en-US" u="sng">
                <a:latin typeface="Times New Roman" panose="02020603050405020304" pitchFamily="18" charset="0"/>
                <a:ea typeface="ＭＳ Ｐゴシック" panose="020B0600070205080204" pitchFamily="34" charset="-128"/>
              </a:rPr>
              <a:t>two</a:t>
            </a:r>
            <a:r>
              <a:rPr lang="en-US" altLang="en-US">
                <a:latin typeface="Times New Roman" panose="02020603050405020304" pitchFamily="18" charset="0"/>
                <a:ea typeface="ＭＳ Ｐゴシック" panose="020B0600070205080204" pitchFamily="34" charset="-128"/>
              </a:rPr>
              <a:t> variables</a:t>
            </a:r>
          </a:p>
          <a:p>
            <a:pPr lvl="1" eaLnBrk="1" hangingPunct="1"/>
            <a:r>
              <a:rPr lang="en-US" altLang="en-US" u="sng">
                <a:latin typeface="Times New Roman" panose="02020603050405020304" pitchFamily="18" charset="0"/>
                <a:ea typeface="ＭＳ Ｐゴシック" panose="020B0600070205080204" pitchFamily="34" charset="-128"/>
              </a:rPr>
              <a:t>bi</a:t>
            </a:r>
            <a:r>
              <a:rPr lang="en-US" altLang="en-US">
                <a:latin typeface="Times New Roman" panose="02020603050405020304" pitchFamily="18" charset="0"/>
                <a:ea typeface="ＭＳ Ｐゴシック" panose="020B0600070205080204" pitchFamily="34" charset="-128"/>
              </a:rPr>
              <a:t>variate.</a:t>
            </a:r>
          </a:p>
          <a:p>
            <a:pPr eaLnBrk="1" hangingPunct="1"/>
            <a:r>
              <a:rPr lang="en-US" altLang="en-US">
                <a:latin typeface="Times New Roman" panose="02020603050405020304" pitchFamily="18" charset="0"/>
                <a:ea typeface="ＭＳ Ｐゴシック" panose="020B0600070205080204" pitchFamily="34" charset="-128"/>
              </a:rPr>
              <a:t>Or </a:t>
            </a:r>
            <a:r>
              <a:rPr lang="en-US" altLang="en-US" u="sng">
                <a:latin typeface="Times New Roman" panose="02020603050405020304" pitchFamily="18" charset="0"/>
                <a:ea typeface="ＭＳ Ｐゴシック" panose="020B0600070205080204" pitchFamily="34" charset="-128"/>
              </a:rPr>
              <a:t>more than</a:t>
            </a:r>
            <a:r>
              <a:rPr lang="en-US" altLang="en-US">
                <a:latin typeface="Times New Roman" panose="02020603050405020304" pitchFamily="18" charset="0"/>
                <a:ea typeface="ＭＳ Ｐゴシック" panose="020B0600070205080204" pitchFamily="34" charset="-128"/>
              </a:rPr>
              <a:t> two variables</a:t>
            </a:r>
          </a:p>
          <a:p>
            <a:pPr lvl="1" eaLnBrk="1" hangingPunct="1"/>
            <a:r>
              <a:rPr lang="en-US" altLang="en-US" u="sng">
                <a:latin typeface="Times New Roman" panose="02020603050405020304" pitchFamily="18" charset="0"/>
                <a:ea typeface="ＭＳ Ｐゴシック" panose="020B0600070205080204" pitchFamily="34" charset="-128"/>
              </a:rPr>
              <a:t>multi</a:t>
            </a:r>
            <a:r>
              <a:rPr lang="en-US" altLang="en-US">
                <a:latin typeface="Times New Roman" panose="02020603050405020304" pitchFamily="18" charset="0"/>
                <a:ea typeface="ＭＳ Ｐゴシック" panose="020B0600070205080204" pitchFamily="34" charset="-128"/>
              </a:rPr>
              <a:t>variate</a:t>
            </a:r>
          </a:p>
          <a:p>
            <a:endParaRPr lang="en-US" altLang="en-US">
              <a:latin typeface="Times New Roman" panose="02020603050405020304" pitchFamily="18" charset="0"/>
              <a:ea typeface="ＭＳ Ｐゴシック" panose="020B0600070205080204" pitchFamily="34" charset="-128"/>
            </a:endParaRPr>
          </a:p>
        </p:txBody>
      </p:sp>
      <p:grpSp>
        <p:nvGrpSpPr>
          <p:cNvPr id="139267" name="Group 4">
            <a:extLst>
              <a:ext uri="{FF2B5EF4-FFF2-40B4-BE49-F238E27FC236}">
                <a16:creationId xmlns:a16="http://schemas.microsoft.com/office/drawing/2014/main" id="{AE2A506D-48ED-5E46-B777-3C44C8609C54}"/>
              </a:ext>
            </a:extLst>
          </p:cNvPr>
          <p:cNvGrpSpPr>
            <a:grpSpLocks/>
          </p:cNvGrpSpPr>
          <p:nvPr/>
        </p:nvGrpSpPr>
        <p:grpSpPr bwMode="auto">
          <a:xfrm>
            <a:off x="6400800" y="1447800"/>
            <a:ext cx="1905000" cy="1066800"/>
            <a:chOff x="2736" y="1776"/>
            <a:chExt cx="2544" cy="892"/>
          </a:xfrm>
        </p:grpSpPr>
        <p:sp>
          <p:nvSpPr>
            <p:cNvPr id="139283" name="Line 5">
              <a:extLst>
                <a:ext uri="{FF2B5EF4-FFF2-40B4-BE49-F238E27FC236}">
                  <a16:creationId xmlns:a16="http://schemas.microsoft.com/office/drawing/2014/main" id="{EC7FFE8A-39DD-9441-A62B-50EF9521ECBC}"/>
                </a:ext>
              </a:extLst>
            </p:cNvPr>
            <p:cNvSpPr>
              <a:spLocks noChangeShapeType="1"/>
            </p:cNvSpPr>
            <p:nvPr/>
          </p:nvSpPr>
          <p:spPr bwMode="auto">
            <a:xfrm>
              <a:off x="2736" y="2496"/>
              <a:ext cx="254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39284" name="Freeform 6">
              <a:extLst>
                <a:ext uri="{FF2B5EF4-FFF2-40B4-BE49-F238E27FC236}">
                  <a16:creationId xmlns:a16="http://schemas.microsoft.com/office/drawing/2014/main" id="{BB41B698-8290-0442-999B-EA03EDF24EDF}"/>
                </a:ext>
              </a:extLst>
            </p:cNvPr>
            <p:cNvSpPr>
              <a:spLocks/>
            </p:cNvSpPr>
            <p:nvPr/>
          </p:nvSpPr>
          <p:spPr bwMode="auto">
            <a:xfrm>
              <a:off x="2880" y="1776"/>
              <a:ext cx="1123" cy="608"/>
            </a:xfrm>
            <a:custGeom>
              <a:avLst/>
              <a:gdLst>
                <a:gd name="T0" fmla="*/ 0 w 1123"/>
                <a:gd name="T1" fmla="*/ 607 h 608"/>
                <a:gd name="T2" fmla="*/ 18 w 1123"/>
                <a:gd name="T3" fmla="*/ 607 h 608"/>
                <a:gd name="T4" fmla="*/ 42 w 1123"/>
                <a:gd name="T5" fmla="*/ 607 h 608"/>
                <a:gd name="T6" fmla="*/ 60 w 1123"/>
                <a:gd name="T7" fmla="*/ 607 h 608"/>
                <a:gd name="T8" fmla="*/ 78 w 1123"/>
                <a:gd name="T9" fmla="*/ 600 h 608"/>
                <a:gd name="T10" fmla="*/ 96 w 1123"/>
                <a:gd name="T11" fmla="*/ 600 h 608"/>
                <a:gd name="T12" fmla="*/ 120 w 1123"/>
                <a:gd name="T13" fmla="*/ 594 h 608"/>
                <a:gd name="T14" fmla="*/ 138 w 1123"/>
                <a:gd name="T15" fmla="*/ 588 h 608"/>
                <a:gd name="T16" fmla="*/ 162 w 1123"/>
                <a:gd name="T17" fmla="*/ 582 h 608"/>
                <a:gd name="T18" fmla="*/ 186 w 1123"/>
                <a:gd name="T19" fmla="*/ 570 h 608"/>
                <a:gd name="T20" fmla="*/ 204 w 1123"/>
                <a:gd name="T21" fmla="*/ 564 h 608"/>
                <a:gd name="T22" fmla="*/ 228 w 1123"/>
                <a:gd name="T23" fmla="*/ 551 h 608"/>
                <a:gd name="T24" fmla="*/ 252 w 1123"/>
                <a:gd name="T25" fmla="*/ 539 h 608"/>
                <a:gd name="T26" fmla="*/ 276 w 1123"/>
                <a:gd name="T27" fmla="*/ 527 h 608"/>
                <a:gd name="T28" fmla="*/ 294 w 1123"/>
                <a:gd name="T29" fmla="*/ 521 h 608"/>
                <a:gd name="T30" fmla="*/ 312 w 1123"/>
                <a:gd name="T31" fmla="*/ 508 h 608"/>
                <a:gd name="T32" fmla="*/ 330 w 1123"/>
                <a:gd name="T33" fmla="*/ 496 h 608"/>
                <a:gd name="T34" fmla="*/ 348 w 1123"/>
                <a:gd name="T35" fmla="*/ 484 h 608"/>
                <a:gd name="T36" fmla="*/ 366 w 1123"/>
                <a:gd name="T37" fmla="*/ 472 h 608"/>
                <a:gd name="T38" fmla="*/ 384 w 1123"/>
                <a:gd name="T39" fmla="*/ 459 h 608"/>
                <a:gd name="T40" fmla="*/ 402 w 1123"/>
                <a:gd name="T41" fmla="*/ 447 h 608"/>
                <a:gd name="T42" fmla="*/ 420 w 1123"/>
                <a:gd name="T43" fmla="*/ 435 h 608"/>
                <a:gd name="T44" fmla="*/ 438 w 1123"/>
                <a:gd name="T45" fmla="*/ 423 h 608"/>
                <a:gd name="T46" fmla="*/ 456 w 1123"/>
                <a:gd name="T47" fmla="*/ 410 h 608"/>
                <a:gd name="T48" fmla="*/ 474 w 1123"/>
                <a:gd name="T49" fmla="*/ 392 h 608"/>
                <a:gd name="T50" fmla="*/ 492 w 1123"/>
                <a:gd name="T51" fmla="*/ 380 h 608"/>
                <a:gd name="T52" fmla="*/ 510 w 1123"/>
                <a:gd name="T53" fmla="*/ 367 h 608"/>
                <a:gd name="T54" fmla="*/ 534 w 1123"/>
                <a:gd name="T55" fmla="*/ 349 h 608"/>
                <a:gd name="T56" fmla="*/ 552 w 1123"/>
                <a:gd name="T57" fmla="*/ 337 h 608"/>
                <a:gd name="T58" fmla="*/ 576 w 1123"/>
                <a:gd name="T59" fmla="*/ 318 h 608"/>
                <a:gd name="T60" fmla="*/ 594 w 1123"/>
                <a:gd name="T61" fmla="*/ 300 h 608"/>
                <a:gd name="T62" fmla="*/ 612 w 1123"/>
                <a:gd name="T63" fmla="*/ 288 h 608"/>
                <a:gd name="T64" fmla="*/ 636 w 1123"/>
                <a:gd name="T65" fmla="*/ 269 h 608"/>
                <a:gd name="T66" fmla="*/ 660 w 1123"/>
                <a:gd name="T67" fmla="*/ 251 h 608"/>
                <a:gd name="T68" fmla="*/ 684 w 1123"/>
                <a:gd name="T69" fmla="*/ 232 h 608"/>
                <a:gd name="T70" fmla="*/ 702 w 1123"/>
                <a:gd name="T71" fmla="*/ 214 h 608"/>
                <a:gd name="T72" fmla="*/ 720 w 1123"/>
                <a:gd name="T73" fmla="*/ 202 h 608"/>
                <a:gd name="T74" fmla="*/ 744 w 1123"/>
                <a:gd name="T75" fmla="*/ 183 h 608"/>
                <a:gd name="T76" fmla="*/ 768 w 1123"/>
                <a:gd name="T77" fmla="*/ 165 h 608"/>
                <a:gd name="T78" fmla="*/ 786 w 1123"/>
                <a:gd name="T79" fmla="*/ 153 h 608"/>
                <a:gd name="T80" fmla="*/ 810 w 1123"/>
                <a:gd name="T81" fmla="*/ 134 h 608"/>
                <a:gd name="T82" fmla="*/ 834 w 1123"/>
                <a:gd name="T83" fmla="*/ 116 h 608"/>
                <a:gd name="T84" fmla="*/ 852 w 1123"/>
                <a:gd name="T85" fmla="*/ 110 h 608"/>
                <a:gd name="T86" fmla="*/ 870 w 1123"/>
                <a:gd name="T87" fmla="*/ 98 h 608"/>
                <a:gd name="T88" fmla="*/ 888 w 1123"/>
                <a:gd name="T89" fmla="*/ 85 h 608"/>
                <a:gd name="T90" fmla="*/ 906 w 1123"/>
                <a:gd name="T91" fmla="*/ 73 h 608"/>
                <a:gd name="T92" fmla="*/ 924 w 1123"/>
                <a:gd name="T93" fmla="*/ 61 h 608"/>
                <a:gd name="T94" fmla="*/ 942 w 1123"/>
                <a:gd name="T95" fmla="*/ 49 h 608"/>
                <a:gd name="T96" fmla="*/ 960 w 1123"/>
                <a:gd name="T97" fmla="*/ 36 h 608"/>
                <a:gd name="T98" fmla="*/ 978 w 1123"/>
                <a:gd name="T99" fmla="*/ 24 h 608"/>
                <a:gd name="T100" fmla="*/ 996 w 1123"/>
                <a:gd name="T101" fmla="*/ 18 h 608"/>
                <a:gd name="T102" fmla="*/ 1014 w 1123"/>
                <a:gd name="T103" fmla="*/ 12 h 608"/>
                <a:gd name="T104" fmla="*/ 1032 w 1123"/>
                <a:gd name="T105" fmla="*/ 12 h 608"/>
                <a:gd name="T106" fmla="*/ 1050 w 1123"/>
                <a:gd name="T107" fmla="*/ 6 h 608"/>
                <a:gd name="T108" fmla="*/ 1068 w 1123"/>
                <a:gd name="T109" fmla="*/ 0 h 608"/>
                <a:gd name="T110" fmla="*/ 1086 w 1123"/>
                <a:gd name="T111" fmla="*/ 0 h 608"/>
                <a:gd name="T112" fmla="*/ 1104 w 1123"/>
                <a:gd name="T113" fmla="*/ 0 h 608"/>
                <a:gd name="T114" fmla="*/ 1122 w 1123"/>
                <a:gd name="T115" fmla="*/ 0 h 6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3"/>
                <a:gd name="T175" fmla="*/ 0 h 608"/>
                <a:gd name="T176" fmla="*/ 1123 w 1123"/>
                <a:gd name="T177" fmla="*/ 608 h 60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3" h="608">
                  <a:moveTo>
                    <a:pt x="0" y="607"/>
                  </a:moveTo>
                  <a:lnTo>
                    <a:pt x="18" y="607"/>
                  </a:lnTo>
                  <a:lnTo>
                    <a:pt x="42" y="607"/>
                  </a:lnTo>
                  <a:lnTo>
                    <a:pt x="60" y="607"/>
                  </a:lnTo>
                  <a:lnTo>
                    <a:pt x="78" y="600"/>
                  </a:lnTo>
                  <a:lnTo>
                    <a:pt x="96" y="600"/>
                  </a:lnTo>
                  <a:lnTo>
                    <a:pt x="120" y="594"/>
                  </a:lnTo>
                  <a:lnTo>
                    <a:pt x="138" y="588"/>
                  </a:lnTo>
                  <a:lnTo>
                    <a:pt x="162" y="582"/>
                  </a:lnTo>
                  <a:lnTo>
                    <a:pt x="186" y="570"/>
                  </a:lnTo>
                  <a:lnTo>
                    <a:pt x="204" y="564"/>
                  </a:lnTo>
                  <a:lnTo>
                    <a:pt x="228" y="551"/>
                  </a:lnTo>
                  <a:lnTo>
                    <a:pt x="252" y="539"/>
                  </a:lnTo>
                  <a:lnTo>
                    <a:pt x="276" y="527"/>
                  </a:lnTo>
                  <a:lnTo>
                    <a:pt x="294" y="521"/>
                  </a:lnTo>
                  <a:lnTo>
                    <a:pt x="312" y="508"/>
                  </a:lnTo>
                  <a:lnTo>
                    <a:pt x="330" y="496"/>
                  </a:lnTo>
                  <a:lnTo>
                    <a:pt x="348" y="484"/>
                  </a:lnTo>
                  <a:lnTo>
                    <a:pt x="366" y="472"/>
                  </a:lnTo>
                  <a:lnTo>
                    <a:pt x="384" y="459"/>
                  </a:lnTo>
                  <a:lnTo>
                    <a:pt x="402" y="447"/>
                  </a:lnTo>
                  <a:lnTo>
                    <a:pt x="420" y="435"/>
                  </a:lnTo>
                  <a:lnTo>
                    <a:pt x="438" y="423"/>
                  </a:lnTo>
                  <a:lnTo>
                    <a:pt x="456" y="410"/>
                  </a:lnTo>
                  <a:lnTo>
                    <a:pt x="474" y="392"/>
                  </a:lnTo>
                  <a:lnTo>
                    <a:pt x="492" y="380"/>
                  </a:lnTo>
                  <a:lnTo>
                    <a:pt x="510" y="367"/>
                  </a:lnTo>
                  <a:lnTo>
                    <a:pt x="534" y="349"/>
                  </a:lnTo>
                  <a:lnTo>
                    <a:pt x="552" y="337"/>
                  </a:lnTo>
                  <a:lnTo>
                    <a:pt x="576" y="318"/>
                  </a:lnTo>
                  <a:lnTo>
                    <a:pt x="594" y="300"/>
                  </a:lnTo>
                  <a:lnTo>
                    <a:pt x="612" y="288"/>
                  </a:lnTo>
                  <a:lnTo>
                    <a:pt x="636" y="269"/>
                  </a:lnTo>
                  <a:lnTo>
                    <a:pt x="660" y="251"/>
                  </a:lnTo>
                  <a:lnTo>
                    <a:pt x="684" y="232"/>
                  </a:lnTo>
                  <a:lnTo>
                    <a:pt x="702" y="214"/>
                  </a:lnTo>
                  <a:lnTo>
                    <a:pt x="720" y="202"/>
                  </a:lnTo>
                  <a:lnTo>
                    <a:pt x="744" y="183"/>
                  </a:lnTo>
                  <a:lnTo>
                    <a:pt x="768" y="165"/>
                  </a:lnTo>
                  <a:lnTo>
                    <a:pt x="786" y="153"/>
                  </a:lnTo>
                  <a:lnTo>
                    <a:pt x="810" y="134"/>
                  </a:lnTo>
                  <a:lnTo>
                    <a:pt x="834" y="116"/>
                  </a:lnTo>
                  <a:lnTo>
                    <a:pt x="852" y="110"/>
                  </a:lnTo>
                  <a:lnTo>
                    <a:pt x="870" y="98"/>
                  </a:lnTo>
                  <a:lnTo>
                    <a:pt x="888" y="85"/>
                  </a:lnTo>
                  <a:lnTo>
                    <a:pt x="906" y="73"/>
                  </a:lnTo>
                  <a:lnTo>
                    <a:pt x="924" y="61"/>
                  </a:lnTo>
                  <a:lnTo>
                    <a:pt x="942" y="49"/>
                  </a:lnTo>
                  <a:lnTo>
                    <a:pt x="960" y="36"/>
                  </a:lnTo>
                  <a:lnTo>
                    <a:pt x="978" y="24"/>
                  </a:lnTo>
                  <a:lnTo>
                    <a:pt x="996" y="18"/>
                  </a:lnTo>
                  <a:lnTo>
                    <a:pt x="1014" y="12"/>
                  </a:lnTo>
                  <a:lnTo>
                    <a:pt x="1032" y="12"/>
                  </a:lnTo>
                  <a:lnTo>
                    <a:pt x="1050" y="6"/>
                  </a:lnTo>
                  <a:lnTo>
                    <a:pt x="1068" y="0"/>
                  </a:lnTo>
                  <a:lnTo>
                    <a:pt x="1086" y="0"/>
                  </a:lnTo>
                  <a:lnTo>
                    <a:pt x="1104" y="0"/>
                  </a:lnTo>
                  <a:lnTo>
                    <a:pt x="1122" y="0"/>
                  </a:lnTo>
                </a:path>
              </a:pathLst>
            </a:custGeom>
            <a:noFill/>
            <a:ln w="12700" cap="rnd"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285" name="Freeform 7">
              <a:extLst>
                <a:ext uri="{FF2B5EF4-FFF2-40B4-BE49-F238E27FC236}">
                  <a16:creationId xmlns:a16="http://schemas.microsoft.com/office/drawing/2014/main" id="{DADC4EE7-52DD-754F-9D13-9E262590158A}"/>
                </a:ext>
              </a:extLst>
            </p:cNvPr>
            <p:cNvSpPr>
              <a:spLocks/>
            </p:cNvSpPr>
            <p:nvPr/>
          </p:nvSpPr>
          <p:spPr bwMode="auto">
            <a:xfrm>
              <a:off x="3984" y="1776"/>
              <a:ext cx="1123" cy="608"/>
            </a:xfrm>
            <a:custGeom>
              <a:avLst/>
              <a:gdLst>
                <a:gd name="T0" fmla="*/ 1122 w 1123"/>
                <a:gd name="T1" fmla="*/ 607 h 608"/>
                <a:gd name="T2" fmla="*/ 1104 w 1123"/>
                <a:gd name="T3" fmla="*/ 607 h 608"/>
                <a:gd name="T4" fmla="*/ 1080 w 1123"/>
                <a:gd name="T5" fmla="*/ 607 h 608"/>
                <a:gd name="T6" fmla="*/ 1062 w 1123"/>
                <a:gd name="T7" fmla="*/ 607 h 608"/>
                <a:gd name="T8" fmla="*/ 1044 w 1123"/>
                <a:gd name="T9" fmla="*/ 600 h 608"/>
                <a:gd name="T10" fmla="*/ 1026 w 1123"/>
                <a:gd name="T11" fmla="*/ 600 h 608"/>
                <a:gd name="T12" fmla="*/ 1002 w 1123"/>
                <a:gd name="T13" fmla="*/ 594 h 608"/>
                <a:gd name="T14" fmla="*/ 984 w 1123"/>
                <a:gd name="T15" fmla="*/ 588 h 608"/>
                <a:gd name="T16" fmla="*/ 960 w 1123"/>
                <a:gd name="T17" fmla="*/ 582 h 608"/>
                <a:gd name="T18" fmla="*/ 936 w 1123"/>
                <a:gd name="T19" fmla="*/ 570 h 608"/>
                <a:gd name="T20" fmla="*/ 918 w 1123"/>
                <a:gd name="T21" fmla="*/ 564 h 608"/>
                <a:gd name="T22" fmla="*/ 894 w 1123"/>
                <a:gd name="T23" fmla="*/ 551 h 608"/>
                <a:gd name="T24" fmla="*/ 870 w 1123"/>
                <a:gd name="T25" fmla="*/ 539 h 608"/>
                <a:gd name="T26" fmla="*/ 846 w 1123"/>
                <a:gd name="T27" fmla="*/ 527 h 608"/>
                <a:gd name="T28" fmla="*/ 828 w 1123"/>
                <a:gd name="T29" fmla="*/ 521 h 608"/>
                <a:gd name="T30" fmla="*/ 810 w 1123"/>
                <a:gd name="T31" fmla="*/ 508 h 608"/>
                <a:gd name="T32" fmla="*/ 792 w 1123"/>
                <a:gd name="T33" fmla="*/ 496 h 608"/>
                <a:gd name="T34" fmla="*/ 774 w 1123"/>
                <a:gd name="T35" fmla="*/ 484 h 608"/>
                <a:gd name="T36" fmla="*/ 756 w 1123"/>
                <a:gd name="T37" fmla="*/ 472 h 608"/>
                <a:gd name="T38" fmla="*/ 738 w 1123"/>
                <a:gd name="T39" fmla="*/ 459 h 608"/>
                <a:gd name="T40" fmla="*/ 720 w 1123"/>
                <a:gd name="T41" fmla="*/ 447 h 608"/>
                <a:gd name="T42" fmla="*/ 702 w 1123"/>
                <a:gd name="T43" fmla="*/ 435 h 608"/>
                <a:gd name="T44" fmla="*/ 684 w 1123"/>
                <a:gd name="T45" fmla="*/ 423 h 608"/>
                <a:gd name="T46" fmla="*/ 666 w 1123"/>
                <a:gd name="T47" fmla="*/ 410 h 608"/>
                <a:gd name="T48" fmla="*/ 648 w 1123"/>
                <a:gd name="T49" fmla="*/ 392 h 608"/>
                <a:gd name="T50" fmla="*/ 630 w 1123"/>
                <a:gd name="T51" fmla="*/ 380 h 608"/>
                <a:gd name="T52" fmla="*/ 612 w 1123"/>
                <a:gd name="T53" fmla="*/ 367 h 608"/>
                <a:gd name="T54" fmla="*/ 588 w 1123"/>
                <a:gd name="T55" fmla="*/ 349 h 608"/>
                <a:gd name="T56" fmla="*/ 570 w 1123"/>
                <a:gd name="T57" fmla="*/ 337 h 608"/>
                <a:gd name="T58" fmla="*/ 546 w 1123"/>
                <a:gd name="T59" fmla="*/ 318 h 608"/>
                <a:gd name="T60" fmla="*/ 528 w 1123"/>
                <a:gd name="T61" fmla="*/ 300 h 608"/>
                <a:gd name="T62" fmla="*/ 510 w 1123"/>
                <a:gd name="T63" fmla="*/ 288 h 608"/>
                <a:gd name="T64" fmla="*/ 486 w 1123"/>
                <a:gd name="T65" fmla="*/ 269 h 608"/>
                <a:gd name="T66" fmla="*/ 462 w 1123"/>
                <a:gd name="T67" fmla="*/ 251 h 608"/>
                <a:gd name="T68" fmla="*/ 438 w 1123"/>
                <a:gd name="T69" fmla="*/ 232 h 608"/>
                <a:gd name="T70" fmla="*/ 420 w 1123"/>
                <a:gd name="T71" fmla="*/ 214 h 608"/>
                <a:gd name="T72" fmla="*/ 402 w 1123"/>
                <a:gd name="T73" fmla="*/ 202 h 608"/>
                <a:gd name="T74" fmla="*/ 378 w 1123"/>
                <a:gd name="T75" fmla="*/ 183 h 608"/>
                <a:gd name="T76" fmla="*/ 354 w 1123"/>
                <a:gd name="T77" fmla="*/ 165 h 608"/>
                <a:gd name="T78" fmla="*/ 336 w 1123"/>
                <a:gd name="T79" fmla="*/ 153 h 608"/>
                <a:gd name="T80" fmla="*/ 312 w 1123"/>
                <a:gd name="T81" fmla="*/ 134 h 608"/>
                <a:gd name="T82" fmla="*/ 288 w 1123"/>
                <a:gd name="T83" fmla="*/ 116 h 608"/>
                <a:gd name="T84" fmla="*/ 270 w 1123"/>
                <a:gd name="T85" fmla="*/ 110 h 608"/>
                <a:gd name="T86" fmla="*/ 252 w 1123"/>
                <a:gd name="T87" fmla="*/ 98 h 608"/>
                <a:gd name="T88" fmla="*/ 234 w 1123"/>
                <a:gd name="T89" fmla="*/ 85 h 608"/>
                <a:gd name="T90" fmla="*/ 216 w 1123"/>
                <a:gd name="T91" fmla="*/ 73 h 608"/>
                <a:gd name="T92" fmla="*/ 198 w 1123"/>
                <a:gd name="T93" fmla="*/ 61 h 608"/>
                <a:gd name="T94" fmla="*/ 180 w 1123"/>
                <a:gd name="T95" fmla="*/ 49 h 608"/>
                <a:gd name="T96" fmla="*/ 162 w 1123"/>
                <a:gd name="T97" fmla="*/ 36 h 608"/>
                <a:gd name="T98" fmla="*/ 144 w 1123"/>
                <a:gd name="T99" fmla="*/ 24 h 608"/>
                <a:gd name="T100" fmla="*/ 126 w 1123"/>
                <a:gd name="T101" fmla="*/ 18 h 608"/>
                <a:gd name="T102" fmla="*/ 108 w 1123"/>
                <a:gd name="T103" fmla="*/ 12 h 608"/>
                <a:gd name="T104" fmla="*/ 90 w 1123"/>
                <a:gd name="T105" fmla="*/ 12 h 608"/>
                <a:gd name="T106" fmla="*/ 72 w 1123"/>
                <a:gd name="T107" fmla="*/ 6 h 608"/>
                <a:gd name="T108" fmla="*/ 54 w 1123"/>
                <a:gd name="T109" fmla="*/ 0 h 608"/>
                <a:gd name="T110" fmla="*/ 36 w 1123"/>
                <a:gd name="T111" fmla="*/ 0 h 608"/>
                <a:gd name="T112" fmla="*/ 18 w 1123"/>
                <a:gd name="T113" fmla="*/ 0 h 608"/>
                <a:gd name="T114" fmla="*/ 0 w 1123"/>
                <a:gd name="T115" fmla="*/ 0 h 6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3"/>
                <a:gd name="T175" fmla="*/ 0 h 608"/>
                <a:gd name="T176" fmla="*/ 1123 w 1123"/>
                <a:gd name="T177" fmla="*/ 608 h 60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3" h="608">
                  <a:moveTo>
                    <a:pt x="1122" y="607"/>
                  </a:moveTo>
                  <a:lnTo>
                    <a:pt x="1104" y="607"/>
                  </a:lnTo>
                  <a:lnTo>
                    <a:pt x="1080" y="607"/>
                  </a:lnTo>
                  <a:lnTo>
                    <a:pt x="1062" y="607"/>
                  </a:lnTo>
                  <a:lnTo>
                    <a:pt x="1044" y="600"/>
                  </a:lnTo>
                  <a:lnTo>
                    <a:pt x="1026" y="600"/>
                  </a:lnTo>
                  <a:lnTo>
                    <a:pt x="1002" y="594"/>
                  </a:lnTo>
                  <a:lnTo>
                    <a:pt x="984" y="588"/>
                  </a:lnTo>
                  <a:lnTo>
                    <a:pt x="960" y="582"/>
                  </a:lnTo>
                  <a:lnTo>
                    <a:pt x="936" y="570"/>
                  </a:lnTo>
                  <a:lnTo>
                    <a:pt x="918" y="564"/>
                  </a:lnTo>
                  <a:lnTo>
                    <a:pt x="894" y="551"/>
                  </a:lnTo>
                  <a:lnTo>
                    <a:pt x="870" y="539"/>
                  </a:lnTo>
                  <a:lnTo>
                    <a:pt x="846" y="527"/>
                  </a:lnTo>
                  <a:lnTo>
                    <a:pt x="828" y="521"/>
                  </a:lnTo>
                  <a:lnTo>
                    <a:pt x="810" y="508"/>
                  </a:lnTo>
                  <a:lnTo>
                    <a:pt x="792" y="496"/>
                  </a:lnTo>
                  <a:lnTo>
                    <a:pt x="774" y="484"/>
                  </a:lnTo>
                  <a:lnTo>
                    <a:pt x="756" y="472"/>
                  </a:lnTo>
                  <a:lnTo>
                    <a:pt x="738" y="459"/>
                  </a:lnTo>
                  <a:lnTo>
                    <a:pt x="720" y="447"/>
                  </a:lnTo>
                  <a:lnTo>
                    <a:pt x="702" y="435"/>
                  </a:lnTo>
                  <a:lnTo>
                    <a:pt x="684" y="423"/>
                  </a:lnTo>
                  <a:lnTo>
                    <a:pt x="666" y="410"/>
                  </a:lnTo>
                  <a:lnTo>
                    <a:pt x="648" y="392"/>
                  </a:lnTo>
                  <a:lnTo>
                    <a:pt x="630" y="380"/>
                  </a:lnTo>
                  <a:lnTo>
                    <a:pt x="612" y="367"/>
                  </a:lnTo>
                  <a:lnTo>
                    <a:pt x="588" y="349"/>
                  </a:lnTo>
                  <a:lnTo>
                    <a:pt x="570" y="337"/>
                  </a:lnTo>
                  <a:lnTo>
                    <a:pt x="546" y="318"/>
                  </a:lnTo>
                  <a:lnTo>
                    <a:pt x="528" y="300"/>
                  </a:lnTo>
                  <a:lnTo>
                    <a:pt x="510" y="288"/>
                  </a:lnTo>
                  <a:lnTo>
                    <a:pt x="486" y="269"/>
                  </a:lnTo>
                  <a:lnTo>
                    <a:pt x="462" y="251"/>
                  </a:lnTo>
                  <a:lnTo>
                    <a:pt x="438" y="232"/>
                  </a:lnTo>
                  <a:lnTo>
                    <a:pt x="420" y="214"/>
                  </a:lnTo>
                  <a:lnTo>
                    <a:pt x="402" y="202"/>
                  </a:lnTo>
                  <a:lnTo>
                    <a:pt x="378" y="183"/>
                  </a:lnTo>
                  <a:lnTo>
                    <a:pt x="354" y="165"/>
                  </a:lnTo>
                  <a:lnTo>
                    <a:pt x="336" y="153"/>
                  </a:lnTo>
                  <a:lnTo>
                    <a:pt x="312" y="134"/>
                  </a:lnTo>
                  <a:lnTo>
                    <a:pt x="288" y="116"/>
                  </a:lnTo>
                  <a:lnTo>
                    <a:pt x="270" y="110"/>
                  </a:lnTo>
                  <a:lnTo>
                    <a:pt x="252" y="98"/>
                  </a:lnTo>
                  <a:lnTo>
                    <a:pt x="234" y="85"/>
                  </a:lnTo>
                  <a:lnTo>
                    <a:pt x="216" y="73"/>
                  </a:lnTo>
                  <a:lnTo>
                    <a:pt x="198" y="61"/>
                  </a:lnTo>
                  <a:lnTo>
                    <a:pt x="180" y="49"/>
                  </a:lnTo>
                  <a:lnTo>
                    <a:pt x="162" y="36"/>
                  </a:lnTo>
                  <a:lnTo>
                    <a:pt x="144" y="24"/>
                  </a:lnTo>
                  <a:lnTo>
                    <a:pt x="126" y="18"/>
                  </a:lnTo>
                  <a:lnTo>
                    <a:pt x="108" y="12"/>
                  </a:lnTo>
                  <a:lnTo>
                    <a:pt x="90" y="12"/>
                  </a:lnTo>
                  <a:lnTo>
                    <a:pt x="72" y="6"/>
                  </a:lnTo>
                  <a:lnTo>
                    <a:pt x="54" y="0"/>
                  </a:lnTo>
                  <a:lnTo>
                    <a:pt x="36" y="0"/>
                  </a:lnTo>
                  <a:lnTo>
                    <a:pt x="18" y="0"/>
                  </a:lnTo>
                  <a:lnTo>
                    <a:pt x="0" y="0"/>
                  </a:lnTo>
                </a:path>
              </a:pathLst>
            </a:custGeom>
            <a:noFill/>
            <a:ln w="12700" cap="rnd" cmpd="sng">
              <a:solidFill>
                <a:schemeClr val="tx1"/>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286" name="Line 8">
              <a:extLst>
                <a:ext uri="{FF2B5EF4-FFF2-40B4-BE49-F238E27FC236}">
                  <a16:creationId xmlns:a16="http://schemas.microsoft.com/office/drawing/2014/main" id="{65B20D36-9041-E84A-9F0F-15CEFEB1A313}"/>
                </a:ext>
              </a:extLst>
            </p:cNvPr>
            <p:cNvSpPr>
              <a:spLocks noChangeShapeType="1"/>
            </p:cNvSpPr>
            <p:nvPr/>
          </p:nvSpPr>
          <p:spPr bwMode="auto">
            <a:xfrm>
              <a:off x="3984" y="1824"/>
              <a:ext cx="0" cy="63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39287" name="Line 9">
              <a:extLst>
                <a:ext uri="{FF2B5EF4-FFF2-40B4-BE49-F238E27FC236}">
                  <a16:creationId xmlns:a16="http://schemas.microsoft.com/office/drawing/2014/main" id="{97C52A8C-D198-8641-9389-F4AD2EFC65DF}"/>
                </a:ext>
              </a:extLst>
            </p:cNvPr>
            <p:cNvSpPr>
              <a:spLocks noChangeShapeType="1"/>
            </p:cNvSpPr>
            <p:nvPr/>
          </p:nvSpPr>
          <p:spPr bwMode="auto">
            <a:xfrm>
              <a:off x="3072" y="235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39288" name="Rectangle 11">
              <a:extLst>
                <a:ext uri="{FF2B5EF4-FFF2-40B4-BE49-F238E27FC236}">
                  <a16:creationId xmlns:a16="http://schemas.microsoft.com/office/drawing/2014/main" id="{FA9BDDDA-96A2-6046-B754-06460A0EC45E}"/>
                </a:ext>
              </a:extLst>
            </p:cNvPr>
            <p:cNvSpPr>
              <a:spLocks noChangeArrowheads="1"/>
            </p:cNvSpPr>
            <p:nvPr/>
          </p:nvSpPr>
          <p:spPr bwMode="auto">
            <a:xfrm>
              <a:off x="2928" y="2544"/>
              <a:ext cx="95"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9289" name="Line 13">
              <a:extLst>
                <a:ext uri="{FF2B5EF4-FFF2-40B4-BE49-F238E27FC236}">
                  <a16:creationId xmlns:a16="http://schemas.microsoft.com/office/drawing/2014/main" id="{6BC3915E-87D2-0040-8935-FB22BEBFE812}"/>
                </a:ext>
              </a:extLst>
            </p:cNvPr>
            <p:cNvSpPr>
              <a:spLocks noChangeShapeType="1"/>
            </p:cNvSpPr>
            <p:nvPr/>
          </p:nvSpPr>
          <p:spPr bwMode="auto">
            <a:xfrm>
              <a:off x="4848" y="2352"/>
              <a:ext cx="0" cy="14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pic>
        <p:nvPicPr>
          <p:cNvPr id="139268" name="Picture 2" descr="PR-2002_popden">
            <a:extLst>
              <a:ext uri="{FF2B5EF4-FFF2-40B4-BE49-F238E27FC236}">
                <a16:creationId xmlns:a16="http://schemas.microsoft.com/office/drawing/2014/main" id="{E243327C-F448-B74B-9AA7-AC66B2E8483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953" t="4321" r="3125" b="2527"/>
          <a:stretch>
            <a:fillRect/>
          </a:stretch>
        </p:blipFill>
        <p:spPr bwMode="auto">
          <a:xfrm>
            <a:off x="6629400" y="2819400"/>
            <a:ext cx="2133600"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9" name="Group 27">
            <a:extLst>
              <a:ext uri="{FF2B5EF4-FFF2-40B4-BE49-F238E27FC236}">
                <a16:creationId xmlns:a16="http://schemas.microsoft.com/office/drawing/2014/main" id="{6798D2A2-3860-304D-AAF9-E11B2214AF2F}"/>
              </a:ext>
            </a:extLst>
          </p:cNvPr>
          <p:cNvGrpSpPr>
            <a:grpSpLocks/>
          </p:cNvGrpSpPr>
          <p:nvPr/>
        </p:nvGrpSpPr>
        <p:grpSpPr bwMode="auto">
          <a:xfrm>
            <a:off x="5410200" y="4495800"/>
            <a:ext cx="2589213" cy="2076450"/>
            <a:chOff x="5410200" y="4495800"/>
            <a:chExt cx="2589213" cy="2076450"/>
          </a:xfrm>
        </p:grpSpPr>
        <p:grpSp>
          <p:nvGrpSpPr>
            <p:cNvPr id="139273" name="Group 26">
              <a:extLst>
                <a:ext uri="{FF2B5EF4-FFF2-40B4-BE49-F238E27FC236}">
                  <a16:creationId xmlns:a16="http://schemas.microsoft.com/office/drawing/2014/main" id="{04725843-023E-1848-9E06-44369E430764}"/>
                </a:ext>
              </a:extLst>
            </p:cNvPr>
            <p:cNvGrpSpPr>
              <a:grpSpLocks/>
            </p:cNvGrpSpPr>
            <p:nvPr/>
          </p:nvGrpSpPr>
          <p:grpSpPr bwMode="auto">
            <a:xfrm>
              <a:off x="5410200" y="4495800"/>
              <a:ext cx="2589213" cy="2076450"/>
              <a:chOff x="5410200" y="4495800"/>
              <a:chExt cx="2589213" cy="2076450"/>
            </a:xfrm>
          </p:grpSpPr>
          <p:cxnSp>
            <p:nvCxnSpPr>
              <p:cNvPr id="22" name="Straight Connector 21">
                <a:extLst>
                  <a:ext uri="{FF2B5EF4-FFF2-40B4-BE49-F238E27FC236}">
                    <a16:creationId xmlns:a16="http://schemas.microsoft.com/office/drawing/2014/main" id="{E944D4C7-3684-BF41-9B23-42AA7E7BF1A4}"/>
                  </a:ext>
                </a:extLst>
              </p:cNvPr>
              <p:cNvCxnSpPr/>
              <p:nvPr/>
            </p:nvCxnSpPr>
            <p:spPr>
              <a:xfrm rot="5400000">
                <a:off x="6096000" y="5257800"/>
                <a:ext cx="10668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9277" name="TextBox 27">
                <a:extLst>
                  <a:ext uri="{FF2B5EF4-FFF2-40B4-BE49-F238E27FC236}">
                    <a16:creationId xmlns:a16="http://schemas.microsoft.com/office/drawing/2014/main" id="{23F22B4E-76E2-C74D-8D04-A39D7D6C857F}"/>
                  </a:ext>
                </a:extLst>
              </p:cNvPr>
              <p:cNvSpPr txBox="1">
                <a:spLocks noChangeArrowheads="1"/>
              </p:cNvSpPr>
              <p:nvPr/>
            </p:nvSpPr>
            <p:spPr bwMode="auto">
              <a:xfrm>
                <a:off x="6629400" y="449580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Y</a:t>
                </a:r>
              </a:p>
            </p:txBody>
          </p:sp>
          <p:sp>
            <p:nvSpPr>
              <p:cNvPr id="139278" name="TextBox 28">
                <a:extLst>
                  <a:ext uri="{FF2B5EF4-FFF2-40B4-BE49-F238E27FC236}">
                    <a16:creationId xmlns:a16="http://schemas.microsoft.com/office/drawing/2014/main" id="{70E4FA9E-B96B-5B49-ABD8-7C629C9F47DA}"/>
                  </a:ext>
                </a:extLst>
              </p:cNvPr>
              <p:cNvSpPr txBox="1">
                <a:spLocks noChangeArrowheads="1"/>
              </p:cNvSpPr>
              <p:nvPr/>
            </p:nvSpPr>
            <p:spPr bwMode="auto">
              <a:xfrm>
                <a:off x="5410200" y="6096000"/>
                <a:ext cx="455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X</a:t>
                </a:r>
                <a:r>
                  <a:rPr lang="en-US" altLang="en-US" sz="2000" baseline="-25000">
                    <a:latin typeface="Times New Roman" panose="02020603050405020304" pitchFamily="18" charset="0"/>
                    <a:cs typeface="Arial" panose="020B0604020202020204" pitchFamily="34" charset="0"/>
                  </a:rPr>
                  <a:t>1</a:t>
                </a:r>
              </a:p>
            </p:txBody>
          </p:sp>
          <p:sp>
            <p:nvSpPr>
              <p:cNvPr id="139279" name="TextBox 30">
                <a:extLst>
                  <a:ext uri="{FF2B5EF4-FFF2-40B4-BE49-F238E27FC236}">
                    <a16:creationId xmlns:a16="http://schemas.microsoft.com/office/drawing/2014/main" id="{F9E4A740-777A-E442-8F3B-315A143326A5}"/>
                  </a:ext>
                </a:extLst>
              </p:cNvPr>
              <p:cNvSpPr txBox="1">
                <a:spLocks noChangeArrowheads="1"/>
              </p:cNvSpPr>
              <p:nvPr/>
            </p:nvSpPr>
            <p:spPr bwMode="auto">
              <a:xfrm>
                <a:off x="7543800" y="6172200"/>
                <a:ext cx="455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X</a:t>
                </a:r>
                <a:r>
                  <a:rPr lang="en-US" altLang="en-US" sz="2000" baseline="-25000">
                    <a:latin typeface="Times New Roman" panose="02020603050405020304" pitchFamily="18" charset="0"/>
                    <a:cs typeface="Arial" panose="020B0604020202020204" pitchFamily="34" charset="0"/>
                  </a:rPr>
                  <a:t>2</a:t>
                </a:r>
              </a:p>
            </p:txBody>
          </p:sp>
          <p:sp>
            <p:nvSpPr>
              <p:cNvPr id="139280" name="TextBox 31">
                <a:extLst>
                  <a:ext uri="{FF2B5EF4-FFF2-40B4-BE49-F238E27FC236}">
                    <a16:creationId xmlns:a16="http://schemas.microsoft.com/office/drawing/2014/main" id="{978A0E78-6E9F-D54E-A5A0-6095EC12EAE4}"/>
                  </a:ext>
                </a:extLst>
              </p:cNvPr>
              <p:cNvSpPr txBox="1">
                <a:spLocks noChangeArrowheads="1"/>
              </p:cNvSpPr>
              <p:nvPr/>
            </p:nvSpPr>
            <p:spPr bwMode="auto">
              <a:xfrm rot="-2495306">
                <a:off x="5572125" y="5708650"/>
                <a:ext cx="1179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education</a:t>
                </a:r>
              </a:p>
            </p:txBody>
          </p:sp>
          <p:sp>
            <p:nvSpPr>
              <p:cNvPr id="139281" name="TextBox 34">
                <a:extLst>
                  <a:ext uri="{FF2B5EF4-FFF2-40B4-BE49-F238E27FC236}">
                    <a16:creationId xmlns:a16="http://schemas.microsoft.com/office/drawing/2014/main" id="{4C025D93-CB22-5C41-B205-C3C161EF2823}"/>
                  </a:ext>
                </a:extLst>
              </p:cNvPr>
              <p:cNvSpPr txBox="1">
                <a:spLocks noChangeArrowheads="1"/>
              </p:cNvSpPr>
              <p:nvPr/>
            </p:nvSpPr>
            <p:spPr bwMode="auto">
              <a:xfrm rot="-5400000">
                <a:off x="5903118" y="4764882"/>
                <a:ext cx="938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income</a:t>
                </a:r>
              </a:p>
            </p:txBody>
          </p:sp>
          <p:sp>
            <p:nvSpPr>
              <p:cNvPr id="139282" name="TextBox 35">
                <a:extLst>
                  <a:ext uri="{FF2B5EF4-FFF2-40B4-BE49-F238E27FC236}">
                    <a16:creationId xmlns:a16="http://schemas.microsoft.com/office/drawing/2014/main" id="{EF7F6104-AA2E-8E4C-B31F-5791065F987A}"/>
                  </a:ext>
                </a:extLst>
              </p:cNvPr>
              <p:cNvSpPr txBox="1">
                <a:spLocks noChangeArrowheads="1"/>
              </p:cNvSpPr>
              <p:nvPr/>
            </p:nvSpPr>
            <p:spPr bwMode="auto">
              <a:xfrm rot="849960">
                <a:off x="6704013" y="5518150"/>
                <a:ext cx="10096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gender*</a:t>
                </a:r>
              </a:p>
            </p:txBody>
          </p:sp>
        </p:grpSp>
        <p:cxnSp>
          <p:nvCxnSpPr>
            <p:cNvPr id="23" name="Straight Connector 22">
              <a:extLst>
                <a:ext uri="{FF2B5EF4-FFF2-40B4-BE49-F238E27FC236}">
                  <a16:creationId xmlns:a16="http://schemas.microsoft.com/office/drawing/2014/main" id="{524D0AF8-5BCF-F742-AB7A-8B803C742CCA}"/>
                </a:ext>
              </a:extLst>
            </p:cNvPr>
            <p:cNvCxnSpPr/>
            <p:nvPr/>
          </p:nvCxnSpPr>
          <p:spPr>
            <a:xfrm flipV="1">
              <a:off x="5943600" y="5791200"/>
              <a:ext cx="685800" cy="5334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C6273B-B491-9D4B-9015-5D8A1C1A4C6F}"/>
                </a:ext>
              </a:extLst>
            </p:cNvPr>
            <p:cNvCxnSpPr/>
            <p:nvPr/>
          </p:nvCxnSpPr>
          <p:spPr>
            <a:xfrm rot="10800000">
              <a:off x="6629400" y="5791200"/>
              <a:ext cx="1066800" cy="3048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139270" name="TextBox 32">
            <a:extLst>
              <a:ext uri="{FF2B5EF4-FFF2-40B4-BE49-F238E27FC236}">
                <a16:creationId xmlns:a16="http://schemas.microsoft.com/office/drawing/2014/main" id="{C2A2E885-1047-2646-8BBA-93ABBB3C2210}"/>
              </a:ext>
            </a:extLst>
          </p:cNvPr>
          <p:cNvSpPr txBox="1">
            <a:spLocks noChangeArrowheads="1"/>
          </p:cNvSpPr>
          <p:nvPr/>
        </p:nvSpPr>
        <p:spPr bwMode="auto">
          <a:xfrm rot="-5400000">
            <a:off x="6055518" y="3164682"/>
            <a:ext cx="938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income</a:t>
            </a:r>
          </a:p>
        </p:txBody>
      </p:sp>
      <p:sp>
        <p:nvSpPr>
          <p:cNvPr id="139271" name="TextBox 36">
            <a:extLst>
              <a:ext uri="{FF2B5EF4-FFF2-40B4-BE49-F238E27FC236}">
                <a16:creationId xmlns:a16="http://schemas.microsoft.com/office/drawing/2014/main" id="{38C95EC9-1FA0-B74C-AE96-710BB3EE3858}"/>
              </a:ext>
            </a:extLst>
          </p:cNvPr>
          <p:cNvSpPr txBox="1">
            <a:spLocks noChangeArrowheads="1"/>
          </p:cNvSpPr>
          <p:nvPr/>
        </p:nvSpPr>
        <p:spPr bwMode="auto">
          <a:xfrm>
            <a:off x="2209800" y="6248400"/>
            <a:ext cx="2874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*Gender = male or female</a:t>
            </a:r>
          </a:p>
        </p:txBody>
      </p:sp>
      <p:sp>
        <p:nvSpPr>
          <p:cNvPr id="139272" name="TextBox 37">
            <a:extLst>
              <a:ext uri="{FF2B5EF4-FFF2-40B4-BE49-F238E27FC236}">
                <a16:creationId xmlns:a16="http://schemas.microsoft.com/office/drawing/2014/main" id="{CEB30FC4-F2FD-E544-A43E-25626BE75305}"/>
              </a:ext>
            </a:extLst>
          </p:cNvPr>
          <p:cNvSpPr txBox="1">
            <a:spLocks noChangeArrowheads="1"/>
          </p:cNvSpPr>
          <p:nvPr/>
        </p:nvSpPr>
        <p:spPr bwMode="auto">
          <a:xfrm>
            <a:off x="7086600" y="4114800"/>
            <a:ext cx="1179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education</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0E60BB56-525B-F04D-8BB7-B155F826291B}"/>
              </a:ext>
            </a:extLst>
          </p:cNvPr>
          <p:cNvSpPr>
            <a:spLocks noGrp="1"/>
          </p:cNvSpPr>
          <p:nvPr>
            <p:ph type="title"/>
          </p:nvPr>
        </p:nvSpPr>
        <p:spPr>
          <a:xfrm>
            <a:off x="533400" y="838200"/>
            <a:ext cx="8534400" cy="684213"/>
          </a:xfrm>
        </p:spPr>
        <p:txBody>
          <a:bodyPr>
            <a:normAutofit fontScale="90000"/>
          </a:bodyPr>
          <a:lstStyle/>
          <a:p>
            <a:pPr>
              <a:defRPr/>
            </a:pPr>
            <a:r>
              <a:rPr lang="en-US" sz="4000" dirty="0">
                <a:latin typeface="Times New Roman" charset="0"/>
              </a:rPr>
              <a:t>Correlation and Regression</a:t>
            </a:r>
            <a:br>
              <a:rPr lang="en-US" dirty="0">
                <a:latin typeface="Times New Roman" charset="0"/>
              </a:rPr>
            </a:br>
            <a:r>
              <a:rPr lang="en-US" sz="2800" i="1" dirty="0">
                <a:latin typeface="Times New Roman" charset="0"/>
              </a:rPr>
              <a:t>The most commonly used techniques in science.</a:t>
            </a:r>
            <a:endParaRPr lang="en-US" dirty="0">
              <a:latin typeface="Times New Roman" charset="0"/>
            </a:endParaRPr>
          </a:p>
        </p:txBody>
      </p:sp>
      <p:sp>
        <p:nvSpPr>
          <p:cNvPr id="141314" name="Subtitle 2">
            <a:extLst>
              <a:ext uri="{FF2B5EF4-FFF2-40B4-BE49-F238E27FC236}">
                <a16:creationId xmlns:a16="http://schemas.microsoft.com/office/drawing/2014/main" id="{1935EE8F-FE7A-8645-8415-29C3D3C8A4C1}"/>
              </a:ext>
            </a:extLst>
          </p:cNvPr>
          <p:cNvSpPr>
            <a:spLocks noGrp="1"/>
          </p:cNvSpPr>
          <p:nvPr>
            <p:ph sz="quarter" idx="1"/>
          </p:nvPr>
        </p:nvSpPr>
        <p:spPr>
          <a:xfrm>
            <a:off x="558800" y="1562100"/>
            <a:ext cx="8001000" cy="5635625"/>
          </a:xfrm>
        </p:spPr>
        <p:txBody>
          <a:bodyPr/>
          <a:lstStyle/>
          <a:p>
            <a:r>
              <a:rPr lang="en-US" altLang="en-US" b="1">
                <a:latin typeface="Times New Roman" panose="02020603050405020304" pitchFamily="18" charset="0"/>
                <a:ea typeface="ＭＳ Ｐゴシック" panose="020B0600070205080204" pitchFamily="34" charset="-128"/>
              </a:rPr>
              <a:t>Review standard (non-spatial) approaches</a:t>
            </a:r>
          </a:p>
          <a:p>
            <a:r>
              <a:rPr lang="en-US" altLang="en-US">
                <a:latin typeface="Times New Roman" panose="02020603050405020304" pitchFamily="18" charset="0"/>
                <a:ea typeface="ＭＳ Ｐゴシック" panose="020B0600070205080204" pitchFamily="34" charset="-128"/>
              </a:rPr>
              <a:t>Correlation</a:t>
            </a:r>
          </a:p>
          <a:p>
            <a:r>
              <a:rPr lang="en-US" altLang="en-US">
                <a:latin typeface="Times New Roman" panose="02020603050405020304" pitchFamily="18" charset="0"/>
                <a:ea typeface="ＭＳ Ｐゴシック" panose="020B0600070205080204" pitchFamily="34" charset="-128"/>
              </a:rPr>
              <a:t>Regression</a:t>
            </a:r>
          </a:p>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9C7DA0FD-5C62-9F41-8CA8-9EF647D8FAAE}"/>
              </a:ext>
            </a:extLst>
          </p:cNvPr>
          <p:cNvSpPr>
            <a:spLocks noGrp="1"/>
          </p:cNvSpPr>
          <p:nvPr>
            <p:ph type="title"/>
          </p:nvPr>
        </p:nvSpPr>
        <p:spPr>
          <a:xfrm>
            <a:off x="533400" y="152400"/>
            <a:ext cx="7772400" cy="1143000"/>
          </a:xfrm>
        </p:spPr>
        <p:txBody>
          <a:bodyPr wrap="square" lIns="91440" tIns="45720" rIns="91440" bIns="45720" numCol="1" anchorCtr="0" compatLnSpc="1">
            <a:prstTxWarp prst="textNoShape">
              <a:avLst/>
            </a:prstTxWarp>
          </a:bodyPr>
          <a:lstStyle/>
          <a:p>
            <a:r>
              <a:rPr lang="en-US" altLang="en-US" sz="36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Correlation and Regression</a:t>
            </a:r>
            <a:br>
              <a:rPr lang="en-US" altLang="en-US" sz="36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br>
            <a:r>
              <a:rPr lang="en-US" altLang="en-US" sz="2900" i="1"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What is the difference?</a:t>
            </a:r>
          </a:p>
        </p:txBody>
      </p:sp>
      <p:sp>
        <p:nvSpPr>
          <p:cNvPr id="143362" name="Content Placeholder 2">
            <a:extLst>
              <a:ext uri="{FF2B5EF4-FFF2-40B4-BE49-F238E27FC236}">
                <a16:creationId xmlns:a16="http://schemas.microsoft.com/office/drawing/2014/main" id="{292ACCA0-C59E-A94D-A1AF-6B46F0F48EA9}"/>
              </a:ext>
            </a:extLst>
          </p:cNvPr>
          <p:cNvSpPr>
            <a:spLocks noGrp="1"/>
          </p:cNvSpPr>
          <p:nvPr>
            <p:ph idx="1"/>
          </p:nvPr>
        </p:nvSpPr>
        <p:spPr>
          <a:xfrm>
            <a:off x="304800" y="1295400"/>
            <a:ext cx="8458200" cy="4114800"/>
          </a:xfrm>
        </p:spPr>
        <p:txBody>
          <a:bodyPr/>
          <a:lstStyle/>
          <a:p>
            <a:r>
              <a:rPr lang="en-US" altLang="en-US" sz="2800">
                <a:latin typeface="Times New Roman" panose="02020603050405020304" pitchFamily="18" charset="0"/>
                <a:ea typeface="ＭＳ Ｐゴシック" panose="020B0600070205080204" pitchFamily="34" charset="-128"/>
              </a:rPr>
              <a:t>Mathematically, they are identical.</a:t>
            </a:r>
          </a:p>
          <a:p>
            <a:r>
              <a:rPr lang="en-US" altLang="en-US" sz="2800">
                <a:latin typeface="Times New Roman" panose="02020603050405020304" pitchFamily="18" charset="0"/>
                <a:ea typeface="ＭＳ Ｐゴシック" panose="020B0600070205080204" pitchFamily="34" charset="-128"/>
              </a:rPr>
              <a:t>Conceptually, very different.</a:t>
            </a:r>
          </a:p>
          <a:p>
            <a:endParaRPr lang="en-US" altLang="en-US" sz="2800">
              <a:latin typeface="Times New Roman" panose="02020603050405020304" pitchFamily="18" charset="0"/>
              <a:ea typeface="ＭＳ Ｐゴシック" panose="020B0600070205080204" pitchFamily="34" charset="-128"/>
            </a:endParaRPr>
          </a:p>
          <a:p>
            <a:pPr>
              <a:buFontTx/>
              <a:buNone/>
            </a:pPr>
            <a:r>
              <a:rPr lang="en-US" altLang="en-US" sz="2800" b="1">
                <a:latin typeface="Times New Roman" panose="02020603050405020304" pitchFamily="18" charset="0"/>
                <a:ea typeface="ＭＳ Ｐゴシック" panose="020B0600070205080204" pitchFamily="34" charset="-128"/>
              </a:rPr>
              <a:t>Correlation</a:t>
            </a:r>
          </a:p>
          <a:p>
            <a:r>
              <a:rPr lang="en-US" altLang="en-US" sz="2400" u="sng">
                <a:latin typeface="Times New Roman" panose="02020603050405020304" pitchFamily="18" charset="0"/>
                <a:ea typeface="ＭＳ Ｐゴシック" panose="020B0600070205080204" pitchFamily="34" charset="-128"/>
              </a:rPr>
              <a:t>Co-</a:t>
            </a:r>
            <a:r>
              <a:rPr lang="en-US" altLang="en-US" sz="2400">
                <a:latin typeface="Times New Roman" panose="02020603050405020304" pitchFamily="18" charset="0"/>
                <a:ea typeface="ＭＳ Ｐゴシック" panose="020B0600070205080204" pitchFamily="34" charset="-128"/>
              </a:rPr>
              <a:t>variation </a:t>
            </a:r>
          </a:p>
          <a:p>
            <a:r>
              <a:rPr lang="en-US" altLang="en-US" sz="2400">
                <a:latin typeface="Times New Roman" panose="02020603050405020304" pitchFamily="18" charset="0"/>
                <a:ea typeface="ＭＳ Ｐゴシック" panose="020B0600070205080204" pitchFamily="34" charset="-128"/>
              </a:rPr>
              <a:t>Relationship or association </a:t>
            </a:r>
          </a:p>
          <a:p>
            <a:r>
              <a:rPr lang="en-US" altLang="en-US" sz="2400">
                <a:latin typeface="Times New Roman" panose="02020603050405020304" pitchFamily="18" charset="0"/>
                <a:ea typeface="ＭＳ Ｐゴシック" panose="020B0600070205080204" pitchFamily="34" charset="-128"/>
              </a:rPr>
              <a:t>No direction or causation is implied</a:t>
            </a:r>
            <a:r>
              <a:rPr lang="en-US" altLang="en-US" sz="2400" baseline="-25000">
                <a:latin typeface="Times New Roman" panose="02020603050405020304" pitchFamily="18" charset="0"/>
                <a:ea typeface="ＭＳ Ｐゴシック" panose="020B0600070205080204" pitchFamily="34" charset="-128"/>
              </a:rPr>
              <a:t> </a:t>
            </a:r>
            <a:endParaRPr lang="en-US" altLang="en-US" sz="2400">
              <a:latin typeface="Times New Roman" panose="02020603050405020304" pitchFamily="18" charset="0"/>
              <a:ea typeface="ＭＳ Ｐゴシック" panose="020B0600070205080204" pitchFamily="34" charset="-128"/>
            </a:endParaRPr>
          </a:p>
          <a:p>
            <a:r>
              <a:rPr lang="en-US" altLang="en-US" sz="2400">
                <a:latin typeface="Times New Roman" panose="02020603050405020304" pitchFamily="18" charset="0"/>
                <a:ea typeface="ＭＳ Ｐゴシック" panose="020B0600070205080204" pitchFamily="34" charset="-128"/>
              </a:rPr>
              <a:t>Y              X           X</a:t>
            </a:r>
            <a:r>
              <a:rPr lang="en-US" altLang="en-US" sz="2400" baseline="-25000">
                <a:latin typeface="Times New Roman" panose="02020603050405020304" pitchFamily="18" charset="0"/>
                <a:ea typeface="ＭＳ Ｐゴシック" panose="020B0600070205080204" pitchFamily="34" charset="-128"/>
              </a:rPr>
              <a:t>1</a:t>
            </a:r>
            <a:r>
              <a:rPr lang="en-US" altLang="en-US" sz="2400">
                <a:latin typeface="Times New Roman" panose="02020603050405020304" pitchFamily="18" charset="0"/>
                <a:ea typeface="ＭＳ Ｐゴシック" panose="020B0600070205080204" pitchFamily="34" charset="-128"/>
              </a:rPr>
              <a:t>               X</a:t>
            </a:r>
            <a:r>
              <a:rPr lang="en-US" altLang="en-US" sz="2400" baseline="-25000">
                <a:latin typeface="Times New Roman" panose="02020603050405020304" pitchFamily="18" charset="0"/>
                <a:ea typeface="ＭＳ Ｐゴシック" panose="020B0600070205080204" pitchFamily="34" charset="-128"/>
              </a:rPr>
              <a:t>2 </a:t>
            </a:r>
            <a:r>
              <a:rPr lang="en-US" altLang="en-US" sz="2400">
                <a:latin typeface="Times New Roman" panose="02020603050405020304" pitchFamily="18" charset="0"/>
                <a:ea typeface="ＭＳ Ｐゴシック" panose="020B0600070205080204" pitchFamily="34" charset="-128"/>
              </a:rPr>
              <a:t>             </a:t>
            </a:r>
          </a:p>
          <a:p>
            <a:pPr>
              <a:buFontTx/>
              <a:buNone/>
            </a:pPr>
            <a:endParaRPr lang="en-US" altLang="en-US" sz="2800" b="1">
              <a:latin typeface="Times New Roman" panose="02020603050405020304" pitchFamily="18" charset="0"/>
              <a:ea typeface="ＭＳ Ｐゴシック" panose="020B0600070205080204" pitchFamily="34" charset="-128"/>
            </a:endParaRPr>
          </a:p>
          <a:p>
            <a:pPr>
              <a:buFontTx/>
              <a:buNone/>
            </a:pPr>
            <a:r>
              <a:rPr lang="en-US" altLang="en-US" sz="2800" b="1">
                <a:latin typeface="Times New Roman" panose="02020603050405020304" pitchFamily="18" charset="0"/>
                <a:ea typeface="ＭＳ Ｐゴシック" panose="020B0600070205080204" pitchFamily="34" charset="-128"/>
              </a:rPr>
              <a:t>Regression</a:t>
            </a:r>
            <a:r>
              <a:rPr lang="en-US" altLang="en-US" sz="2800" baseline="-25000">
                <a:latin typeface="Times New Roman" panose="02020603050405020304" pitchFamily="18" charset="0"/>
                <a:ea typeface="ＭＳ Ｐゴシック" panose="020B0600070205080204" pitchFamily="34" charset="-128"/>
              </a:rPr>
              <a:t> </a:t>
            </a:r>
            <a:endParaRPr lang="en-US" altLang="en-US" sz="2800">
              <a:latin typeface="Times New Roman" panose="02020603050405020304" pitchFamily="18" charset="0"/>
              <a:ea typeface="ＭＳ Ｐゴシック" panose="020B0600070205080204" pitchFamily="34" charset="-128"/>
            </a:endParaRPr>
          </a:p>
          <a:p>
            <a:pPr lvl="1"/>
            <a:r>
              <a:rPr lang="en-US" altLang="en-US" sz="2400">
                <a:latin typeface="Times New Roman" panose="02020603050405020304" pitchFamily="18" charset="0"/>
                <a:ea typeface="ＭＳ Ｐゴシック" panose="020B0600070205080204" pitchFamily="34" charset="-128"/>
              </a:rPr>
              <a:t>Prediction of Y from X</a:t>
            </a:r>
          </a:p>
          <a:p>
            <a:pPr lvl="1"/>
            <a:r>
              <a:rPr lang="en-US" altLang="en-US" sz="2400">
                <a:latin typeface="Times New Roman" panose="02020603050405020304" pitchFamily="18" charset="0"/>
                <a:ea typeface="ＭＳ Ｐゴシック" panose="020B0600070205080204" pitchFamily="34" charset="-128"/>
              </a:rPr>
              <a:t>Implies, but does </a:t>
            </a:r>
            <a:r>
              <a:rPr lang="en-US" altLang="en-US" sz="2400" u="sng">
                <a:latin typeface="Times New Roman" panose="02020603050405020304" pitchFamily="18" charset="0"/>
                <a:ea typeface="ＭＳ Ｐゴシック" panose="020B0600070205080204" pitchFamily="34" charset="-128"/>
              </a:rPr>
              <a:t>not</a:t>
            </a:r>
            <a:r>
              <a:rPr lang="en-US" altLang="en-US" sz="2400">
                <a:latin typeface="Times New Roman" panose="02020603050405020304" pitchFamily="18" charset="0"/>
                <a:ea typeface="ＭＳ Ｐゴシック" panose="020B0600070205080204" pitchFamily="34" charset="-128"/>
              </a:rPr>
              <a:t> prove, causation</a:t>
            </a:r>
          </a:p>
          <a:p>
            <a:pPr lvl="1"/>
            <a:r>
              <a:rPr lang="en-US" altLang="en-US" sz="2400">
                <a:latin typeface="Times New Roman" panose="02020603050405020304" pitchFamily="18" charset="0"/>
                <a:ea typeface="ＭＳ Ｐゴシック" panose="020B0600070205080204" pitchFamily="34" charset="-128"/>
              </a:rPr>
              <a:t>X (independent variable)                Y (dependent variable)</a:t>
            </a:r>
          </a:p>
        </p:txBody>
      </p:sp>
      <p:sp>
        <p:nvSpPr>
          <p:cNvPr id="6" name="Left-Right Arrow 5">
            <a:extLst>
              <a:ext uri="{FF2B5EF4-FFF2-40B4-BE49-F238E27FC236}">
                <a16:creationId xmlns:a16="http://schemas.microsoft.com/office/drawing/2014/main" id="{DDC202F1-B805-EB48-BF66-1BDC0ED8CAA2}"/>
              </a:ext>
            </a:extLst>
          </p:cNvPr>
          <p:cNvSpPr/>
          <p:nvPr/>
        </p:nvSpPr>
        <p:spPr>
          <a:xfrm>
            <a:off x="1066800" y="4191000"/>
            <a:ext cx="838200" cy="30480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sp>
        <p:nvSpPr>
          <p:cNvPr id="7" name="Left-Right Arrow 6">
            <a:extLst>
              <a:ext uri="{FF2B5EF4-FFF2-40B4-BE49-F238E27FC236}">
                <a16:creationId xmlns:a16="http://schemas.microsoft.com/office/drawing/2014/main" id="{F63B78E9-E33A-C843-B402-EE213A808054}"/>
              </a:ext>
            </a:extLst>
          </p:cNvPr>
          <p:cNvSpPr/>
          <p:nvPr/>
        </p:nvSpPr>
        <p:spPr>
          <a:xfrm>
            <a:off x="3581400" y="4191000"/>
            <a:ext cx="838200" cy="304800"/>
          </a:xfrm>
          <a:prstGeom prst="lef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sp>
        <p:nvSpPr>
          <p:cNvPr id="8" name="Right Arrow 7">
            <a:extLst>
              <a:ext uri="{FF2B5EF4-FFF2-40B4-BE49-F238E27FC236}">
                <a16:creationId xmlns:a16="http://schemas.microsoft.com/office/drawing/2014/main" id="{4DE4F3D0-5506-9743-B809-D67B21B5021B}"/>
              </a:ext>
            </a:extLst>
          </p:cNvPr>
          <p:cNvSpPr/>
          <p:nvPr/>
        </p:nvSpPr>
        <p:spPr>
          <a:xfrm>
            <a:off x="4495800" y="6096000"/>
            <a:ext cx="609600" cy="2286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graphicFrame>
        <p:nvGraphicFramePr>
          <p:cNvPr id="10" name="Chart 9">
            <a:extLst>
              <a:ext uri="{FF2B5EF4-FFF2-40B4-BE49-F238E27FC236}">
                <a16:creationId xmlns:a16="http://schemas.microsoft.com/office/drawing/2014/main" id="{E758F5E3-5543-2342-8176-A39E68DD258B}"/>
              </a:ext>
            </a:extLst>
          </p:cNvPr>
          <p:cNvGraphicFramePr/>
          <p:nvPr/>
        </p:nvGraphicFramePr>
        <p:xfrm>
          <a:off x="6172200" y="2590800"/>
          <a:ext cx="2438400" cy="1752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46FAD18B-EB67-0D46-9DF4-D7AA87BB9983}"/>
              </a:ext>
            </a:extLst>
          </p:cNvPr>
          <p:cNvGraphicFramePr/>
          <p:nvPr/>
        </p:nvGraphicFramePr>
        <p:xfrm>
          <a:off x="6019800" y="4191000"/>
          <a:ext cx="2590800" cy="1828800"/>
        </p:xfrm>
        <a:graphic>
          <a:graphicData uri="http://schemas.openxmlformats.org/drawingml/2006/chart">
            <c:chart xmlns:c="http://schemas.openxmlformats.org/drawingml/2006/chart" xmlns:r="http://schemas.openxmlformats.org/officeDocument/2006/relationships" r:id="rId4"/>
          </a:graphicData>
        </a:graphic>
      </p:graphicFrame>
      <p:sp>
        <p:nvSpPr>
          <p:cNvPr id="143368" name="TextBox 12">
            <a:extLst>
              <a:ext uri="{FF2B5EF4-FFF2-40B4-BE49-F238E27FC236}">
                <a16:creationId xmlns:a16="http://schemas.microsoft.com/office/drawing/2014/main" id="{E8E5665E-A8C3-AC44-B53D-00E2BA427B2F}"/>
              </a:ext>
            </a:extLst>
          </p:cNvPr>
          <p:cNvSpPr txBox="1">
            <a:spLocks noChangeArrowheads="1"/>
          </p:cNvSpPr>
          <p:nvPr/>
        </p:nvSpPr>
        <p:spPr bwMode="auto">
          <a:xfrm>
            <a:off x="7162800" y="4343400"/>
            <a:ext cx="1770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Regression line</a:t>
            </a:r>
          </a:p>
        </p:txBody>
      </p:sp>
      <p:cxnSp>
        <p:nvCxnSpPr>
          <p:cNvPr id="15" name="Straight Arrow Connector 14">
            <a:extLst>
              <a:ext uri="{FF2B5EF4-FFF2-40B4-BE49-F238E27FC236}">
                <a16:creationId xmlns:a16="http://schemas.microsoft.com/office/drawing/2014/main" id="{FCB09673-C1FA-FC43-AA80-2AC029EB250D}"/>
              </a:ext>
            </a:extLst>
          </p:cNvPr>
          <p:cNvCxnSpPr/>
          <p:nvPr/>
        </p:nvCxnSpPr>
        <p:spPr>
          <a:xfrm rot="5400000">
            <a:off x="7353300" y="4838700"/>
            <a:ext cx="457200" cy="228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3370" name="TextBox 15">
            <a:extLst>
              <a:ext uri="{FF2B5EF4-FFF2-40B4-BE49-F238E27FC236}">
                <a16:creationId xmlns:a16="http://schemas.microsoft.com/office/drawing/2014/main" id="{76E08E06-1302-9849-BCD6-FC58C2BDBD54}"/>
              </a:ext>
            </a:extLst>
          </p:cNvPr>
          <p:cNvSpPr txBox="1">
            <a:spLocks noChangeArrowheads="1"/>
          </p:cNvSpPr>
          <p:nvPr/>
        </p:nvSpPr>
        <p:spPr bwMode="auto">
          <a:xfrm>
            <a:off x="4267200" y="6248400"/>
            <a:ext cx="993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predicts</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3">
            <a:extLst>
              <a:ext uri="{FF2B5EF4-FFF2-40B4-BE49-F238E27FC236}">
                <a16:creationId xmlns:a16="http://schemas.microsoft.com/office/drawing/2014/main" id="{7151F290-269B-8948-84B7-BAA1A59F1522}"/>
              </a:ext>
            </a:extLst>
          </p:cNvPr>
          <p:cNvSpPr>
            <a:spLocks noGrp="1" noChangeArrowheads="1"/>
          </p:cNvSpPr>
          <p:nvPr>
            <p:ph type="body" idx="1"/>
          </p:nvPr>
        </p:nvSpPr>
        <p:spPr>
          <a:xfrm>
            <a:off x="0" y="838200"/>
            <a:ext cx="9144000" cy="4648200"/>
          </a:xfrm>
        </p:spPr>
        <p:txBody>
          <a:bodyPr/>
          <a:lstStyle/>
          <a:p>
            <a:pPr eaLnBrk="1" hangingPunct="1">
              <a:lnSpc>
                <a:spcPct val="90000"/>
              </a:lnSpc>
            </a:pPr>
            <a:r>
              <a:rPr lang="en-US" altLang="en-US" sz="2800">
                <a:latin typeface="Times New Roman" panose="02020603050405020304" pitchFamily="18" charset="0"/>
                <a:ea typeface="ＭＳ Ｐゴシック" panose="020B0600070205080204" pitchFamily="34" charset="-128"/>
              </a:rPr>
              <a:t>The most common  statistic in all of science</a:t>
            </a:r>
          </a:p>
          <a:p>
            <a:pPr eaLnBrk="1" hangingPunct="1">
              <a:lnSpc>
                <a:spcPct val="90000"/>
              </a:lnSpc>
            </a:pPr>
            <a:r>
              <a:rPr lang="en-US" altLang="en-US" sz="2800">
                <a:latin typeface="Times New Roman" panose="02020603050405020304" pitchFamily="18" charset="0"/>
                <a:ea typeface="ＭＳ Ｐゴシック" panose="020B0600070205080204" pitchFamily="34" charset="-128"/>
              </a:rPr>
              <a:t>measures the </a:t>
            </a:r>
            <a:r>
              <a:rPr lang="en-US" altLang="en-US" sz="2800" u="sng">
                <a:latin typeface="Times New Roman" panose="02020603050405020304" pitchFamily="18" charset="0"/>
                <a:ea typeface="ＭＳ Ｐゴシック" panose="020B0600070205080204" pitchFamily="34" charset="-128"/>
              </a:rPr>
              <a:t>strength of the relationship</a:t>
            </a:r>
            <a:r>
              <a:rPr lang="en-US" altLang="en-US" sz="2800">
                <a:latin typeface="Times New Roman" panose="02020603050405020304" pitchFamily="18" charset="0"/>
                <a:ea typeface="ＭＳ Ｐゴシック" panose="020B0600070205080204" pitchFamily="34" charset="-128"/>
              </a:rPr>
              <a:t> (or </a:t>
            </a:r>
            <a:r>
              <a:rPr lang="ja-JP" altLang="en-US" sz="2800">
                <a:latin typeface="Times New Roman" panose="02020603050405020304" pitchFamily="18" charset="0"/>
                <a:ea typeface="ＭＳ Ｐゴシック" panose="020B0600070205080204" pitchFamily="34" charset="-128"/>
              </a:rPr>
              <a:t>“</a:t>
            </a:r>
            <a:r>
              <a:rPr lang="en-US" altLang="ja-JP" sz="2800">
                <a:latin typeface="Times New Roman" panose="02020603050405020304" pitchFamily="18" charset="0"/>
                <a:ea typeface="ＭＳ Ｐゴシック" panose="020B0600070205080204" pitchFamily="34" charset="-128"/>
              </a:rPr>
              <a:t>association</a:t>
            </a:r>
            <a:r>
              <a:rPr lang="ja-JP" altLang="en-US" sz="2800">
                <a:latin typeface="Times New Roman" panose="02020603050405020304" pitchFamily="18" charset="0"/>
                <a:ea typeface="ＭＳ Ｐゴシック" panose="020B0600070205080204" pitchFamily="34" charset="-128"/>
              </a:rPr>
              <a:t>”</a:t>
            </a:r>
            <a:r>
              <a:rPr lang="en-US" altLang="ja-JP" sz="2800">
                <a:latin typeface="Times New Roman" panose="02020603050405020304" pitchFamily="18" charset="0"/>
                <a:ea typeface="ＭＳ Ｐゴシック" panose="020B0600070205080204" pitchFamily="34" charset="-128"/>
              </a:rPr>
              <a:t>) between </a:t>
            </a:r>
            <a:r>
              <a:rPr lang="en-US" altLang="ja-JP" sz="2800" u="sng">
                <a:latin typeface="Times New Roman" panose="02020603050405020304" pitchFamily="18" charset="0"/>
                <a:ea typeface="ＭＳ Ｐゴシック" panose="020B0600070205080204" pitchFamily="34" charset="-128"/>
              </a:rPr>
              <a:t>two</a:t>
            </a:r>
            <a:r>
              <a:rPr lang="en-US" altLang="ja-JP" sz="2800">
                <a:latin typeface="Times New Roman" panose="02020603050405020304" pitchFamily="18" charset="0"/>
                <a:ea typeface="ＭＳ Ｐゴシック" panose="020B0600070205080204" pitchFamily="34" charset="-128"/>
              </a:rPr>
              <a:t> variables  e.g. income and education</a:t>
            </a:r>
          </a:p>
          <a:p>
            <a:pPr eaLnBrk="1" hangingPunct="1">
              <a:lnSpc>
                <a:spcPct val="90000"/>
              </a:lnSpc>
            </a:pPr>
            <a:r>
              <a:rPr lang="en-US" altLang="en-US" sz="2800">
                <a:latin typeface="Times New Roman" panose="02020603050405020304" pitchFamily="18" charset="0"/>
                <a:ea typeface="ＭＳ Ｐゴシック" panose="020B0600070205080204" pitchFamily="34" charset="-128"/>
              </a:rPr>
              <a:t>Varies on a scale from –1  thru 0  to +1</a:t>
            </a:r>
          </a:p>
          <a:p>
            <a:pPr lvl="1" eaLnBrk="1" hangingPunct="1">
              <a:lnSpc>
                <a:spcPct val="90000"/>
              </a:lnSpc>
              <a:buFontTx/>
              <a:buNone/>
            </a:pPr>
            <a:endParaRPr lang="en-US" altLang="en-US" sz="2400" b="1">
              <a:latin typeface="Times New Roman" panose="02020603050405020304" pitchFamily="18" charset="0"/>
              <a:ea typeface="ＭＳ Ｐゴシック" panose="020B0600070205080204" pitchFamily="34" charset="-128"/>
            </a:endParaRPr>
          </a:p>
          <a:p>
            <a:pPr lvl="1" eaLnBrk="1" hangingPunct="1">
              <a:lnSpc>
                <a:spcPct val="90000"/>
              </a:lnSpc>
              <a:buFontTx/>
              <a:buNone/>
            </a:pPr>
            <a:endParaRPr lang="en-US" altLang="en-US" sz="2400" b="1">
              <a:latin typeface="Times New Roman" panose="02020603050405020304" pitchFamily="18" charset="0"/>
              <a:ea typeface="ＭＳ Ｐゴシック" panose="020B0600070205080204" pitchFamily="34" charset="-128"/>
            </a:endParaRPr>
          </a:p>
          <a:p>
            <a:pPr lvl="1" eaLnBrk="1" hangingPunct="1">
              <a:lnSpc>
                <a:spcPct val="90000"/>
              </a:lnSpc>
              <a:buFontTx/>
              <a:buNone/>
            </a:pPr>
            <a:r>
              <a:rPr lang="en-US" altLang="en-US" sz="2400" b="1">
                <a:latin typeface="Times New Roman" panose="02020603050405020304" pitchFamily="18" charset="0"/>
                <a:ea typeface="ＭＳ Ｐゴシック" panose="020B0600070205080204" pitchFamily="34" charset="-128"/>
              </a:rPr>
              <a:t>+1   </a:t>
            </a:r>
            <a:r>
              <a:rPr lang="en-US" altLang="en-US" sz="2400">
                <a:latin typeface="Times New Roman" panose="02020603050405020304" pitchFamily="18" charset="0"/>
                <a:ea typeface="ＭＳ Ｐゴシック" panose="020B0600070205080204" pitchFamily="34" charset="-128"/>
              </a:rPr>
              <a:t>implies a perfect positive association</a:t>
            </a:r>
          </a:p>
          <a:p>
            <a:pPr lvl="1" eaLnBrk="1" hangingPunct="1">
              <a:lnSpc>
                <a:spcPct val="90000"/>
              </a:lnSpc>
              <a:buFont typeface="Arial" panose="020B0604020202020204" pitchFamily="34" charset="0"/>
              <a:buChar char="•"/>
            </a:pPr>
            <a:r>
              <a:rPr lang="en-US" altLang="en-US" sz="2400">
                <a:latin typeface="Times New Roman" panose="02020603050405020304" pitchFamily="18" charset="0"/>
                <a:ea typeface="ＭＳ Ｐゴシック" panose="020B0600070205080204" pitchFamily="34" charset="-128"/>
              </a:rPr>
              <a:t>As values go up (</a:t>
            </a:r>
            <a:r>
              <a:rPr lang="en-US" altLang="en-US" sz="2400">
                <a:latin typeface="Wingdings" pitchFamily="2" charset="2"/>
                <a:ea typeface="ＭＳ Ｐゴシック" panose="020B0600070205080204" pitchFamily="34" charset="-128"/>
                <a:sym typeface="Wingdings" pitchFamily="2" charset="2"/>
              </a:rPr>
              <a:t></a:t>
            </a:r>
            <a:r>
              <a:rPr lang="en-US" altLang="en-US" sz="2400">
                <a:latin typeface="Times New Roman" panose="02020603050405020304" pitchFamily="18" charset="0"/>
                <a:ea typeface="ＭＳ Ｐゴシック" panose="020B0600070205080204" pitchFamily="34" charset="-128"/>
                <a:sym typeface="Wingdings" pitchFamily="2" charset="2"/>
              </a:rPr>
              <a:t>)</a:t>
            </a:r>
            <a:r>
              <a:rPr lang="en-US" altLang="en-US" sz="2400">
                <a:latin typeface="Times New Roman" panose="02020603050405020304" pitchFamily="18" charset="0"/>
                <a:ea typeface="ＭＳ Ｐゴシック" panose="020B0600070205080204" pitchFamily="34" charset="-128"/>
              </a:rPr>
              <a:t> on one,  they also go up (</a:t>
            </a:r>
            <a:r>
              <a:rPr lang="en-US" altLang="en-US" sz="2400">
                <a:latin typeface="Wingdings" pitchFamily="2" charset="2"/>
                <a:ea typeface="ＭＳ Ｐゴシック" panose="020B0600070205080204" pitchFamily="34" charset="-128"/>
                <a:sym typeface="Wingdings" pitchFamily="2" charset="2"/>
              </a:rPr>
              <a:t></a:t>
            </a:r>
            <a:r>
              <a:rPr lang="en-US" altLang="en-US" sz="2400">
                <a:latin typeface="Times New Roman" panose="02020603050405020304" pitchFamily="18" charset="0"/>
                <a:ea typeface="ＭＳ Ｐゴシック" panose="020B0600070205080204" pitchFamily="34" charset="-128"/>
                <a:sym typeface="Wingdings" pitchFamily="2" charset="2"/>
              </a:rPr>
              <a:t>)</a:t>
            </a:r>
            <a:r>
              <a:rPr lang="en-US" altLang="en-US" sz="2400">
                <a:latin typeface="Times New Roman" panose="02020603050405020304" pitchFamily="18" charset="0"/>
                <a:ea typeface="ＭＳ Ｐゴシック" panose="020B0600070205080204" pitchFamily="34" charset="-128"/>
              </a:rPr>
              <a:t> on the other </a:t>
            </a:r>
          </a:p>
          <a:p>
            <a:pPr lvl="2" eaLnBrk="1" hangingPunct="1">
              <a:lnSpc>
                <a:spcPct val="90000"/>
              </a:lnSpc>
            </a:pPr>
            <a:r>
              <a:rPr lang="en-US" altLang="en-US">
                <a:latin typeface="Times New Roman" panose="02020603050405020304" pitchFamily="18" charset="0"/>
                <a:ea typeface="ＭＳ Ｐゴシック" panose="020B0600070205080204" pitchFamily="34" charset="-128"/>
              </a:rPr>
              <a:t>income and education</a:t>
            </a:r>
          </a:p>
          <a:p>
            <a:pPr lvl="1" eaLnBrk="1" hangingPunct="1">
              <a:lnSpc>
                <a:spcPct val="90000"/>
              </a:lnSpc>
              <a:buFontTx/>
              <a:buNone/>
            </a:pPr>
            <a:r>
              <a:rPr lang="en-US" altLang="en-US" sz="2400" b="1">
                <a:latin typeface="Times New Roman" panose="02020603050405020304" pitchFamily="18" charset="0"/>
                <a:ea typeface="ＭＳ Ｐゴシック" panose="020B0600070205080204" pitchFamily="34" charset="-128"/>
              </a:rPr>
              <a:t>0</a:t>
            </a:r>
            <a:r>
              <a:rPr lang="en-US" altLang="en-US" sz="2400">
                <a:latin typeface="Times New Roman" panose="02020603050405020304" pitchFamily="18" charset="0"/>
                <a:ea typeface="ＭＳ Ｐゴシック" panose="020B0600070205080204" pitchFamily="34" charset="-128"/>
              </a:rPr>
              <a:t>    implies no association</a:t>
            </a:r>
          </a:p>
          <a:p>
            <a:pPr lvl="1" eaLnBrk="1" hangingPunct="1">
              <a:lnSpc>
                <a:spcPct val="90000"/>
              </a:lnSpc>
              <a:buFontTx/>
              <a:buNone/>
            </a:pPr>
            <a:r>
              <a:rPr lang="en-US" altLang="en-US" sz="2400" b="1">
                <a:latin typeface="Times New Roman" panose="02020603050405020304" pitchFamily="18" charset="0"/>
                <a:ea typeface="ＭＳ Ｐゴシック" panose="020B0600070205080204" pitchFamily="34" charset="-128"/>
              </a:rPr>
              <a:t>-1   </a:t>
            </a:r>
            <a:r>
              <a:rPr lang="en-US" altLang="en-US" sz="2400">
                <a:latin typeface="Times New Roman" panose="02020603050405020304" pitchFamily="18" charset="0"/>
                <a:ea typeface="ＭＳ Ｐゴシック" panose="020B0600070205080204" pitchFamily="34" charset="-128"/>
              </a:rPr>
              <a:t>implies perfect negative association</a:t>
            </a:r>
          </a:p>
          <a:p>
            <a:pPr lvl="1" eaLnBrk="1" hangingPunct="1">
              <a:lnSpc>
                <a:spcPct val="90000"/>
              </a:lnSpc>
              <a:buFont typeface="Arial" panose="020B0604020202020204" pitchFamily="34" charset="0"/>
              <a:buChar char="•"/>
            </a:pPr>
            <a:r>
              <a:rPr lang="en-US" altLang="en-US" sz="2400">
                <a:latin typeface="Times New Roman" panose="02020603050405020304" pitchFamily="18" charset="0"/>
                <a:ea typeface="ＭＳ Ｐゴシック" panose="020B0600070205080204" pitchFamily="34" charset="-128"/>
              </a:rPr>
              <a:t>As values go up on one (</a:t>
            </a:r>
            <a:r>
              <a:rPr lang="en-US" altLang="en-US" sz="2400">
                <a:latin typeface="Wingdings" pitchFamily="2" charset="2"/>
                <a:ea typeface="ＭＳ Ｐゴシック" panose="020B0600070205080204" pitchFamily="34" charset="-128"/>
                <a:sym typeface="Wingdings" pitchFamily="2" charset="2"/>
              </a:rPr>
              <a:t></a:t>
            </a:r>
            <a:r>
              <a:rPr lang="en-US" altLang="en-US" sz="2400">
                <a:latin typeface="Times New Roman" panose="02020603050405020304" pitchFamily="18" charset="0"/>
                <a:ea typeface="ＭＳ Ｐゴシック" panose="020B0600070205080204" pitchFamily="34" charset="-128"/>
                <a:sym typeface="Wingdings" pitchFamily="2" charset="2"/>
              </a:rPr>
              <a:t>)</a:t>
            </a:r>
            <a:r>
              <a:rPr lang="en-US" altLang="en-US" sz="2400">
                <a:latin typeface="Times New Roman" panose="02020603050405020304" pitchFamily="18" charset="0"/>
                <a:ea typeface="ＭＳ Ｐゴシック" panose="020B0600070205080204" pitchFamily="34" charset="-128"/>
              </a:rPr>
              <a:t> , they go down (</a:t>
            </a:r>
            <a:r>
              <a:rPr lang="en-US" altLang="en-US" sz="2400">
                <a:latin typeface="Times New Roman" panose="02020603050405020304" pitchFamily="18" charset="0"/>
                <a:ea typeface="ＭＳ Ｐゴシック" panose="020B0600070205080204" pitchFamily="34" charset="-128"/>
                <a:sym typeface="Wingdings" pitchFamily="2" charset="2"/>
              </a:rPr>
              <a:t>) </a:t>
            </a:r>
            <a:r>
              <a:rPr lang="en-US" altLang="en-US" sz="2400">
                <a:latin typeface="Times New Roman" panose="02020603050405020304" pitchFamily="18" charset="0"/>
                <a:ea typeface="ＭＳ Ｐゴシック" panose="020B0600070205080204" pitchFamily="34" charset="-128"/>
              </a:rPr>
              <a:t>on the other</a:t>
            </a:r>
          </a:p>
          <a:p>
            <a:pPr lvl="2" eaLnBrk="1" hangingPunct="1">
              <a:lnSpc>
                <a:spcPct val="90000"/>
              </a:lnSpc>
            </a:pPr>
            <a:r>
              <a:rPr lang="en-US" altLang="en-US">
                <a:latin typeface="Times New Roman" panose="02020603050405020304" pitchFamily="18" charset="0"/>
                <a:ea typeface="ＭＳ Ｐゴシック" panose="020B0600070205080204" pitchFamily="34" charset="-128"/>
              </a:rPr>
              <a:t>price and quantity purchased</a:t>
            </a:r>
          </a:p>
          <a:p>
            <a:pPr eaLnBrk="1" hangingPunct="1">
              <a:lnSpc>
                <a:spcPct val="90000"/>
              </a:lnSpc>
            </a:pPr>
            <a:r>
              <a:rPr lang="en-US" altLang="en-US" sz="2400">
                <a:latin typeface="Times New Roman" panose="02020603050405020304" pitchFamily="18" charset="0"/>
                <a:ea typeface="ＭＳ Ｐゴシック" panose="020B0600070205080204" pitchFamily="34" charset="-128"/>
              </a:rPr>
              <a:t>Formal Full name is the </a:t>
            </a:r>
            <a:br>
              <a:rPr lang="en-US" altLang="en-US" sz="2400">
                <a:latin typeface="Times New Roman" panose="02020603050405020304" pitchFamily="18" charset="0"/>
                <a:ea typeface="ＭＳ Ｐゴシック" panose="020B0600070205080204" pitchFamily="34" charset="-128"/>
              </a:rPr>
            </a:br>
            <a:r>
              <a:rPr lang="en-US" altLang="en-US" sz="2400">
                <a:latin typeface="Times New Roman" panose="02020603050405020304" pitchFamily="18" charset="0"/>
                <a:ea typeface="ＭＳ Ｐゴシック" panose="020B0600070205080204" pitchFamily="34" charset="-128"/>
              </a:rPr>
              <a:t>	</a:t>
            </a:r>
            <a:r>
              <a:rPr lang="en-US" altLang="en-US" sz="2400" i="1">
                <a:latin typeface="Times New Roman" panose="02020603050405020304" pitchFamily="18" charset="0"/>
                <a:ea typeface="ＭＳ Ｐゴシック" panose="020B0600070205080204" pitchFamily="34" charset="-128"/>
              </a:rPr>
              <a:t>Pearson Product Moment correlation coefficient</a:t>
            </a:r>
            <a:r>
              <a:rPr lang="en-US" altLang="en-US" sz="2400">
                <a:latin typeface="Times New Roman" panose="02020603050405020304" pitchFamily="18" charset="0"/>
                <a:ea typeface="ＭＳ Ｐゴシック" panose="020B0600070205080204" pitchFamily="34" charset="-128"/>
              </a:rPr>
              <a:t>, </a:t>
            </a:r>
          </a:p>
        </p:txBody>
      </p:sp>
      <p:sp>
        <p:nvSpPr>
          <p:cNvPr id="24580" name="Rectangle 2">
            <a:extLst>
              <a:ext uri="{FF2B5EF4-FFF2-40B4-BE49-F238E27FC236}">
                <a16:creationId xmlns:a16="http://schemas.microsoft.com/office/drawing/2014/main" id="{71A047D9-053D-7449-9235-CAB855CBFF6A}"/>
              </a:ext>
            </a:extLst>
          </p:cNvPr>
          <p:cNvSpPr>
            <a:spLocks noGrp="1" noChangeArrowheads="1"/>
          </p:cNvSpPr>
          <p:nvPr>
            <p:ph type="title"/>
          </p:nvPr>
        </p:nvSpPr>
        <p:spPr>
          <a:xfrm>
            <a:off x="228600" y="228600"/>
            <a:ext cx="8686800" cy="762000"/>
          </a:xfrm>
        </p:spPr>
        <p:txBody>
          <a:bodyPr/>
          <a:lstStyle/>
          <a:p>
            <a:pPr eaLnBrk="1" hangingPunct="1">
              <a:defRPr/>
            </a:pPr>
            <a:r>
              <a:rPr lang="en-US" i="1">
                <a:latin typeface="Times New Roman" charset="0"/>
              </a:rPr>
              <a:t>Correlation Coefficient (r)</a:t>
            </a:r>
            <a:endParaRPr lang="en-US" sz="3600" i="1">
              <a:latin typeface="Times New Roman" charset="0"/>
            </a:endParaRPr>
          </a:p>
        </p:txBody>
      </p:sp>
      <p:grpSp>
        <p:nvGrpSpPr>
          <p:cNvPr id="145411" name="Group 18">
            <a:extLst>
              <a:ext uri="{FF2B5EF4-FFF2-40B4-BE49-F238E27FC236}">
                <a16:creationId xmlns:a16="http://schemas.microsoft.com/office/drawing/2014/main" id="{A546DB5E-3D8A-8043-89C6-F242FE42B2B3}"/>
              </a:ext>
            </a:extLst>
          </p:cNvPr>
          <p:cNvGrpSpPr>
            <a:grpSpLocks/>
          </p:cNvGrpSpPr>
          <p:nvPr/>
        </p:nvGrpSpPr>
        <p:grpSpPr bwMode="auto">
          <a:xfrm>
            <a:off x="5943600" y="2209800"/>
            <a:ext cx="2971800" cy="1143000"/>
            <a:chOff x="5791200" y="4343400"/>
            <a:chExt cx="2971800" cy="1143000"/>
          </a:xfrm>
        </p:grpSpPr>
        <p:grpSp>
          <p:nvGrpSpPr>
            <p:cNvPr id="145412" name="Group 15">
              <a:extLst>
                <a:ext uri="{FF2B5EF4-FFF2-40B4-BE49-F238E27FC236}">
                  <a16:creationId xmlns:a16="http://schemas.microsoft.com/office/drawing/2014/main" id="{728FCB1A-97FE-6149-A1CA-438341E0DF6F}"/>
                </a:ext>
              </a:extLst>
            </p:cNvPr>
            <p:cNvGrpSpPr>
              <a:grpSpLocks/>
            </p:cNvGrpSpPr>
            <p:nvPr/>
          </p:nvGrpSpPr>
          <p:grpSpPr bwMode="auto">
            <a:xfrm>
              <a:off x="5791200" y="4419600"/>
              <a:ext cx="2971800" cy="839788"/>
              <a:chOff x="6172200" y="2743200"/>
              <a:chExt cx="2971800" cy="839788"/>
            </a:xfrm>
          </p:grpSpPr>
          <p:grpSp>
            <p:nvGrpSpPr>
              <p:cNvPr id="145414" name="Group 17">
                <a:extLst>
                  <a:ext uri="{FF2B5EF4-FFF2-40B4-BE49-F238E27FC236}">
                    <a16:creationId xmlns:a16="http://schemas.microsoft.com/office/drawing/2014/main" id="{F6A2BA77-ECD5-B849-9A67-A52C2DFCFED3}"/>
                  </a:ext>
                </a:extLst>
              </p:cNvPr>
              <p:cNvGrpSpPr>
                <a:grpSpLocks/>
              </p:cNvGrpSpPr>
              <p:nvPr/>
            </p:nvGrpSpPr>
            <p:grpSpPr bwMode="auto">
              <a:xfrm>
                <a:off x="6324600" y="3048000"/>
                <a:ext cx="2514600" cy="534988"/>
                <a:chOff x="2066364" y="2895600"/>
                <a:chExt cx="2884350" cy="534988"/>
              </a:xfrm>
            </p:grpSpPr>
            <p:cxnSp>
              <p:nvCxnSpPr>
                <p:cNvPr id="7" name="Straight Arrow Connector 6">
                  <a:extLst>
                    <a:ext uri="{FF2B5EF4-FFF2-40B4-BE49-F238E27FC236}">
                      <a16:creationId xmlns:a16="http://schemas.microsoft.com/office/drawing/2014/main" id="{7066F5B3-93A9-5248-8B6F-B949270228A3}"/>
                    </a:ext>
                  </a:extLst>
                </p:cNvPr>
                <p:cNvCxnSpPr/>
                <p:nvPr/>
              </p:nvCxnSpPr>
              <p:spPr>
                <a:xfrm>
                  <a:off x="2210218" y="3429000"/>
                  <a:ext cx="2438222" cy="1588"/>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04B506-839E-1D45-8F6D-BE8B29BAC17B}"/>
                    </a:ext>
                  </a:extLst>
                </p:cNvPr>
                <p:cNvCxnSpPr/>
                <p:nvPr/>
              </p:nvCxnSpPr>
              <p:spPr>
                <a:xfrm rot="5400000" flipH="1" flipV="1">
                  <a:off x="2095918" y="3314700"/>
                  <a:ext cx="2286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E83E557-029E-584B-9E8D-633B4DF6C056}"/>
                    </a:ext>
                  </a:extLst>
                </p:cNvPr>
                <p:cNvCxnSpPr/>
                <p:nvPr/>
              </p:nvCxnSpPr>
              <p:spPr>
                <a:xfrm rot="5400000" flipH="1" flipV="1">
                  <a:off x="3392419" y="3314700"/>
                  <a:ext cx="2286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00B34CC-B2A6-CB41-BB61-D9742579FE25}"/>
                    </a:ext>
                  </a:extLst>
                </p:cNvPr>
                <p:cNvCxnSpPr/>
                <p:nvPr/>
              </p:nvCxnSpPr>
              <p:spPr>
                <a:xfrm rot="5400000" flipH="1" flipV="1">
                  <a:off x="4535051" y="3313789"/>
                  <a:ext cx="228600" cy="182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5421" name="TextBox 14">
                  <a:extLst>
                    <a:ext uri="{FF2B5EF4-FFF2-40B4-BE49-F238E27FC236}">
                      <a16:creationId xmlns:a16="http://schemas.microsoft.com/office/drawing/2014/main" id="{077FBCC7-20BD-8F4E-BF3C-DC4D6CAB47A0}"/>
                    </a:ext>
                  </a:extLst>
                </p:cNvPr>
                <p:cNvSpPr txBox="1">
                  <a:spLocks noChangeArrowheads="1"/>
                </p:cNvSpPr>
                <p:nvPr/>
              </p:nvSpPr>
              <p:spPr bwMode="auto">
                <a:xfrm>
                  <a:off x="2066364" y="2895600"/>
                  <a:ext cx="3978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-1</a:t>
                  </a:r>
                </a:p>
              </p:txBody>
            </p:sp>
            <p:sp>
              <p:nvSpPr>
                <p:cNvPr id="145422" name="TextBox 15">
                  <a:extLst>
                    <a:ext uri="{FF2B5EF4-FFF2-40B4-BE49-F238E27FC236}">
                      <a16:creationId xmlns:a16="http://schemas.microsoft.com/office/drawing/2014/main" id="{4DE1E355-E0FA-A24A-8F82-F470FEBFEBA9}"/>
                    </a:ext>
                  </a:extLst>
                </p:cNvPr>
                <p:cNvSpPr txBox="1">
                  <a:spLocks noChangeArrowheads="1"/>
                </p:cNvSpPr>
                <p:nvPr/>
              </p:nvSpPr>
              <p:spPr bwMode="auto">
                <a:xfrm>
                  <a:off x="3428988" y="2895600"/>
                  <a:ext cx="3129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0</a:t>
                  </a:r>
                </a:p>
              </p:txBody>
            </p:sp>
            <p:sp>
              <p:nvSpPr>
                <p:cNvPr id="145423" name="TextBox 16">
                  <a:extLst>
                    <a:ext uri="{FF2B5EF4-FFF2-40B4-BE49-F238E27FC236}">
                      <a16:creationId xmlns:a16="http://schemas.microsoft.com/office/drawing/2014/main" id="{7BF4F1C0-CEDE-2442-BBD7-C6FA335ED7D8}"/>
                    </a:ext>
                  </a:extLst>
                </p:cNvPr>
                <p:cNvSpPr txBox="1">
                  <a:spLocks noChangeArrowheads="1"/>
                </p:cNvSpPr>
                <p:nvPr/>
              </p:nvSpPr>
              <p:spPr bwMode="auto">
                <a:xfrm>
                  <a:off x="4493538" y="2895600"/>
                  <a:ext cx="4571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+1</a:t>
                  </a:r>
                </a:p>
              </p:txBody>
            </p:sp>
          </p:grpSp>
          <p:sp>
            <p:nvSpPr>
              <p:cNvPr id="145415" name="TextBox 13">
                <a:extLst>
                  <a:ext uri="{FF2B5EF4-FFF2-40B4-BE49-F238E27FC236}">
                    <a16:creationId xmlns:a16="http://schemas.microsoft.com/office/drawing/2014/main" id="{538FF6AB-A7BD-F746-B3F4-537FCA88B8AD}"/>
                  </a:ext>
                </a:extLst>
              </p:cNvPr>
              <p:cNvSpPr txBox="1">
                <a:spLocks noChangeArrowheads="1"/>
              </p:cNvSpPr>
              <p:nvPr/>
            </p:nvSpPr>
            <p:spPr bwMode="auto">
              <a:xfrm>
                <a:off x="8032798" y="2743200"/>
                <a:ext cx="11112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a:t>
                </a:r>
                <a:r>
                  <a:rPr lang="en-US" altLang="en-US" sz="2000">
                    <a:latin typeface="Wingdings" pitchFamily="2" charset="2"/>
                    <a:cs typeface="Arial" panose="020B0604020202020204" pitchFamily="34" charset="0"/>
                    <a:sym typeface="Wingdings" pitchFamily="2" charset="2"/>
                  </a:rPr>
                  <a:t></a:t>
                </a:r>
                <a:r>
                  <a:rPr lang="en-US" altLang="en-US" sz="2000">
                    <a:latin typeface="Times New Roman" panose="02020603050405020304" pitchFamily="18" charset="0"/>
                    <a:cs typeface="Arial" panose="020B0604020202020204" pitchFamily="34" charset="0"/>
                    <a:sym typeface="Wingdings" pitchFamily="2" charset="2"/>
                  </a:rPr>
                  <a:t>)</a:t>
                </a:r>
                <a:r>
                  <a:rPr lang="en-US" altLang="en-US" sz="2000">
                    <a:latin typeface="Times New Roman" panose="02020603050405020304" pitchFamily="18" charset="0"/>
                    <a:cs typeface="Arial" panose="020B0604020202020204" pitchFamily="34" charset="0"/>
                  </a:rPr>
                  <a:t> (</a:t>
                </a:r>
                <a:r>
                  <a:rPr lang="en-US" altLang="en-US" sz="2000">
                    <a:latin typeface="Wingdings" pitchFamily="2" charset="2"/>
                    <a:cs typeface="Arial" panose="020B0604020202020204" pitchFamily="34" charset="0"/>
                    <a:sym typeface="Wingdings" pitchFamily="2" charset="2"/>
                  </a:rPr>
                  <a:t></a:t>
                </a:r>
                <a:r>
                  <a:rPr lang="en-US" altLang="en-US" sz="2000">
                    <a:latin typeface="Times New Roman" panose="02020603050405020304" pitchFamily="18" charset="0"/>
                    <a:cs typeface="Arial" panose="020B0604020202020204" pitchFamily="34" charset="0"/>
                    <a:sym typeface="Wingdings" pitchFamily="2" charset="2"/>
                  </a:rPr>
                  <a:t>)</a:t>
                </a:r>
                <a:r>
                  <a:rPr lang="en-US" altLang="en-US" sz="2000">
                    <a:latin typeface="Times New Roman" panose="02020603050405020304" pitchFamily="18" charset="0"/>
                    <a:cs typeface="Arial" panose="020B0604020202020204" pitchFamily="34" charset="0"/>
                  </a:rPr>
                  <a:t> </a:t>
                </a:r>
              </a:p>
            </p:txBody>
          </p:sp>
          <p:sp>
            <p:nvSpPr>
              <p:cNvPr id="145416" name="TextBox 14">
                <a:extLst>
                  <a:ext uri="{FF2B5EF4-FFF2-40B4-BE49-F238E27FC236}">
                    <a16:creationId xmlns:a16="http://schemas.microsoft.com/office/drawing/2014/main" id="{C25CC341-BA2B-104E-9E0C-3719238A275B}"/>
                  </a:ext>
                </a:extLst>
              </p:cNvPr>
              <p:cNvSpPr txBox="1">
                <a:spLocks noChangeArrowheads="1"/>
              </p:cNvSpPr>
              <p:nvPr/>
            </p:nvSpPr>
            <p:spPr bwMode="auto">
              <a:xfrm>
                <a:off x="6172200" y="2743200"/>
                <a:ext cx="1047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a:t>
                </a:r>
                <a:r>
                  <a:rPr lang="en-US" altLang="en-US" sz="2000">
                    <a:latin typeface="Wingdings" pitchFamily="2" charset="2"/>
                    <a:cs typeface="Arial" panose="020B0604020202020204" pitchFamily="34" charset="0"/>
                    <a:sym typeface="Wingdings" pitchFamily="2" charset="2"/>
                  </a:rPr>
                  <a:t></a:t>
                </a:r>
                <a:r>
                  <a:rPr lang="en-US" altLang="en-US" sz="2000">
                    <a:latin typeface="Times New Roman" panose="02020603050405020304" pitchFamily="18" charset="0"/>
                    <a:cs typeface="Arial" panose="020B0604020202020204" pitchFamily="34" charset="0"/>
                    <a:sym typeface="Wingdings" pitchFamily="2" charset="2"/>
                  </a:rPr>
                  <a:t>)</a:t>
                </a:r>
                <a:r>
                  <a:rPr lang="en-US" altLang="en-US" sz="2000">
                    <a:latin typeface="Times New Roman" panose="02020603050405020304" pitchFamily="18" charset="0"/>
                    <a:cs typeface="Arial" panose="020B0604020202020204" pitchFamily="34" charset="0"/>
                  </a:rPr>
                  <a:t> (</a:t>
                </a:r>
                <a:r>
                  <a:rPr lang="en-US" altLang="en-US" sz="2000">
                    <a:latin typeface="Times New Roman" panose="02020603050405020304" pitchFamily="18" charset="0"/>
                    <a:cs typeface="Arial" panose="020B0604020202020204" pitchFamily="34" charset="0"/>
                    <a:sym typeface="Wingdings" pitchFamily="2" charset="2"/>
                  </a:rPr>
                  <a:t>)</a:t>
                </a:r>
                <a:endParaRPr lang="en-US" altLang="en-US" sz="2000">
                  <a:latin typeface="Times New Roman" panose="02020603050405020304" pitchFamily="18" charset="0"/>
                  <a:cs typeface="Arial" panose="020B0604020202020204" pitchFamily="34" charset="0"/>
                </a:endParaRPr>
              </a:p>
            </p:txBody>
          </p:sp>
        </p:grpSp>
        <p:sp>
          <p:nvSpPr>
            <p:cNvPr id="17" name="Rectangle 16">
              <a:extLst>
                <a:ext uri="{FF2B5EF4-FFF2-40B4-BE49-F238E27FC236}">
                  <a16:creationId xmlns:a16="http://schemas.microsoft.com/office/drawing/2014/main" id="{CE2A48FA-A987-954D-A2CB-608BAEA0C952}"/>
                </a:ext>
              </a:extLst>
            </p:cNvPr>
            <p:cNvSpPr/>
            <p:nvPr/>
          </p:nvSpPr>
          <p:spPr bwMode="auto">
            <a:xfrm>
              <a:off x="5791200" y="4343400"/>
              <a:ext cx="2895600" cy="1143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dirty="0">
                <a:solidFill>
                  <a:schemeClr val="tx1"/>
                </a:solidFill>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048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48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84">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484">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048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48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484">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048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258E805-A8EE-6F4E-894D-7F1101E18CF5}"/>
              </a:ext>
            </a:extLst>
          </p:cNvPr>
          <p:cNvSpPr>
            <a:spLocks noGrp="1" noChangeArrowheads="1"/>
          </p:cNvSpPr>
          <p:nvPr>
            <p:ph type="title"/>
          </p:nvPr>
        </p:nvSpPr>
        <p:spPr>
          <a:xfrm>
            <a:off x="0" y="0"/>
            <a:ext cx="9144000" cy="838200"/>
          </a:xfrm>
          <a:solidFill>
            <a:srgbClr val="FFFF99"/>
          </a:solidFill>
        </p:spPr>
        <p:txBody>
          <a:bodyPr wrap="square" lIns="91440" tIns="45720" rIns="91440" bIns="45720" numCol="1" anchorCtr="0" compatLnSpc="1">
            <a:prstTxWarp prst="textNoShape">
              <a:avLst/>
            </a:prstTxWarp>
          </a:bodyPr>
          <a:lstStyle/>
          <a:p>
            <a:pPr eaLnBrk="1" hangingPunct="1"/>
            <a:r>
              <a:rPr lang="en-US" altLang="en-US" sz="2500" cap="none">
                <a:effectLst>
                  <a:outerShdw blurRad="38100" dist="38100" dir="2700000" algn="tl">
                    <a:srgbClr val="FFFFFF"/>
                  </a:outerShdw>
                </a:effectLst>
                <a:latin typeface="Times New Roman" panose="02020603050405020304" pitchFamily="18" charset="0"/>
                <a:ea typeface="ＭＳ Ｐゴシック" panose="020B0600070205080204" pitchFamily="34" charset="-128"/>
              </a:rPr>
              <a:t>Examples of Scatter Diagrams and the Correlation Coefficient </a:t>
            </a:r>
          </a:p>
        </p:txBody>
      </p:sp>
      <p:pic>
        <p:nvPicPr>
          <p:cNvPr id="147458" name="Picture 3" descr="Scatterplot r=1">
            <a:extLst>
              <a:ext uri="{FF2B5EF4-FFF2-40B4-BE49-F238E27FC236}">
                <a16:creationId xmlns:a16="http://schemas.microsoft.com/office/drawing/2014/main" id="{BD89D0E9-CF09-EF42-B135-C55C9BF3B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0"/>
            <a:ext cx="30162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59" name="Oval 7">
            <a:extLst>
              <a:ext uri="{FF2B5EF4-FFF2-40B4-BE49-F238E27FC236}">
                <a16:creationId xmlns:a16="http://schemas.microsoft.com/office/drawing/2014/main" id="{916AD3BF-C0D7-B04E-941C-A93B9548A3C4}"/>
              </a:ext>
            </a:extLst>
          </p:cNvPr>
          <p:cNvSpPr>
            <a:spLocks noChangeArrowheads="1"/>
          </p:cNvSpPr>
          <p:nvPr/>
        </p:nvSpPr>
        <p:spPr bwMode="auto">
          <a:xfrm>
            <a:off x="381000" y="1600200"/>
            <a:ext cx="914400" cy="457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r = 1</a:t>
            </a:r>
          </a:p>
        </p:txBody>
      </p:sp>
      <p:sp>
        <p:nvSpPr>
          <p:cNvPr id="147460" name="Rectangle 8">
            <a:extLst>
              <a:ext uri="{FF2B5EF4-FFF2-40B4-BE49-F238E27FC236}">
                <a16:creationId xmlns:a16="http://schemas.microsoft.com/office/drawing/2014/main" id="{D8101F71-4D4E-764B-85C4-CBE36911744D}"/>
              </a:ext>
            </a:extLst>
          </p:cNvPr>
          <p:cNvSpPr>
            <a:spLocks noChangeArrowheads="1"/>
          </p:cNvSpPr>
          <p:nvPr/>
        </p:nvSpPr>
        <p:spPr bwMode="auto">
          <a:xfrm>
            <a:off x="1885950" y="2057400"/>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perfect</a:t>
            </a:r>
          </a:p>
          <a:p>
            <a:pPr algn="ctr" eaLnBrk="1" hangingPunct="1"/>
            <a:r>
              <a:rPr lang="en-US" altLang="en-US"/>
              <a:t>positive</a:t>
            </a:r>
          </a:p>
        </p:txBody>
      </p:sp>
      <p:pic>
        <p:nvPicPr>
          <p:cNvPr id="147461" name="Picture 15" descr="Scatterplot r=-1">
            <a:extLst>
              <a:ext uri="{FF2B5EF4-FFF2-40B4-BE49-F238E27FC236}">
                <a16:creationId xmlns:a16="http://schemas.microsoft.com/office/drawing/2014/main" id="{3F9B45A7-6384-A848-AC8B-2CBBF5D3A7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191000"/>
            <a:ext cx="30162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2" name="Oval 17">
            <a:extLst>
              <a:ext uri="{FF2B5EF4-FFF2-40B4-BE49-F238E27FC236}">
                <a16:creationId xmlns:a16="http://schemas.microsoft.com/office/drawing/2014/main" id="{8A543FE0-132C-0847-9D7E-A8E3894BC327}"/>
              </a:ext>
            </a:extLst>
          </p:cNvPr>
          <p:cNvSpPr>
            <a:spLocks noChangeArrowheads="1"/>
          </p:cNvSpPr>
          <p:nvPr/>
        </p:nvSpPr>
        <p:spPr bwMode="auto">
          <a:xfrm>
            <a:off x="6477000" y="4572000"/>
            <a:ext cx="914400" cy="4572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r = -1</a:t>
            </a:r>
          </a:p>
        </p:txBody>
      </p:sp>
      <p:grpSp>
        <p:nvGrpSpPr>
          <p:cNvPr id="25608" name="Group 31">
            <a:extLst>
              <a:ext uri="{FF2B5EF4-FFF2-40B4-BE49-F238E27FC236}">
                <a16:creationId xmlns:a16="http://schemas.microsoft.com/office/drawing/2014/main" id="{CA6457A5-A9A0-E544-9E91-6CA114E5F11F}"/>
              </a:ext>
            </a:extLst>
          </p:cNvPr>
          <p:cNvGrpSpPr>
            <a:grpSpLocks/>
          </p:cNvGrpSpPr>
          <p:nvPr/>
        </p:nvGrpSpPr>
        <p:grpSpPr bwMode="auto">
          <a:xfrm>
            <a:off x="6127750" y="1295400"/>
            <a:ext cx="3016250" cy="2009775"/>
            <a:chOff x="3067050" y="2819400"/>
            <a:chExt cx="3016250" cy="2009775"/>
          </a:xfrm>
          <a:noFill/>
        </p:grpSpPr>
        <p:pic>
          <p:nvPicPr>
            <p:cNvPr id="25626" name="Picture 14" descr="Scatterplot r=0">
              <a:extLst>
                <a:ext uri="{FF2B5EF4-FFF2-40B4-BE49-F238E27FC236}">
                  <a16:creationId xmlns:a16="http://schemas.microsoft.com/office/drawing/2014/main" id="{5D349E19-6917-0446-A073-C130C3EAA5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050" y="2819400"/>
              <a:ext cx="3016250" cy="20097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5627" name="Oval 20">
              <a:extLst>
                <a:ext uri="{FF2B5EF4-FFF2-40B4-BE49-F238E27FC236}">
                  <a16:creationId xmlns:a16="http://schemas.microsoft.com/office/drawing/2014/main" id="{B0F606E1-8D79-1446-936A-2FB23C73EA28}"/>
                </a:ext>
              </a:extLst>
            </p:cNvPr>
            <p:cNvSpPr>
              <a:spLocks noChangeArrowheads="1"/>
            </p:cNvSpPr>
            <p:nvPr/>
          </p:nvSpPr>
          <p:spPr bwMode="auto">
            <a:xfrm>
              <a:off x="3429000" y="3048000"/>
              <a:ext cx="914400" cy="457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defRPr/>
              </a:pPr>
              <a:r>
                <a:rPr lang="en-US">
                  <a:latin typeface="Arial" charset="0"/>
                  <a:ea typeface="ＭＳ Ｐゴシック" charset="0"/>
                  <a:cs typeface="ＭＳ Ｐゴシック" charset="0"/>
                </a:rPr>
                <a:t>r = 0.26</a:t>
              </a:r>
            </a:p>
          </p:txBody>
        </p:sp>
        <p:sp>
          <p:nvSpPr>
            <p:cNvPr id="25628" name="Rectangle 23">
              <a:extLst>
                <a:ext uri="{FF2B5EF4-FFF2-40B4-BE49-F238E27FC236}">
                  <a16:creationId xmlns:a16="http://schemas.microsoft.com/office/drawing/2014/main" id="{5B62061F-E3C0-A147-AE0A-79C92CA95D01}"/>
                </a:ext>
              </a:extLst>
            </p:cNvPr>
            <p:cNvSpPr>
              <a:spLocks noChangeArrowheads="1"/>
            </p:cNvSpPr>
            <p:nvPr/>
          </p:nvSpPr>
          <p:spPr bwMode="auto">
            <a:xfrm>
              <a:off x="4953000" y="4038600"/>
              <a:ext cx="990600" cy="5334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defRPr/>
              </a:pPr>
              <a:r>
                <a:rPr lang="en-US">
                  <a:latin typeface="Arial" charset="0"/>
                  <a:ea typeface="ＭＳ Ｐゴシック" charset="0"/>
                  <a:cs typeface="ＭＳ Ｐゴシック" charset="0"/>
                </a:rPr>
                <a:t>weak</a:t>
              </a:r>
            </a:p>
            <a:p>
              <a:pPr algn="ctr">
                <a:defRPr/>
              </a:pPr>
              <a:r>
                <a:rPr lang="en-US">
                  <a:latin typeface="Arial" charset="0"/>
                  <a:ea typeface="ＭＳ Ｐゴシック" charset="0"/>
                  <a:cs typeface="ＭＳ Ｐゴシック" charset="0"/>
                </a:rPr>
                <a:t>positive</a:t>
              </a:r>
            </a:p>
          </p:txBody>
        </p:sp>
      </p:grpSp>
      <p:sp>
        <p:nvSpPr>
          <p:cNvPr id="147464" name="Rectangle 26">
            <a:extLst>
              <a:ext uri="{FF2B5EF4-FFF2-40B4-BE49-F238E27FC236}">
                <a16:creationId xmlns:a16="http://schemas.microsoft.com/office/drawing/2014/main" id="{9DBC4CD3-892C-4543-89F9-8F2BBB8DA720}"/>
              </a:ext>
            </a:extLst>
          </p:cNvPr>
          <p:cNvSpPr>
            <a:spLocks noChangeArrowheads="1"/>
          </p:cNvSpPr>
          <p:nvPr/>
        </p:nvSpPr>
        <p:spPr bwMode="auto">
          <a:xfrm>
            <a:off x="5105400" y="5257800"/>
            <a:ext cx="9906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perfect</a:t>
            </a:r>
          </a:p>
          <a:p>
            <a:pPr algn="ctr" eaLnBrk="1" hangingPunct="1"/>
            <a:r>
              <a:rPr lang="en-US" altLang="en-US"/>
              <a:t>negative</a:t>
            </a:r>
          </a:p>
        </p:txBody>
      </p:sp>
      <p:grpSp>
        <p:nvGrpSpPr>
          <p:cNvPr id="147465" name="Group 30">
            <a:extLst>
              <a:ext uri="{FF2B5EF4-FFF2-40B4-BE49-F238E27FC236}">
                <a16:creationId xmlns:a16="http://schemas.microsoft.com/office/drawing/2014/main" id="{5A14321B-9994-BA47-A328-E365017F0D2D}"/>
              </a:ext>
            </a:extLst>
          </p:cNvPr>
          <p:cNvGrpSpPr>
            <a:grpSpLocks/>
          </p:cNvGrpSpPr>
          <p:nvPr/>
        </p:nvGrpSpPr>
        <p:grpSpPr bwMode="auto">
          <a:xfrm>
            <a:off x="2971800" y="1295400"/>
            <a:ext cx="3124200" cy="2076450"/>
            <a:chOff x="6019801" y="838200"/>
            <a:chExt cx="3124199" cy="2076510"/>
          </a:xfrm>
        </p:grpSpPr>
        <p:pic>
          <p:nvPicPr>
            <p:cNvPr id="147471" name="Picture 6" descr="Scatterplot r=0">
              <a:extLst>
                <a:ext uri="{FF2B5EF4-FFF2-40B4-BE49-F238E27FC236}">
                  <a16:creationId xmlns:a16="http://schemas.microsoft.com/office/drawing/2014/main" id="{3A06595C-D6A0-0E42-A864-4600458068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750" y="838200"/>
              <a:ext cx="30162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72" name="TextBox 26">
              <a:extLst>
                <a:ext uri="{FF2B5EF4-FFF2-40B4-BE49-F238E27FC236}">
                  <a16:creationId xmlns:a16="http://schemas.microsoft.com/office/drawing/2014/main" id="{FE5DC9AA-9FD1-EE44-A59C-73398D93C124}"/>
                </a:ext>
              </a:extLst>
            </p:cNvPr>
            <p:cNvSpPr txBox="1">
              <a:spLocks noChangeArrowheads="1"/>
            </p:cNvSpPr>
            <p:nvPr/>
          </p:nvSpPr>
          <p:spPr bwMode="auto">
            <a:xfrm>
              <a:off x="7010400" y="2514600"/>
              <a:ext cx="13099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b="1">
                  <a:latin typeface="Times New Roman" panose="02020603050405020304" pitchFamily="18" charset="0"/>
                  <a:cs typeface="Arial" panose="020B0604020202020204" pitchFamily="34" charset="0"/>
                </a:rPr>
                <a:t>Education</a:t>
              </a:r>
            </a:p>
          </p:txBody>
        </p:sp>
        <p:sp>
          <p:nvSpPr>
            <p:cNvPr id="147473" name="TextBox 27">
              <a:extLst>
                <a:ext uri="{FF2B5EF4-FFF2-40B4-BE49-F238E27FC236}">
                  <a16:creationId xmlns:a16="http://schemas.microsoft.com/office/drawing/2014/main" id="{74D2BD39-007D-A444-AA25-0A6EEF3B3AD0}"/>
                </a:ext>
              </a:extLst>
            </p:cNvPr>
            <p:cNvSpPr txBox="1">
              <a:spLocks noChangeArrowheads="1"/>
            </p:cNvSpPr>
            <p:nvPr/>
          </p:nvSpPr>
          <p:spPr bwMode="auto">
            <a:xfrm rot="-5400000">
              <a:off x="5721963" y="1745638"/>
              <a:ext cx="9957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b="1">
                  <a:latin typeface="Times New Roman" panose="02020603050405020304" pitchFamily="18" charset="0"/>
                  <a:cs typeface="Arial" panose="020B0604020202020204" pitchFamily="34" charset="0"/>
                </a:rPr>
                <a:t>Income</a:t>
              </a:r>
            </a:p>
          </p:txBody>
        </p:sp>
      </p:grpSp>
      <p:grpSp>
        <p:nvGrpSpPr>
          <p:cNvPr id="25611" name="Group 34">
            <a:extLst>
              <a:ext uri="{FF2B5EF4-FFF2-40B4-BE49-F238E27FC236}">
                <a16:creationId xmlns:a16="http://schemas.microsoft.com/office/drawing/2014/main" id="{E5B328A5-CCAE-2543-90E3-5DAAB607A3AF}"/>
              </a:ext>
            </a:extLst>
          </p:cNvPr>
          <p:cNvGrpSpPr>
            <a:grpSpLocks/>
          </p:cNvGrpSpPr>
          <p:nvPr/>
        </p:nvGrpSpPr>
        <p:grpSpPr bwMode="auto">
          <a:xfrm>
            <a:off x="914400" y="4191000"/>
            <a:ext cx="3625850" cy="2457450"/>
            <a:chOff x="914400" y="4191000"/>
            <a:chExt cx="3625850" cy="2457569"/>
          </a:xfrm>
          <a:noFill/>
        </p:grpSpPr>
        <p:pic>
          <p:nvPicPr>
            <p:cNvPr id="25618" name="Picture 5" descr="Scatterplot r=-0">
              <a:extLst>
                <a:ext uri="{FF2B5EF4-FFF2-40B4-BE49-F238E27FC236}">
                  <a16:creationId xmlns:a16="http://schemas.microsoft.com/office/drawing/2014/main" id="{D02F97EA-47FC-704C-A1E2-15AD485866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191000"/>
              <a:ext cx="3016250" cy="20097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25619" name="Oval 18">
              <a:extLst>
                <a:ext uri="{FF2B5EF4-FFF2-40B4-BE49-F238E27FC236}">
                  <a16:creationId xmlns:a16="http://schemas.microsoft.com/office/drawing/2014/main" id="{F6C655A8-6D2C-B349-8E1A-606A27D24585}"/>
                </a:ext>
              </a:extLst>
            </p:cNvPr>
            <p:cNvSpPr>
              <a:spLocks noChangeArrowheads="1"/>
            </p:cNvSpPr>
            <p:nvPr/>
          </p:nvSpPr>
          <p:spPr bwMode="auto">
            <a:xfrm>
              <a:off x="3352800" y="4419600"/>
              <a:ext cx="1066800" cy="457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defRPr/>
              </a:pPr>
              <a:r>
                <a:rPr lang="en-US">
                  <a:latin typeface="Arial" charset="0"/>
                  <a:ea typeface="ＭＳ Ｐゴシック" charset="0"/>
                  <a:cs typeface="ＭＳ Ｐゴシック" charset="0"/>
                </a:rPr>
                <a:t>r = -0.71</a:t>
              </a:r>
            </a:p>
          </p:txBody>
        </p:sp>
        <p:sp>
          <p:nvSpPr>
            <p:cNvPr id="25620" name="Rectangle 25">
              <a:extLst>
                <a:ext uri="{FF2B5EF4-FFF2-40B4-BE49-F238E27FC236}">
                  <a16:creationId xmlns:a16="http://schemas.microsoft.com/office/drawing/2014/main" id="{5D20AA06-90AA-404D-BF61-768CBC6D658E}"/>
                </a:ext>
              </a:extLst>
            </p:cNvPr>
            <p:cNvSpPr>
              <a:spLocks noChangeArrowheads="1"/>
            </p:cNvSpPr>
            <p:nvPr/>
          </p:nvSpPr>
          <p:spPr bwMode="auto">
            <a:xfrm>
              <a:off x="1905000" y="5334000"/>
              <a:ext cx="990600" cy="53340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defRPr/>
              </a:pPr>
              <a:r>
                <a:rPr lang="en-US">
                  <a:latin typeface="Arial" charset="0"/>
                  <a:ea typeface="ＭＳ Ｐゴシック" charset="0"/>
                  <a:cs typeface="ＭＳ Ｐゴシック" charset="0"/>
                </a:rPr>
                <a:t>strong</a:t>
              </a:r>
            </a:p>
            <a:p>
              <a:pPr algn="ctr">
                <a:defRPr/>
              </a:pPr>
              <a:r>
                <a:rPr lang="en-US">
                  <a:latin typeface="Arial" charset="0"/>
                  <a:ea typeface="ＭＳ Ｐゴシック" charset="0"/>
                  <a:cs typeface="ＭＳ Ｐゴシック" charset="0"/>
                </a:rPr>
                <a:t>negative</a:t>
              </a:r>
            </a:p>
          </p:txBody>
        </p:sp>
        <p:sp>
          <p:nvSpPr>
            <p:cNvPr id="25621" name="TextBox 28">
              <a:extLst>
                <a:ext uri="{FF2B5EF4-FFF2-40B4-BE49-F238E27FC236}">
                  <a16:creationId xmlns:a16="http://schemas.microsoft.com/office/drawing/2014/main" id="{1047AF31-D28F-D640-9E87-D94A0DB97E52}"/>
                </a:ext>
              </a:extLst>
            </p:cNvPr>
            <p:cNvSpPr txBox="1">
              <a:spLocks noChangeArrowheads="1"/>
            </p:cNvSpPr>
            <p:nvPr/>
          </p:nvSpPr>
          <p:spPr bwMode="auto">
            <a:xfrm>
              <a:off x="2667000" y="6248459"/>
              <a:ext cx="753732" cy="40011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Arial" charset="0"/>
                </a:defRPr>
              </a:lvl1pPr>
              <a:lvl2pPr marL="742950" indent="-285750" eaLnBrk="0" hangingPunct="0">
                <a:defRPr sz="2000">
                  <a:solidFill>
                    <a:schemeClr val="tx1"/>
                  </a:solidFill>
                  <a:latin typeface="Times New Roman" charset="0"/>
                  <a:ea typeface="Arial" charset="0"/>
                  <a:cs typeface="Arial" charset="0"/>
                </a:defRPr>
              </a:lvl2pPr>
              <a:lvl3pPr marL="1143000" indent="-228600" eaLnBrk="0" hangingPunct="0">
                <a:defRPr sz="2000">
                  <a:solidFill>
                    <a:schemeClr val="tx1"/>
                  </a:solidFill>
                  <a:latin typeface="Times New Roman" charset="0"/>
                  <a:ea typeface="Arial" charset="0"/>
                  <a:cs typeface="Arial" charset="0"/>
                </a:defRPr>
              </a:lvl3pPr>
              <a:lvl4pPr marL="1600200" indent="-228600" eaLnBrk="0" hangingPunct="0">
                <a:defRPr sz="2000">
                  <a:solidFill>
                    <a:schemeClr val="tx1"/>
                  </a:solidFill>
                  <a:latin typeface="Times New Roman" charset="0"/>
                  <a:ea typeface="Arial" charset="0"/>
                  <a:cs typeface="Arial" charset="0"/>
                </a:defRPr>
              </a:lvl4pPr>
              <a:lvl5pPr marL="2057400" indent="-228600" eaLnBrk="0" hangingPunct="0">
                <a:defRPr sz="2000">
                  <a:solidFill>
                    <a:schemeClr val="tx1"/>
                  </a:solidFill>
                  <a:latin typeface="Times New Roman" charset="0"/>
                  <a:ea typeface="Arial" charset="0"/>
                  <a:cs typeface="Arial" charset="0"/>
                </a:defRPr>
              </a:lvl5pPr>
              <a:lvl6pPr marL="2514600" indent="-228600" eaLnBrk="0" fontAlgn="base" hangingPunct="0">
                <a:spcBef>
                  <a:spcPct val="0"/>
                </a:spcBef>
                <a:spcAft>
                  <a:spcPct val="0"/>
                </a:spcAft>
                <a:defRPr sz="2000">
                  <a:solidFill>
                    <a:schemeClr val="tx1"/>
                  </a:solidFill>
                  <a:latin typeface="Times New Roman" charset="0"/>
                  <a:ea typeface="Arial" charset="0"/>
                  <a:cs typeface="Arial" charset="0"/>
                </a:defRPr>
              </a:lvl6pPr>
              <a:lvl7pPr marL="2971800" indent="-228600" eaLnBrk="0" fontAlgn="base" hangingPunct="0">
                <a:spcBef>
                  <a:spcPct val="0"/>
                </a:spcBef>
                <a:spcAft>
                  <a:spcPct val="0"/>
                </a:spcAft>
                <a:defRPr sz="2000">
                  <a:solidFill>
                    <a:schemeClr val="tx1"/>
                  </a:solidFill>
                  <a:latin typeface="Times New Roman" charset="0"/>
                  <a:ea typeface="Arial" charset="0"/>
                  <a:cs typeface="Arial" charset="0"/>
                </a:defRPr>
              </a:lvl7pPr>
              <a:lvl8pPr marL="3429000" indent="-228600" eaLnBrk="0" fontAlgn="base" hangingPunct="0">
                <a:spcBef>
                  <a:spcPct val="0"/>
                </a:spcBef>
                <a:spcAft>
                  <a:spcPct val="0"/>
                </a:spcAft>
                <a:defRPr sz="2000">
                  <a:solidFill>
                    <a:schemeClr val="tx1"/>
                  </a:solidFill>
                  <a:latin typeface="Times New Roman" charset="0"/>
                  <a:ea typeface="Arial" charset="0"/>
                  <a:cs typeface="Arial" charset="0"/>
                </a:defRPr>
              </a:lvl8pPr>
              <a:lvl9pPr marL="3886200" indent="-228600" eaLnBrk="0" fontAlgn="base" hangingPunct="0">
                <a:spcBef>
                  <a:spcPct val="0"/>
                </a:spcBef>
                <a:spcAft>
                  <a:spcPct val="0"/>
                </a:spcAft>
                <a:defRPr sz="2000">
                  <a:solidFill>
                    <a:schemeClr val="tx1"/>
                  </a:solidFill>
                  <a:latin typeface="Times New Roman" charset="0"/>
                  <a:ea typeface="Arial" charset="0"/>
                  <a:cs typeface="Arial" charset="0"/>
                </a:defRPr>
              </a:lvl9pPr>
            </a:lstStyle>
            <a:p>
              <a:pPr eaLnBrk="1" hangingPunct="1">
                <a:defRPr/>
              </a:pPr>
              <a:r>
                <a:rPr lang="en-US" b="1"/>
                <a:t>Price</a:t>
              </a:r>
            </a:p>
          </p:txBody>
        </p:sp>
        <p:sp>
          <p:nvSpPr>
            <p:cNvPr id="25622" name="TextBox 29">
              <a:extLst>
                <a:ext uri="{FF2B5EF4-FFF2-40B4-BE49-F238E27FC236}">
                  <a16:creationId xmlns:a16="http://schemas.microsoft.com/office/drawing/2014/main" id="{79F91E11-A45F-9E42-BFD6-C78A3181CB2E}"/>
                </a:ext>
              </a:extLst>
            </p:cNvPr>
            <p:cNvSpPr txBox="1">
              <a:spLocks noChangeArrowheads="1"/>
            </p:cNvSpPr>
            <p:nvPr/>
          </p:nvSpPr>
          <p:spPr bwMode="auto">
            <a:xfrm rot="-5400000">
              <a:off x="531603" y="4878606"/>
              <a:ext cx="1165704" cy="40011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charset="0"/>
                  <a:ea typeface="ＭＳ Ｐゴシック" charset="0"/>
                  <a:cs typeface="Arial" charset="0"/>
                </a:defRPr>
              </a:lvl1pPr>
              <a:lvl2pPr marL="742950" indent="-285750" eaLnBrk="0" hangingPunct="0">
                <a:defRPr sz="2000">
                  <a:solidFill>
                    <a:schemeClr val="tx1"/>
                  </a:solidFill>
                  <a:latin typeface="Times New Roman" charset="0"/>
                  <a:ea typeface="Arial" charset="0"/>
                  <a:cs typeface="Arial" charset="0"/>
                </a:defRPr>
              </a:lvl2pPr>
              <a:lvl3pPr marL="1143000" indent="-228600" eaLnBrk="0" hangingPunct="0">
                <a:defRPr sz="2000">
                  <a:solidFill>
                    <a:schemeClr val="tx1"/>
                  </a:solidFill>
                  <a:latin typeface="Times New Roman" charset="0"/>
                  <a:ea typeface="Arial" charset="0"/>
                  <a:cs typeface="Arial" charset="0"/>
                </a:defRPr>
              </a:lvl3pPr>
              <a:lvl4pPr marL="1600200" indent="-228600" eaLnBrk="0" hangingPunct="0">
                <a:defRPr sz="2000">
                  <a:solidFill>
                    <a:schemeClr val="tx1"/>
                  </a:solidFill>
                  <a:latin typeface="Times New Roman" charset="0"/>
                  <a:ea typeface="Arial" charset="0"/>
                  <a:cs typeface="Arial" charset="0"/>
                </a:defRPr>
              </a:lvl4pPr>
              <a:lvl5pPr marL="2057400" indent="-228600" eaLnBrk="0" hangingPunct="0">
                <a:defRPr sz="2000">
                  <a:solidFill>
                    <a:schemeClr val="tx1"/>
                  </a:solidFill>
                  <a:latin typeface="Times New Roman" charset="0"/>
                  <a:ea typeface="Arial" charset="0"/>
                  <a:cs typeface="Arial" charset="0"/>
                </a:defRPr>
              </a:lvl5pPr>
              <a:lvl6pPr marL="2514600" indent="-228600" eaLnBrk="0" fontAlgn="base" hangingPunct="0">
                <a:spcBef>
                  <a:spcPct val="0"/>
                </a:spcBef>
                <a:spcAft>
                  <a:spcPct val="0"/>
                </a:spcAft>
                <a:defRPr sz="2000">
                  <a:solidFill>
                    <a:schemeClr val="tx1"/>
                  </a:solidFill>
                  <a:latin typeface="Times New Roman" charset="0"/>
                  <a:ea typeface="Arial" charset="0"/>
                  <a:cs typeface="Arial" charset="0"/>
                </a:defRPr>
              </a:lvl6pPr>
              <a:lvl7pPr marL="2971800" indent="-228600" eaLnBrk="0" fontAlgn="base" hangingPunct="0">
                <a:spcBef>
                  <a:spcPct val="0"/>
                </a:spcBef>
                <a:spcAft>
                  <a:spcPct val="0"/>
                </a:spcAft>
                <a:defRPr sz="2000">
                  <a:solidFill>
                    <a:schemeClr val="tx1"/>
                  </a:solidFill>
                  <a:latin typeface="Times New Roman" charset="0"/>
                  <a:ea typeface="Arial" charset="0"/>
                  <a:cs typeface="Arial" charset="0"/>
                </a:defRPr>
              </a:lvl7pPr>
              <a:lvl8pPr marL="3429000" indent="-228600" eaLnBrk="0" fontAlgn="base" hangingPunct="0">
                <a:spcBef>
                  <a:spcPct val="0"/>
                </a:spcBef>
                <a:spcAft>
                  <a:spcPct val="0"/>
                </a:spcAft>
                <a:defRPr sz="2000">
                  <a:solidFill>
                    <a:schemeClr val="tx1"/>
                  </a:solidFill>
                  <a:latin typeface="Times New Roman" charset="0"/>
                  <a:ea typeface="Arial" charset="0"/>
                  <a:cs typeface="Arial" charset="0"/>
                </a:defRPr>
              </a:lvl8pPr>
              <a:lvl9pPr marL="3886200" indent="-228600" eaLnBrk="0" fontAlgn="base" hangingPunct="0">
                <a:spcBef>
                  <a:spcPct val="0"/>
                </a:spcBef>
                <a:spcAft>
                  <a:spcPct val="0"/>
                </a:spcAft>
                <a:defRPr sz="2000">
                  <a:solidFill>
                    <a:schemeClr val="tx1"/>
                  </a:solidFill>
                  <a:latin typeface="Times New Roman" charset="0"/>
                  <a:ea typeface="Arial" charset="0"/>
                  <a:cs typeface="Arial" charset="0"/>
                </a:defRPr>
              </a:lvl9pPr>
            </a:lstStyle>
            <a:p>
              <a:pPr eaLnBrk="1" hangingPunct="1">
                <a:defRPr/>
              </a:pPr>
              <a:r>
                <a:rPr lang="en-US" b="1"/>
                <a:t>Quantity</a:t>
              </a:r>
            </a:p>
          </p:txBody>
        </p:sp>
      </p:grpSp>
      <p:sp>
        <p:nvSpPr>
          <p:cNvPr id="147467" name="TextBox 32">
            <a:extLst>
              <a:ext uri="{FF2B5EF4-FFF2-40B4-BE49-F238E27FC236}">
                <a16:creationId xmlns:a16="http://schemas.microsoft.com/office/drawing/2014/main" id="{28F2B2CE-C0F1-7044-BCA1-DAF79A815520}"/>
              </a:ext>
            </a:extLst>
          </p:cNvPr>
          <p:cNvSpPr txBox="1">
            <a:spLocks noChangeArrowheads="1"/>
          </p:cNvSpPr>
          <p:nvPr/>
        </p:nvSpPr>
        <p:spPr bwMode="auto">
          <a:xfrm>
            <a:off x="762000" y="609600"/>
            <a:ext cx="4267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0">
                <a:latin typeface="Times New Roman" panose="02020603050405020304" pitchFamily="18" charset="0"/>
                <a:cs typeface="Arial" panose="020B0604020202020204" pitchFamily="34" charset="0"/>
              </a:rPr>
              <a:t>Positive</a:t>
            </a:r>
          </a:p>
        </p:txBody>
      </p:sp>
      <p:sp>
        <p:nvSpPr>
          <p:cNvPr id="147468" name="TextBox 33">
            <a:extLst>
              <a:ext uri="{FF2B5EF4-FFF2-40B4-BE49-F238E27FC236}">
                <a16:creationId xmlns:a16="http://schemas.microsoft.com/office/drawing/2014/main" id="{FFB54D06-B08A-6A47-8B69-3D2D6703CA48}"/>
              </a:ext>
            </a:extLst>
          </p:cNvPr>
          <p:cNvSpPr txBox="1">
            <a:spLocks noChangeArrowheads="1"/>
          </p:cNvSpPr>
          <p:nvPr/>
        </p:nvSpPr>
        <p:spPr bwMode="auto">
          <a:xfrm>
            <a:off x="609600" y="3429000"/>
            <a:ext cx="2133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4000">
                <a:latin typeface="Times New Roman" panose="02020603050405020304" pitchFamily="18" charset="0"/>
                <a:cs typeface="Arial" panose="020B0604020202020204" pitchFamily="34" charset="0"/>
              </a:rPr>
              <a:t>Negative</a:t>
            </a:r>
          </a:p>
        </p:txBody>
      </p:sp>
      <p:sp>
        <p:nvSpPr>
          <p:cNvPr id="147469" name="Oval 10">
            <a:extLst>
              <a:ext uri="{FF2B5EF4-FFF2-40B4-BE49-F238E27FC236}">
                <a16:creationId xmlns:a16="http://schemas.microsoft.com/office/drawing/2014/main" id="{A1DA43F0-688B-EB44-A557-20BEC263C6AE}"/>
              </a:ext>
            </a:extLst>
          </p:cNvPr>
          <p:cNvSpPr>
            <a:spLocks noChangeArrowheads="1"/>
          </p:cNvSpPr>
          <p:nvPr/>
        </p:nvSpPr>
        <p:spPr bwMode="auto">
          <a:xfrm>
            <a:off x="3505200" y="1600200"/>
            <a:ext cx="914400" cy="457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r = 0.72</a:t>
            </a:r>
          </a:p>
        </p:txBody>
      </p:sp>
      <p:sp>
        <p:nvSpPr>
          <p:cNvPr id="147470" name="Rectangle 12">
            <a:extLst>
              <a:ext uri="{FF2B5EF4-FFF2-40B4-BE49-F238E27FC236}">
                <a16:creationId xmlns:a16="http://schemas.microsoft.com/office/drawing/2014/main" id="{BE35BF2A-6E30-904F-950F-54C2F92FEB9F}"/>
              </a:ext>
            </a:extLst>
          </p:cNvPr>
          <p:cNvSpPr>
            <a:spLocks noChangeArrowheads="1"/>
          </p:cNvSpPr>
          <p:nvPr/>
        </p:nvSpPr>
        <p:spPr bwMode="auto">
          <a:xfrm>
            <a:off x="4953000" y="2438400"/>
            <a:ext cx="99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a:t>strong</a:t>
            </a:r>
          </a:p>
          <a:p>
            <a:pPr algn="ctr" eaLnBrk="1" hangingPunct="1"/>
            <a:r>
              <a:rPr lang="en-US" altLang="en-US"/>
              <a:t>positive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0AF80178-34BB-BF45-B892-76A8A276E5F3}"/>
              </a:ext>
            </a:extLst>
          </p:cNvPr>
          <p:cNvSpPr>
            <a:spLocks noGrp="1"/>
          </p:cNvSpPr>
          <p:nvPr>
            <p:ph type="title"/>
          </p:nvPr>
        </p:nvSpPr>
        <p:spPr>
          <a:xfrm>
            <a:off x="685800" y="457200"/>
            <a:ext cx="7772400" cy="11430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Correlation Coefficient: example</a:t>
            </a:r>
          </a:p>
        </p:txBody>
      </p:sp>
      <p:pic>
        <p:nvPicPr>
          <p:cNvPr id="149506" name="Picture 2">
            <a:extLst>
              <a:ext uri="{FF2B5EF4-FFF2-40B4-BE49-F238E27FC236}">
                <a16:creationId xmlns:a16="http://schemas.microsoft.com/office/drawing/2014/main" id="{6A4930FF-0AB0-9B46-9048-E9BA8B309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5000"/>
            <a:ext cx="55403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7" name="TextBox 5">
            <a:extLst>
              <a:ext uri="{FF2B5EF4-FFF2-40B4-BE49-F238E27FC236}">
                <a16:creationId xmlns:a16="http://schemas.microsoft.com/office/drawing/2014/main" id="{2F7732CB-136F-7943-9770-FA2158EAAC3E}"/>
              </a:ext>
            </a:extLst>
          </p:cNvPr>
          <p:cNvSpPr txBox="1">
            <a:spLocks noChangeArrowheads="1"/>
          </p:cNvSpPr>
          <p:nvPr/>
        </p:nvSpPr>
        <p:spPr bwMode="auto">
          <a:xfrm>
            <a:off x="304800" y="5410200"/>
            <a:ext cx="68849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China Provinces  29</a:t>
            </a:r>
          </a:p>
          <a:p>
            <a:pPr eaLnBrk="1" hangingPunct="1"/>
            <a:r>
              <a:rPr lang="en-US" altLang="en-US" sz="2000">
                <a:latin typeface="Times New Roman" panose="02020603050405020304" pitchFamily="18" charset="0"/>
                <a:cs typeface="Arial" panose="020B0604020202020204" pitchFamily="34" charset="0"/>
              </a:rPr>
              <a:t>  </a:t>
            </a:r>
            <a:r>
              <a:rPr lang="en-US" altLang="en-US" sz="1800">
                <a:latin typeface="Times New Roman" panose="02020603050405020304" pitchFamily="18" charset="0"/>
                <a:cs typeface="Arial" panose="020B0604020202020204" pitchFamily="34" charset="0"/>
              </a:rPr>
              <a:t>excludes Xizang/Tibet, Macao, Hong Kong, Hainan, Taiwan, P'eng-hu </a:t>
            </a:r>
          </a:p>
        </p:txBody>
      </p:sp>
      <p:sp>
        <p:nvSpPr>
          <p:cNvPr id="149508" name="TextBox 6">
            <a:extLst>
              <a:ext uri="{FF2B5EF4-FFF2-40B4-BE49-F238E27FC236}">
                <a16:creationId xmlns:a16="http://schemas.microsoft.com/office/drawing/2014/main" id="{D007722A-5B2B-8047-94C2-73618C71D247}"/>
              </a:ext>
            </a:extLst>
          </p:cNvPr>
          <p:cNvSpPr txBox="1">
            <a:spLocks noChangeArrowheads="1"/>
          </p:cNvSpPr>
          <p:nvPr/>
        </p:nvSpPr>
        <p:spPr bwMode="auto">
          <a:xfrm>
            <a:off x="5257800" y="1600200"/>
            <a:ext cx="35242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a:latin typeface="Times New Roman" panose="02020603050405020304" pitchFamily="18" charset="0"/>
                <a:cs typeface="Arial" panose="020B0604020202020204" pitchFamily="34" charset="0"/>
              </a:rPr>
              <a:t>Correlation coefficient </a:t>
            </a:r>
          </a:p>
          <a:p>
            <a:pPr eaLnBrk="1" hangingPunct="1"/>
            <a:r>
              <a:rPr lang="en-US" altLang="en-US" sz="2800">
                <a:latin typeface="Times New Roman" panose="02020603050405020304" pitchFamily="18" charset="0"/>
                <a:cs typeface="Arial" panose="020B0604020202020204" pitchFamily="34" charset="0"/>
              </a:rPr>
              <a:t>= 0.9458</a:t>
            </a:r>
            <a:endParaRPr lang="en-US" altLang="en-US" sz="2000">
              <a:latin typeface="Times New Roman" panose="02020603050405020304" pitchFamily="18" charset="0"/>
              <a:cs typeface="Arial" panose="020B0604020202020204" pitchFamily="34" charset="0"/>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73364D95-9554-104F-B8C0-923EB32C6F8C}"/>
              </a:ext>
            </a:extLst>
          </p:cNvPr>
          <p:cNvSpPr>
            <a:spLocks noGrp="1" noChangeArrowheads="1"/>
          </p:cNvSpPr>
          <p:nvPr>
            <p:ph type="title"/>
          </p:nvPr>
        </p:nvSpPr>
        <p:spPr/>
        <p:txBody>
          <a:bodyPr wrap="square" lIns="91440" tIns="45720" rIns="91440" bIns="45720" numCol="1" anchorCtr="0" compatLnSpc="1">
            <a:prstTxWarp prst="textNoShape">
              <a:avLst/>
            </a:prstTxWarp>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Nonstatistical Hypothesis Testing…</a:t>
            </a:r>
          </a:p>
        </p:txBody>
      </p:sp>
      <p:sp>
        <p:nvSpPr>
          <p:cNvPr id="25602" name="Rectangle 3">
            <a:extLst>
              <a:ext uri="{FF2B5EF4-FFF2-40B4-BE49-F238E27FC236}">
                <a16:creationId xmlns:a16="http://schemas.microsoft.com/office/drawing/2014/main" id="{7BDFFA4C-E43A-CF47-9D9A-86BD563A08A6}"/>
              </a:ext>
            </a:extLst>
          </p:cNvPr>
          <p:cNvSpPr>
            <a:spLocks noGrp="1" noChangeArrowheads="1"/>
          </p:cNvSpPr>
          <p:nvPr>
            <p:ph type="body" idx="1"/>
          </p:nvPr>
        </p:nvSpPr>
        <p:spPr>
          <a:xfrm>
            <a:off x="330200" y="876300"/>
            <a:ext cx="8813800" cy="5635625"/>
          </a:xfrm>
        </p:spPr>
        <p:txBody>
          <a:bodyPr/>
          <a:lstStyle/>
          <a:p>
            <a:pPr eaLnBrk="1" hangingPunct="1"/>
            <a:r>
              <a:rPr lang="en-US" altLang="en-US" sz="2800" dirty="0">
                <a:ea typeface="ＭＳ Ｐゴシック" panose="020B0600070205080204" pitchFamily="34" charset="-128"/>
              </a:rPr>
              <a:t>There are two possible errors.</a:t>
            </a:r>
          </a:p>
          <a:p>
            <a:pPr eaLnBrk="1" hangingPunct="1"/>
            <a:r>
              <a:rPr lang="en-US" altLang="en-US" sz="2800" dirty="0">
                <a:ea typeface="ＭＳ Ｐゴシック" panose="020B0600070205080204" pitchFamily="34" charset="-128"/>
              </a:rPr>
              <a:t>A Type I error occurs when we reject a true null hypothesis. That is, a Type I error occurs when the jury convicts an innocent person. </a:t>
            </a:r>
            <a:r>
              <a:rPr lang="en-US" altLang="en-US" sz="2800" dirty="0">
                <a:solidFill>
                  <a:srgbClr val="FF0000"/>
                </a:solidFill>
                <a:ea typeface="ＭＳ Ｐゴシック" panose="020B0600070205080204" pitchFamily="34" charset="-128"/>
              </a:rPr>
              <a:t>We would want the probability of this type of error [maybe 0.001 – beyond a reasonable doubt] to be very small for a criminal trial where a conviction results in the death penalty, whereas for a civil trial, where conviction might result in someone having to </a:t>
            </a:r>
            <a:r>
              <a:rPr lang="ja-JP" altLang="en-US" sz="2800">
                <a:solidFill>
                  <a:srgbClr val="FF0000"/>
                </a:solidFill>
                <a:ea typeface="ＭＳ Ｐゴシック" panose="020B0600070205080204" pitchFamily="34" charset="-128"/>
              </a:rPr>
              <a:t>“</a:t>
            </a:r>
            <a:r>
              <a:rPr lang="en-US" altLang="ja-JP" sz="2800" dirty="0">
                <a:solidFill>
                  <a:srgbClr val="FF0000"/>
                </a:solidFill>
                <a:ea typeface="ＭＳ Ｐゴシック" panose="020B0600070205080204" pitchFamily="34" charset="-128"/>
              </a:rPr>
              <a:t>pay for damages to a wrecked auto</a:t>
            </a:r>
            <a:r>
              <a:rPr lang="ja-JP" altLang="en-US" sz="2800">
                <a:solidFill>
                  <a:srgbClr val="FF0000"/>
                </a:solidFill>
                <a:ea typeface="ＭＳ Ｐゴシック" panose="020B0600070205080204" pitchFamily="34" charset="-128"/>
              </a:rPr>
              <a:t>”</a:t>
            </a:r>
            <a:r>
              <a:rPr lang="en-US" altLang="ja-JP" sz="2800" dirty="0">
                <a:solidFill>
                  <a:srgbClr val="FF0000"/>
                </a:solidFill>
                <a:ea typeface="ＭＳ Ｐゴシック" panose="020B0600070205080204" pitchFamily="34" charset="-128"/>
              </a:rPr>
              <a:t>,we would be willing for the probability to be larger [0.49 – preponderance of the evidence ]</a:t>
            </a:r>
            <a:endParaRPr lang="en-US" altLang="ja-JP" sz="2800" dirty="0">
              <a:ea typeface="ＭＳ Ｐゴシック" panose="020B0600070205080204" pitchFamily="34" charset="-128"/>
            </a:endParaRPr>
          </a:p>
          <a:p>
            <a:pPr eaLnBrk="1" hangingPunct="1"/>
            <a:r>
              <a:rPr lang="en-US" altLang="en-US" sz="2800" dirty="0">
                <a:solidFill>
                  <a:srgbClr val="D60093"/>
                </a:solidFill>
                <a:ea typeface="ＭＳ Ｐゴシック" panose="020B0600070205080204" pitchFamily="34" charset="-128"/>
              </a:rPr>
              <a:t>              </a:t>
            </a:r>
            <a:r>
              <a:rPr lang="en-US" altLang="en-US" sz="2800" b="1" dirty="0">
                <a:solidFill>
                  <a:srgbClr val="D60093"/>
                </a:solidFill>
                <a:ea typeface="ＭＳ Ｐゴシック" panose="020B0600070205080204" pitchFamily="34" charset="-128"/>
              </a:rPr>
              <a:t>P(Type I error) = </a:t>
            </a:r>
            <a:r>
              <a:rPr lang="en-US" altLang="en-US" sz="2800" b="1" dirty="0">
                <a:solidFill>
                  <a:srgbClr val="D60093"/>
                </a:solidFill>
                <a:ea typeface="ＭＳ Ｐゴシック" panose="020B0600070205080204" pitchFamily="34" charset="-128"/>
                <a:sym typeface="Symbol" pitchFamily="2" charset="2"/>
              </a:rPr>
              <a:t>  [usually 0.05 or 0.01]</a:t>
            </a:r>
          </a:p>
          <a:p>
            <a:pPr eaLnBrk="1" hangingPunct="1"/>
            <a:endParaRPr lang="en-US" altLang="en-US" sz="2800" dirty="0">
              <a:solidFill>
                <a:srgbClr val="D60093"/>
              </a:solidFill>
              <a:ea typeface="ＭＳ Ｐゴシック" panose="020B0600070205080204" pitchFamily="34" charset="-128"/>
            </a:endParaRPr>
          </a:p>
          <a:p>
            <a:pPr eaLnBrk="1" hangingPunct="1"/>
            <a:endParaRPr lang="en-US" altLang="en-US" sz="2800" dirty="0">
              <a:ea typeface="ＭＳ Ｐゴシック" panose="020B0600070205080204" pitchFamily="34" charset="-128"/>
            </a:endParaRPr>
          </a:p>
          <a:p>
            <a:pPr eaLnBrk="1" hangingPunct="1"/>
            <a:endParaRPr lang="en-US" altLang="en-US" sz="2800" dirty="0">
              <a:ea typeface="ＭＳ Ｐゴシック" panose="020B0600070205080204" pitchFamily="34" charset="-128"/>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Picture 3">
            <a:extLst>
              <a:ext uri="{FF2B5EF4-FFF2-40B4-BE49-F238E27FC236}">
                <a16:creationId xmlns:a16="http://schemas.microsoft.com/office/drawing/2014/main" id="{EA743FCE-C0CC-D44F-843E-886A3EC87CA0}"/>
              </a:ext>
            </a:extLst>
          </p:cNvPr>
          <p:cNvPicPr>
            <a:picLocks noGrp="1" noChangeAspect="1" noChangeArrowheads="1"/>
          </p:cNvPicPr>
          <p:nvPr>
            <p:ph type="title"/>
          </p:nvPr>
        </p:nvPicPr>
        <p:blipFill>
          <a:blip r:embed="rId3">
            <a:extLst>
              <a:ext uri="{28A0092B-C50C-407E-A947-70E740481C1C}">
                <a14:useLocalDpi xmlns:a14="http://schemas.microsoft.com/office/drawing/2010/main" val="0"/>
              </a:ext>
            </a:extLst>
          </a:blip>
          <a:srcRect/>
          <a:stretch>
            <a:fillRect/>
          </a:stretch>
        </p:blipFill>
        <p:spPr bwMode="auto">
          <a:xfrm>
            <a:off x="4419600" y="1925638"/>
            <a:ext cx="3962400" cy="1579562"/>
          </a:xfrm>
        </p:spPr>
      </p:pic>
      <p:sp>
        <p:nvSpPr>
          <p:cNvPr id="151554" name="Rectangle 4">
            <a:extLst>
              <a:ext uri="{FF2B5EF4-FFF2-40B4-BE49-F238E27FC236}">
                <a16:creationId xmlns:a16="http://schemas.microsoft.com/office/drawing/2014/main" id="{DC8008D9-C99D-E94A-820B-B4D1E7086FA6}"/>
              </a:ext>
            </a:extLst>
          </p:cNvPr>
          <p:cNvSpPr>
            <a:spLocks noChangeArrowheads="1"/>
          </p:cNvSpPr>
          <p:nvPr/>
        </p:nvSpPr>
        <p:spPr bwMode="auto">
          <a:xfrm>
            <a:off x="6019800" y="457200"/>
            <a:ext cx="2895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20000"/>
              </a:spcBef>
            </a:pPr>
            <a:endParaRPr lang="en-US" altLang="en-US" sz="3200"/>
          </a:p>
        </p:txBody>
      </p:sp>
      <p:pic>
        <p:nvPicPr>
          <p:cNvPr id="151555" name="Picture 6">
            <a:extLst>
              <a:ext uri="{FF2B5EF4-FFF2-40B4-BE49-F238E27FC236}">
                <a16:creationId xmlns:a16="http://schemas.microsoft.com/office/drawing/2014/main" id="{4505B879-8DF8-2B46-9532-8D5CE5F3F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397"/>
          <a:stretch>
            <a:fillRect/>
          </a:stretch>
        </p:blipFill>
        <p:spPr bwMode="auto">
          <a:xfrm>
            <a:off x="4495800" y="3965575"/>
            <a:ext cx="2133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6" name="Rectangle 11">
            <a:extLst>
              <a:ext uri="{FF2B5EF4-FFF2-40B4-BE49-F238E27FC236}">
                <a16:creationId xmlns:a16="http://schemas.microsoft.com/office/drawing/2014/main" id="{43899737-8211-5E4A-8808-9221552FE0BA}"/>
              </a:ext>
            </a:extLst>
          </p:cNvPr>
          <p:cNvSpPr>
            <a:spLocks noChangeArrowheads="1"/>
          </p:cNvSpPr>
          <p:nvPr/>
        </p:nvSpPr>
        <p:spPr bwMode="auto">
          <a:xfrm>
            <a:off x="304800" y="381000"/>
            <a:ext cx="8610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3200" b="1">
                <a:solidFill>
                  <a:schemeClr val="tx2"/>
                </a:solidFill>
              </a:rPr>
              <a:t>Calculation Formulae for </a:t>
            </a:r>
            <a:br>
              <a:rPr lang="en-US" altLang="en-US" sz="3200" b="1">
                <a:solidFill>
                  <a:schemeClr val="tx2"/>
                </a:solidFill>
              </a:rPr>
            </a:br>
            <a:r>
              <a:rPr lang="en-US" altLang="en-US" i="1">
                <a:solidFill>
                  <a:schemeClr val="tx2"/>
                </a:solidFill>
              </a:rPr>
              <a:t>Correlation Coefficient  (r)</a:t>
            </a:r>
          </a:p>
        </p:txBody>
      </p:sp>
      <p:sp>
        <p:nvSpPr>
          <p:cNvPr id="151557" name="Text Box 12">
            <a:extLst>
              <a:ext uri="{FF2B5EF4-FFF2-40B4-BE49-F238E27FC236}">
                <a16:creationId xmlns:a16="http://schemas.microsoft.com/office/drawing/2014/main" id="{AC8E3EAE-B1DE-464F-BB62-7B00330431A0}"/>
              </a:ext>
            </a:extLst>
          </p:cNvPr>
          <p:cNvSpPr txBox="1">
            <a:spLocks noChangeArrowheads="1"/>
          </p:cNvSpPr>
          <p:nvPr/>
        </p:nvSpPr>
        <p:spPr bwMode="auto">
          <a:xfrm>
            <a:off x="457200" y="2286000"/>
            <a:ext cx="3597275"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i="1">
                <a:latin typeface="Times New Roman" panose="02020603050405020304" pitchFamily="18" charset="0"/>
                <a:cs typeface="Arial" panose="020B0604020202020204" pitchFamily="34" charset="0"/>
              </a:rPr>
              <a:t>Before the days of computers, these formulae where easier to do </a:t>
            </a:r>
            <a:r>
              <a:rPr lang="ja-JP" altLang="en-US" sz="2800" i="1">
                <a:latin typeface="Times New Roman" panose="02020603050405020304" pitchFamily="18" charset="0"/>
                <a:cs typeface="Arial" panose="020B0604020202020204" pitchFamily="34" charset="0"/>
              </a:rPr>
              <a:t>“</a:t>
            </a:r>
            <a:r>
              <a:rPr lang="en-US" altLang="ja-JP" sz="2800" i="1">
                <a:latin typeface="Times New Roman" panose="02020603050405020304" pitchFamily="18" charset="0"/>
                <a:cs typeface="Arial" panose="020B0604020202020204" pitchFamily="34" charset="0"/>
              </a:rPr>
              <a:t>by hand.</a:t>
            </a:r>
            <a:r>
              <a:rPr lang="ja-JP" altLang="en-US" sz="2800" i="1">
                <a:latin typeface="Times New Roman" panose="02020603050405020304" pitchFamily="18" charset="0"/>
                <a:cs typeface="Arial" panose="020B0604020202020204" pitchFamily="34" charset="0"/>
              </a:rPr>
              <a:t>”</a:t>
            </a:r>
            <a:endParaRPr lang="en-US" altLang="en-US" sz="2800" i="1">
              <a:latin typeface="Times New Roman" panose="02020603050405020304" pitchFamily="18" charset="0"/>
              <a:cs typeface="Arial" panose="020B0604020202020204" pitchFamily="34" charset="0"/>
            </a:endParaRPr>
          </a:p>
        </p:txBody>
      </p:sp>
      <p:sp>
        <p:nvSpPr>
          <p:cNvPr id="151558" name="Rectangle 13">
            <a:extLst>
              <a:ext uri="{FF2B5EF4-FFF2-40B4-BE49-F238E27FC236}">
                <a16:creationId xmlns:a16="http://schemas.microsoft.com/office/drawing/2014/main" id="{4AF430AB-7EA9-C44A-98AB-3D434492E0D0}"/>
              </a:ext>
            </a:extLst>
          </p:cNvPr>
          <p:cNvSpPr>
            <a:spLocks noChangeArrowheads="1"/>
          </p:cNvSpPr>
          <p:nvPr/>
        </p:nvSpPr>
        <p:spPr bwMode="auto">
          <a:xfrm>
            <a:off x="457200" y="2209800"/>
            <a:ext cx="3733800" cy="3352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1559" name="Text Box 15">
            <a:extLst>
              <a:ext uri="{FF2B5EF4-FFF2-40B4-BE49-F238E27FC236}">
                <a16:creationId xmlns:a16="http://schemas.microsoft.com/office/drawing/2014/main" id="{7A2BF184-FC23-AA49-90BE-0C56F4048AEC}"/>
              </a:ext>
            </a:extLst>
          </p:cNvPr>
          <p:cNvSpPr txBox="1">
            <a:spLocks noChangeArrowheads="1"/>
          </p:cNvSpPr>
          <p:nvPr/>
        </p:nvSpPr>
        <p:spPr bwMode="auto">
          <a:xfrm>
            <a:off x="5791200" y="58674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600" b="1" i="1">
                <a:latin typeface="Times New Roman" panose="02020603050405020304" pitchFamily="18" charset="0"/>
                <a:cs typeface="Arial" panose="020B0604020202020204" pitchFamily="34" charset="0"/>
              </a:rPr>
              <a:t>See next slide for example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F7790B0-FEC0-8248-BD09-02ADADA11339}"/>
              </a:ext>
            </a:extLst>
          </p:cNvPr>
          <p:cNvSpPr>
            <a:spLocks noGrp="1"/>
          </p:cNvSpPr>
          <p:nvPr>
            <p:ph type="title"/>
          </p:nvPr>
        </p:nvSpPr>
        <p:spPr>
          <a:xfrm>
            <a:off x="609600" y="609600"/>
            <a:ext cx="7772400" cy="7620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Regression</a:t>
            </a:r>
          </a:p>
        </p:txBody>
      </p:sp>
      <p:sp>
        <p:nvSpPr>
          <p:cNvPr id="153602" name="Content Placeholder 2">
            <a:extLst>
              <a:ext uri="{FF2B5EF4-FFF2-40B4-BE49-F238E27FC236}">
                <a16:creationId xmlns:a16="http://schemas.microsoft.com/office/drawing/2014/main" id="{7F6280FA-5C91-9E44-8411-2072658AE4AE}"/>
              </a:ext>
            </a:extLst>
          </p:cNvPr>
          <p:cNvSpPr>
            <a:spLocks noGrp="1"/>
          </p:cNvSpPr>
          <p:nvPr>
            <p:ph idx="1"/>
          </p:nvPr>
        </p:nvSpPr>
        <p:spPr>
          <a:xfrm>
            <a:off x="0" y="1371600"/>
            <a:ext cx="7772400" cy="4114800"/>
          </a:xfrm>
        </p:spPr>
        <p:txBody>
          <a:bodyPr/>
          <a:lstStyle/>
          <a:p>
            <a:r>
              <a:rPr lang="en-US" altLang="en-US">
                <a:latin typeface="Times New Roman" panose="02020603050405020304" pitchFamily="18" charset="0"/>
                <a:ea typeface="ＭＳ Ｐゴシック" panose="020B0600070205080204" pitchFamily="34" charset="-128"/>
              </a:rPr>
              <a:t>Simple regression</a:t>
            </a:r>
          </a:p>
          <a:p>
            <a:pPr lvl="1"/>
            <a:r>
              <a:rPr lang="en-US" altLang="en-US">
                <a:latin typeface="Times New Roman" panose="02020603050405020304" pitchFamily="18" charset="0"/>
                <a:ea typeface="ＭＳ Ｐゴシック" panose="020B0600070205080204" pitchFamily="34" charset="-128"/>
              </a:rPr>
              <a:t>Between two variables</a:t>
            </a:r>
          </a:p>
          <a:p>
            <a:pPr lvl="2"/>
            <a:r>
              <a:rPr lang="en-US" altLang="en-US">
                <a:latin typeface="Times New Roman" panose="02020603050405020304" pitchFamily="18" charset="0"/>
                <a:ea typeface="ＭＳ Ｐゴシック" panose="020B0600070205080204" pitchFamily="34" charset="-128"/>
              </a:rPr>
              <a:t>One dependent variable (Y)</a:t>
            </a:r>
          </a:p>
          <a:p>
            <a:pPr lvl="2"/>
            <a:r>
              <a:rPr lang="en-US" altLang="en-US">
                <a:latin typeface="Times New Roman" panose="02020603050405020304" pitchFamily="18" charset="0"/>
                <a:ea typeface="ＭＳ Ｐゴシック" panose="020B0600070205080204" pitchFamily="34" charset="-128"/>
              </a:rPr>
              <a:t>One independent variable (X)</a:t>
            </a:r>
          </a:p>
          <a:p>
            <a:endParaRPr lang="en-US" altLang="en-US">
              <a:latin typeface="Times New Roman" panose="02020603050405020304" pitchFamily="18" charset="0"/>
              <a:ea typeface="ＭＳ Ｐゴシック" panose="020B0600070205080204" pitchFamily="34" charset="-128"/>
            </a:endParaRP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Multiple Regression</a:t>
            </a:r>
          </a:p>
          <a:p>
            <a:pPr lvl="1"/>
            <a:r>
              <a:rPr lang="en-US" altLang="en-US">
                <a:latin typeface="Times New Roman" panose="02020603050405020304" pitchFamily="18" charset="0"/>
                <a:ea typeface="ＭＳ Ｐゴシック" panose="020B0600070205080204" pitchFamily="34" charset="-128"/>
              </a:rPr>
              <a:t>Between three or more variables</a:t>
            </a:r>
          </a:p>
          <a:p>
            <a:pPr lvl="2"/>
            <a:r>
              <a:rPr lang="en-US" altLang="en-US">
                <a:latin typeface="Times New Roman" panose="02020603050405020304" pitchFamily="18" charset="0"/>
                <a:ea typeface="ＭＳ Ｐゴシック" panose="020B0600070205080204" pitchFamily="34" charset="-128"/>
              </a:rPr>
              <a:t>One dependent variable (Y)</a:t>
            </a:r>
          </a:p>
          <a:p>
            <a:pPr lvl="2"/>
            <a:r>
              <a:rPr lang="en-US" altLang="en-US" u="sng">
                <a:latin typeface="Times New Roman" panose="02020603050405020304" pitchFamily="18" charset="0"/>
                <a:ea typeface="ＭＳ Ｐゴシック" panose="020B0600070205080204" pitchFamily="34" charset="-128"/>
              </a:rPr>
              <a:t>Two</a:t>
            </a:r>
            <a:r>
              <a:rPr lang="en-US" altLang="en-US">
                <a:latin typeface="Times New Roman" panose="02020603050405020304" pitchFamily="18" charset="0"/>
                <a:ea typeface="ＭＳ Ｐゴシック" panose="020B0600070205080204" pitchFamily="34" charset="-128"/>
              </a:rPr>
              <a:t> or  independent variable (X</a:t>
            </a:r>
            <a:r>
              <a:rPr lang="en-US" altLang="en-US" baseline="-25000">
                <a:latin typeface="Times New Roman" panose="02020603050405020304" pitchFamily="18" charset="0"/>
                <a:ea typeface="ＭＳ Ｐゴシック" panose="020B0600070205080204" pitchFamily="34" charset="-128"/>
              </a:rPr>
              <a:t>1</a:t>
            </a:r>
            <a:r>
              <a:rPr lang="en-US" altLang="en-US">
                <a:latin typeface="Times New Roman" panose="02020603050405020304" pitchFamily="18" charset="0"/>
                <a:ea typeface="ＭＳ Ｐゴシック" panose="020B0600070205080204" pitchFamily="34" charset="-128"/>
              </a:rPr>
              <a:t> ,X</a:t>
            </a:r>
            <a:r>
              <a:rPr lang="en-US" altLang="en-US" baseline="-25000">
                <a:latin typeface="Times New Roman" panose="02020603050405020304" pitchFamily="18" charset="0"/>
                <a:ea typeface="ＭＳ Ｐゴシック" panose="020B0600070205080204" pitchFamily="34" charset="-128"/>
              </a:rPr>
              <a:t>2…</a:t>
            </a:r>
            <a:r>
              <a:rPr lang="en-US" altLang="en-US">
                <a:latin typeface="Times New Roman" panose="02020603050405020304" pitchFamily="18" charset="0"/>
                <a:ea typeface="ＭＳ Ｐゴシック" panose="020B0600070205080204" pitchFamily="34" charset="-128"/>
              </a:rPr>
              <a:t>)</a:t>
            </a:r>
          </a:p>
        </p:txBody>
      </p:sp>
      <p:grpSp>
        <p:nvGrpSpPr>
          <p:cNvPr id="153603" name="Group 9">
            <a:extLst>
              <a:ext uri="{FF2B5EF4-FFF2-40B4-BE49-F238E27FC236}">
                <a16:creationId xmlns:a16="http://schemas.microsoft.com/office/drawing/2014/main" id="{C28A2833-FC7E-A949-B5C8-96FE751E8FA9}"/>
              </a:ext>
            </a:extLst>
          </p:cNvPr>
          <p:cNvGrpSpPr>
            <a:grpSpLocks/>
          </p:cNvGrpSpPr>
          <p:nvPr/>
        </p:nvGrpSpPr>
        <p:grpSpPr bwMode="auto">
          <a:xfrm>
            <a:off x="6477000" y="1752600"/>
            <a:ext cx="1295400" cy="1447800"/>
            <a:chOff x="8533606" y="2439194"/>
            <a:chExt cx="1906588" cy="2057400"/>
          </a:xfrm>
        </p:grpSpPr>
        <p:cxnSp>
          <p:nvCxnSpPr>
            <p:cNvPr id="7" name="Straight Arrow Connector 6">
              <a:extLst>
                <a:ext uri="{FF2B5EF4-FFF2-40B4-BE49-F238E27FC236}">
                  <a16:creationId xmlns:a16="http://schemas.microsoft.com/office/drawing/2014/main" id="{B6AA9E11-1DA6-BC4C-9CDA-4D5C9BF52FA9}"/>
                </a:ext>
              </a:extLst>
            </p:cNvPr>
            <p:cNvCxnSpPr/>
            <p:nvPr/>
          </p:nvCxnSpPr>
          <p:spPr>
            <a:xfrm rot="5400000" flipH="1" flipV="1">
              <a:off x="7506075" y="3466725"/>
              <a:ext cx="2057400" cy="233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9E25AD-131E-0546-A088-08893A252914}"/>
                </a:ext>
              </a:extLst>
            </p:cNvPr>
            <p:cNvCxnSpPr/>
            <p:nvPr/>
          </p:nvCxnSpPr>
          <p:spPr>
            <a:xfrm flipV="1">
              <a:off x="8533606" y="4496594"/>
              <a:ext cx="19065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3604" name="TextBox 10">
            <a:extLst>
              <a:ext uri="{FF2B5EF4-FFF2-40B4-BE49-F238E27FC236}">
                <a16:creationId xmlns:a16="http://schemas.microsoft.com/office/drawing/2014/main" id="{2957FD3C-71F3-3A4F-8836-1F736D997080}"/>
              </a:ext>
            </a:extLst>
          </p:cNvPr>
          <p:cNvSpPr txBox="1">
            <a:spLocks noChangeArrowheads="1"/>
          </p:cNvSpPr>
          <p:nvPr/>
        </p:nvSpPr>
        <p:spPr bwMode="auto">
          <a:xfrm>
            <a:off x="5943600" y="152400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Y</a:t>
            </a:r>
          </a:p>
        </p:txBody>
      </p:sp>
      <p:sp>
        <p:nvSpPr>
          <p:cNvPr id="153605" name="TextBox 11">
            <a:extLst>
              <a:ext uri="{FF2B5EF4-FFF2-40B4-BE49-F238E27FC236}">
                <a16:creationId xmlns:a16="http://schemas.microsoft.com/office/drawing/2014/main" id="{71CD9DF9-34C9-2D4D-8A6B-D812DB680260}"/>
              </a:ext>
            </a:extLst>
          </p:cNvPr>
          <p:cNvSpPr txBox="1">
            <a:spLocks noChangeArrowheads="1"/>
          </p:cNvSpPr>
          <p:nvPr/>
        </p:nvSpPr>
        <p:spPr bwMode="auto">
          <a:xfrm>
            <a:off x="7620000" y="335280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X</a:t>
            </a:r>
          </a:p>
        </p:txBody>
      </p:sp>
      <p:cxnSp>
        <p:nvCxnSpPr>
          <p:cNvPr id="14" name="Straight Arrow Connector 13">
            <a:extLst>
              <a:ext uri="{FF2B5EF4-FFF2-40B4-BE49-F238E27FC236}">
                <a16:creationId xmlns:a16="http://schemas.microsoft.com/office/drawing/2014/main" id="{BB48BCCA-71C4-0042-8CD9-58DF303E2F3E}"/>
              </a:ext>
            </a:extLst>
          </p:cNvPr>
          <p:cNvCxnSpPr/>
          <p:nvPr/>
        </p:nvCxnSpPr>
        <p:spPr>
          <a:xfrm flipV="1">
            <a:off x="4724400" y="1981200"/>
            <a:ext cx="1219200" cy="685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1C767E5-4A38-0E48-AC95-C6B276032FA4}"/>
              </a:ext>
            </a:extLst>
          </p:cNvPr>
          <p:cNvCxnSpPr/>
          <p:nvPr/>
        </p:nvCxnSpPr>
        <p:spPr>
          <a:xfrm>
            <a:off x="4953000" y="3124200"/>
            <a:ext cx="2514600" cy="3048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3608" name="Group 16">
            <a:extLst>
              <a:ext uri="{FF2B5EF4-FFF2-40B4-BE49-F238E27FC236}">
                <a16:creationId xmlns:a16="http://schemas.microsoft.com/office/drawing/2014/main" id="{58938B27-D6E4-4F43-AD6A-5B84191C4BAE}"/>
              </a:ext>
            </a:extLst>
          </p:cNvPr>
          <p:cNvGrpSpPr>
            <a:grpSpLocks/>
          </p:cNvGrpSpPr>
          <p:nvPr/>
        </p:nvGrpSpPr>
        <p:grpSpPr bwMode="auto">
          <a:xfrm>
            <a:off x="6096000" y="4114800"/>
            <a:ext cx="2589213" cy="2076450"/>
            <a:chOff x="5410200" y="4495800"/>
            <a:chExt cx="2589213" cy="2076450"/>
          </a:xfrm>
        </p:grpSpPr>
        <p:grpSp>
          <p:nvGrpSpPr>
            <p:cNvPr id="153610" name="Group 26">
              <a:extLst>
                <a:ext uri="{FF2B5EF4-FFF2-40B4-BE49-F238E27FC236}">
                  <a16:creationId xmlns:a16="http://schemas.microsoft.com/office/drawing/2014/main" id="{361E52CA-2483-6D4D-9048-9E4C78E68675}"/>
                </a:ext>
              </a:extLst>
            </p:cNvPr>
            <p:cNvGrpSpPr>
              <a:grpSpLocks/>
            </p:cNvGrpSpPr>
            <p:nvPr/>
          </p:nvGrpSpPr>
          <p:grpSpPr bwMode="auto">
            <a:xfrm>
              <a:off x="5410200" y="4495800"/>
              <a:ext cx="2589213" cy="2076450"/>
              <a:chOff x="5410200" y="4495800"/>
              <a:chExt cx="2589213" cy="2076450"/>
            </a:xfrm>
          </p:grpSpPr>
          <p:cxnSp>
            <p:nvCxnSpPr>
              <p:cNvPr id="21" name="Straight Connector 20">
                <a:extLst>
                  <a:ext uri="{FF2B5EF4-FFF2-40B4-BE49-F238E27FC236}">
                    <a16:creationId xmlns:a16="http://schemas.microsoft.com/office/drawing/2014/main" id="{96F8E4D2-54DE-5A4C-AFAC-887A03650FB6}"/>
                  </a:ext>
                </a:extLst>
              </p:cNvPr>
              <p:cNvCxnSpPr/>
              <p:nvPr/>
            </p:nvCxnSpPr>
            <p:spPr>
              <a:xfrm rot="5400000">
                <a:off x="6096000" y="5257800"/>
                <a:ext cx="10668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3614" name="TextBox 27">
                <a:extLst>
                  <a:ext uri="{FF2B5EF4-FFF2-40B4-BE49-F238E27FC236}">
                    <a16:creationId xmlns:a16="http://schemas.microsoft.com/office/drawing/2014/main" id="{D035FC1E-44AC-A74A-85FA-08D617E95682}"/>
                  </a:ext>
                </a:extLst>
              </p:cNvPr>
              <p:cNvSpPr txBox="1">
                <a:spLocks noChangeArrowheads="1"/>
              </p:cNvSpPr>
              <p:nvPr/>
            </p:nvSpPr>
            <p:spPr bwMode="auto">
              <a:xfrm>
                <a:off x="6629400" y="449580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Y</a:t>
                </a:r>
              </a:p>
            </p:txBody>
          </p:sp>
          <p:sp>
            <p:nvSpPr>
              <p:cNvPr id="153615" name="TextBox 28">
                <a:extLst>
                  <a:ext uri="{FF2B5EF4-FFF2-40B4-BE49-F238E27FC236}">
                    <a16:creationId xmlns:a16="http://schemas.microsoft.com/office/drawing/2014/main" id="{0BD7A517-7774-6C43-863A-DCF4EE5BFD14}"/>
                  </a:ext>
                </a:extLst>
              </p:cNvPr>
              <p:cNvSpPr txBox="1">
                <a:spLocks noChangeArrowheads="1"/>
              </p:cNvSpPr>
              <p:nvPr/>
            </p:nvSpPr>
            <p:spPr bwMode="auto">
              <a:xfrm>
                <a:off x="5410200" y="6096000"/>
                <a:ext cx="455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X</a:t>
                </a:r>
                <a:r>
                  <a:rPr lang="en-US" altLang="en-US" sz="2000" baseline="-25000">
                    <a:latin typeface="Times New Roman" panose="02020603050405020304" pitchFamily="18" charset="0"/>
                    <a:cs typeface="Arial" panose="020B0604020202020204" pitchFamily="34" charset="0"/>
                  </a:rPr>
                  <a:t>1</a:t>
                </a:r>
              </a:p>
            </p:txBody>
          </p:sp>
          <p:sp>
            <p:nvSpPr>
              <p:cNvPr id="153616" name="TextBox 30">
                <a:extLst>
                  <a:ext uri="{FF2B5EF4-FFF2-40B4-BE49-F238E27FC236}">
                    <a16:creationId xmlns:a16="http://schemas.microsoft.com/office/drawing/2014/main" id="{DBC911F7-2C91-7349-A29A-ACE80F391ADC}"/>
                  </a:ext>
                </a:extLst>
              </p:cNvPr>
              <p:cNvSpPr txBox="1">
                <a:spLocks noChangeArrowheads="1"/>
              </p:cNvSpPr>
              <p:nvPr/>
            </p:nvSpPr>
            <p:spPr bwMode="auto">
              <a:xfrm>
                <a:off x="7543800" y="6172200"/>
                <a:ext cx="455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X</a:t>
                </a:r>
                <a:r>
                  <a:rPr lang="en-US" altLang="en-US" sz="2000" baseline="-25000">
                    <a:latin typeface="Times New Roman" panose="02020603050405020304" pitchFamily="18" charset="0"/>
                    <a:cs typeface="Arial" panose="020B0604020202020204" pitchFamily="34" charset="0"/>
                  </a:rPr>
                  <a:t>2</a:t>
                </a:r>
              </a:p>
            </p:txBody>
          </p:sp>
          <p:sp>
            <p:nvSpPr>
              <p:cNvPr id="153617" name="TextBox 31">
                <a:extLst>
                  <a:ext uri="{FF2B5EF4-FFF2-40B4-BE49-F238E27FC236}">
                    <a16:creationId xmlns:a16="http://schemas.microsoft.com/office/drawing/2014/main" id="{D9D4EC3E-DCC4-B74B-AB03-63A1F4DDC9D6}"/>
                  </a:ext>
                </a:extLst>
              </p:cNvPr>
              <p:cNvSpPr txBox="1">
                <a:spLocks noChangeArrowheads="1"/>
              </p:cNvSpPr>
              <p:nvPr/>
            </p:nvSpPr>
            <p:spPr bwMode="auto">
              <a:xfrm rot="-2495306">
                <a:off x="5572125" y="5708650"/>
                <a:ext cx="1179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education</a:t>
                </a:r>
              </a:p>
            </p:txBody>
          </p:sp>
          <p:sp>
            <p:nvSpPr>
              <p:cNvPr id="153618" name="TextBox 34">
                <a:extLst>
                  <a:ext uri="{FF2B5EF4-FFF2-40B4-BE49-F238E27FC236}">
                    <a16:creationId xmlns:a16="http://schemas.microsoft.com/office/drawing/2014/main" id="{B056F7D4-ACFA-E849-A52A-5375B660D99C}"/>
                  </a:ext>
                </a:extLst>
              </p:cNvPr>
              <p:cNvSpPr txBox="1">
                <a:spLocks noChangeArrowheads="1"/>
              </p:cNvSpPr>
              <p:nvPr/>
            </p:nvSpPr>
            <p:spPr bwMode="auto">
              <a:xfrm rot="-5400000">
                <a:off x="5903118" y="4764882"/>
                <a:ext cx="938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income</a:t>
                </a:r>
              </a:p>
            </p:txBody>
          </p:sp>
          <p:sp>
            <p:nvSpPr>
              <p:cNvPr id="153619" name="TextBox 35">
                <a:extLst>
                  <a:ext uri="{FF2B5EF4-FFF2-40B4-BE49-F238E27FC236}">
                    <a16:creationId xmlns:a16="http://schemas.microsoft.com/office/drawing/2014/main" id="{4842C563-7F19-064F-A749-97D8C143EACB}"/>
                  </a:ext>
                </a:extLst>
              </p:cNvPr>
              <p:cNvSpPr txBox="1">
                <a:spLocks noChangeArrowheads="1"/>
              </p:cNvSpPr>
              <p:nvPr/>
            </p:nvSpPr>
            <p:spPr bwMode="auto">
              <a:xfrm rot="849960">
                <a:off x="6704013" y="5518150"/>
                <a:ext cx="10096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gender*</a:t>
                </a:r>
              </a:p>
            </p:txBody>
          </p:sp>
        </p:grpSp>
        <p:cxnSp>
          <p:nvCxnSpPr>
            <p:cNvPr id="19" name="Straight Connector 18">
              <a:extLst>
                <a:ext uri="{FF2B5EF4-FFF2-40B4-BE49-F238E27FC236}">
                  <a16:creationId xmlns:a16="http://schemas.microsoft.com/office/drawing/2014/main" id="{6CFCAEF2-708A-9A48-8711-32546445D326}"/>
                </a:ext>
              </a:extLst>
            </p:cNvPr>
            <p:cNvCxnSpPr/>
            <p:nvPr/>
          </p:nvCxnSpPr>
          <p:spPr>
            <a:xfrm flipV="1">
              <a:off x="5943600" y="5791200"/>
              <a:ext cx="685800" cy="5334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FF4DA8-7793-ED4F-919A-78D32440E2BE}"/>
                </a:ext>
              </a:extLst>
            </p:cNvPr>
            <p:cNvCxnSpPr/>
            <p:nvPr/>
          </p:nvCxnSpPr>
          <p:spPr>
            <a:xfrm rot="10800000">
              <a:off x="6629400" y="5791200"/>
              <a:ext cx="1066800" cy="3048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25" name="Straight Arrow Connector 24">
            <a:extLst>
              <a:ext uri="{FF2B5EF4-FFF2-40B4-BE49-F238E27FC236}">
                <a16:creationId xmlns:a16="http://schemas.microsoft.com/office/drawing/2014/main" id="{ED6E3814-EE8F-BB49-AB9C-B060F7D3601F}"/>
              </a:ext>
            </a:extLst>
          </p:cNvPr>
          <p:cNvCxnSpPr/>
          <p:nvPr/>
        </p:nvCxnSpPr>
        <p:spPr>
          <a:xfrm flipV="1">
            <a:off x="6858000" y="2133600"/>
            <a:ext cx="990600" cy="45720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a:extLst>
              <a:ext uri="{FF2B5EF4-FFF2-40B4-BE49-F238E27FC236}">
                <a16:creationId xmlns:a16="http://schemas.microsoft.com/office/drawing/2014/main" id="{5A307BD1-EB9A-FA48-A0DC-7406DA4DA6E5}"/>
              </a:ext>
            </a:extLst>
          </p:cNvPr>
          <p:cNvSpPr>
            <a:spLocks noGrp="1" noChangeArrowheads="1"/>
          </p:cNvSpPr>
          <p:nvPr>
            <p:ph type="title"/>
          </p:nvPr>
        </p:nvSpPr>
        <p:spPr>
          <a:xfrm>
            <a:off x="228600" y="304800"/>
            <a:ext cx="8915400" cy="533400"/>
          </a:xfrm>
        </p:spPr>
        <p:txBody>
          <a:bodyPr wrap="square" lIns="91440" tIns="45720" rIns="91440" bIns="45720" numCol="1" anchorCtr="0" compatLnSpc="1">
            <a:prstTxWarp prst="textNoShape">
              <a:avLst/>
            </a:prstTxWarp>
          </a:bodyPr>
          <a:lstStyle/>
          <a:p>
            <a:pPr eaLnBrk="1" hangingPunct="1"/>
            <a:r>
              <a:rPr lang="en-US" altLang="en-US" sz="25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Simple Linear Regression</a:t>
            </a:r>
            <a:r>
              <a:rPr lang="en-US" altLang="en-US" sz="29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 </a:t>
            </a:r>
          </a:p>
        </p:txBody>
      </p:sp>
      <p:sp>
        <p:nvSpPr>
          <p:cNvPr id="155650" name="Rectangle 3">
            <a:extLst>
              <a:ext uri="{FF2B5EF4-FFF2-40B4-BE49-F238E27FC236}">
                <a16:creationId xmlns:a16="http://schemas.microsoft.com/office/drawing/2014/main" id="{D2C608AA-0580-AD42-BBE6-321AF602F1F4}"/>
              </a:ext>
            </a:extLst>
          </p:cNvPr>
          <p:cNvSpPr>
            <a:spLocks noGrp="1" noChangeArrowheads="1"/>
          </p:cNvSpPr>
          <p:nvPr>
            <p:ph type="body" idx="1"/>
          </p:nvPr>
        </p:nvSpPr>
        <p:spPr>
          <a:xfrm>
            <a:off x="457200" y="990600"/>
            <a:ext cx="8458200" cy="5105400"/>
          </a:xfrm>
        </p:spPr>
        <p:txBody>
          <a:bodyPr/>
          <a:lstStyle/>
          <a:p>
            <a:pPr eaLnBrk="1" hangingPunct="1"/>
            <a:r>
              <a:rPr lang="en-US" altLang="en-US" sz="2400" dirty="0">
                <a:latin typeface="Times New Roman" panose="02020603050405020304" pitchFamily="18" charset="0"/>
                <a:ea typeface="ＭＳ Ｐゴシック" panose="020B0600070205080204" pitchFamily="34" charset="-128"/>
              </a:rPr>
              <a:t>Concerned with </a:t>
            </a:r>
            <a:r>
              <a:rPr lang="ja-JP" altLang="en-US" sz="2400">
                <a:latin typeface="Times New Roman" panose="02020603050405020304" pitchFamily="18" charset="0"/>
                <a:ea typeface="ＭＳ Ｐゴシック" panose="020B0600070205080204" pitchFamily="34" charset="-128"/>
              </a:rPr>
              <a:t>“</a:t>
            </a:r>
            <a:r>
              <a:rPr lang="en-US" altLang="ja-JP" sz="2400" dirty="0">
                <a:latin typeface="Times New Roman" panose="02020603050405020304" pitchFamily="18" charset="0"/>
                <a:ea typeface="ＭＳ Ｐゴシック" panose="020B0600070205080204" pitchFamily="34" charset="-128"/>
              </a:rPr>
              <a:t>predicting</a:t>
            </a:r>
            <a:r>
              <a:rPr lang="ja-JP" altLang="en-US" sz="2400">
                <a:latin typeface="Times New Roman" panose="02020603050405020304" pitchFamily="18" charset="0"/>
                <a:ea typeface="ＭＳ Ｐゴシック" panose="020B0600070205080204" pitchFamily="34" charset="-128"/>
              </a:rPr>
              <a:t>”</a:t>
            </a:r>
            <a:r>
              <a:rPr lang="en-US" altLang="ja-JP" sz="2400" dirty="0">
                <a:latin typeface="Times New Roman" panose="02020603050405020304" pitchFamily="18" charset="0"/>
                <a:ea typeface="ＭＳ Ｐゴシック" panose="020B0600070205080204" pitchFamily="34" charset="-128"/>
              </a:rPr>
              <a:t> one variable (Y - the dependent variable) from another variable (X - the independent variable)</a:t>
            </a:r>
          </a:p>
          <a:p>
            <a:pPr eaLnBrk="1" hangingPunct="1">
              <a:buFontTx/>
              <a:buNone/>
            </a:pPr>
            <a:r>
              <a:rPr lang="en-US" altLang="en-US" sz="2400" dirty="0">
                <a:latin typeface="Times New Roman" panose="02020603050405020304" pitchFamily="18" charset="0"/>
                <a:ea typeface="ＭＳ Ｐゴシック" panose="020B0600070205080204" pitchFamily="34" charset="-128"/>
              </a:rPr>
              <a:t>  	            Y = a +</a:t>
            </a:r>
            <a:r>
              <a:rPr lang="en-US" altLang="en-US" sz="2400" dirty="0" err="1">
                <a:latin typeface="Times New Roman" panose="02020603050405020304" pitchFamily="18" charset="0"/>
                <a:ea typeface="ＭＳ Ｐゴシック" panose="020B0600070205080204" pitchFamily="34" charset="-128"/>
              </a:rPr>
              <a:t>bX</a:t>
            </a:r>
            <a:r>
              <a:rPr lang="en-US" altLang="en-US" sz="2400" dirty="0">
                <a:latin typeface="Times New Roman" panose="02020603050405020304" pitchFamily="18" charset="0"/>
                <a:ea typeface="ＭＳ Ｐゴシック" panose="020B0600070205080204" pitchFamily="34" charset="-128"/>
              </a:rPr>
              <a:t> +</a:t>
            </a:r>
            <a:r>
              <a:rPr lang="en-US" altLang="en-US" sz="2400" dirty="0">
                <a:latin typeface="Times New Roman" panose="02020603050405020304" pitchFamily="18" charset="0"/>
                <a:ea typeface="ＭＳ Ｐゴシック" panose="020B0600070205080204" pitchFamily="34" charset="-128"/>
                <a:sym typeface="Symbol" pitchFamily="2" charset="2"/>
              </a:rPr>
              <a:t></a:t>
            </a:r>
          </a:p>
          <a:p>
            <a:pPr eaLnBrk="1" hangingPunct="1">
              <a:buFontTx/>
              <a:buNone/>
            </a:pPr>
            <a:endParaRPr lang="en-US" altLang="en-US" sz="2400" dirty="0">
              <a:latin typeface="Times New Roman" panose="02020603050405020304" pitchFamily="18" charset="0"/>
              <a:ea typeface="ＭＳ Ｐゴシック" panose="020B0600070205080204" pitchFamily="34" charset="-128"/>
            </a:endParaRPr>
          </a:p>
          <a:p>
            <a:pPr eaLnBrk="1" hangingPunct="1">
              <a:buFontTx/>
              <a:buNone/>
            </a:pPr>
            <a:endParaRPr lang="en-US" altLang="en-US" sz="2400" dirty="0">
              <a:latin typeface="Times New Roman" panose="02020603050405020304" pitchFamily="18" charset="0"/>
              <a:ea typeface="ＭＳ Ｐゴシック" panose="020B0600070205080204" pitchFamily="34" charset="-128"/>
              <a:sym typeface="Symbol" pitchFamily="2" charset="2"/>
            </a:endParaRPr>
          </a:p>
          <a:p>
            <a:pPr eaLnBrk="1" hangingPunct="1">
              <a:buFontTx/>
              <a:buNone/>
            </a:pPr>
            <a:endParaRPr lang="en-US" altLang="en-US" sz="2400" dirty="0">
              <a:latin typeface="Times New Roman" panose="02020603050405020304" pitchFamily="18" charset="0"/>
              <a:ea typeface="ＭＳ Ｐゴシック" panose="020B0600070205080204" pitchFamily="34" charset="-128"/>
              <a:sym typeface="Symbol" pitchFamily="2" charset="2"/>
            </a:endParaRPr>
          </a:p>
          <a:p>
            <a:pPr eaLnBrk="1" hangingPunct="1">
              <a:buFontTx/>
              <a:buNone/>
            </a:pPr>
            <a:r>
              <a:rPr lang="en-US" altLang="en-US" sz="2400" dirty="0">
                <a:latin typeface="Times New Roman" panose="02020603050405020304" pitchFamily="18" charset="0"/>
                <a:ea typeface="ＭＳ Ｐゴシック" panose="020B0600070205080204" pitchFamily="34" charset="-128"/>
                <a:sym typeface="Symbol" pitchFamily="2" charset="2"/>
              </a:rPr>
              <a:t>         </a:t>
            </a:r>
          </a:p>
          <a:p>
            <a:pPr eaLnBrk="1" hangingPunct="1">
              <a:buFontTx/>
              <a:buNone/>
            </a:pPr>
            <a:r>
              <a:rPr lang="en-US" altLang="en-US" sz="2400" dirty="0">
                <a:latin typeface="Times New Roman" panose="02020603050405020304" pitchFamily="18" charset="0"/>
                <a:ea typeface="ＭＳ Ｐゴシック" panose="020B0600070205080204" pitchFamily="34" charset="-128"/>
                <a:sym typeface="Symbol" pitchFamily="2" charset="2"/>
              </a:rPr>
              <a:t>  = residual= error = </a:t>
            </a:r>
            <a:r>
              <a:rPr lang="en-US" altLang="en-US" sz="2400" b="1" dirty="0">
                <a:latin typeface="Times New Roman" panose="02020603050405020304" pitchFamily="18" charset="0"/>
                <a:ea typeface="ＭＳ Ｐゴシック" panose="020B0600070205080204" pitchFamily="34" charset="-128"/>
                <a:sym typeface="Symbol" pitchFamily="2" charset="2"/>
              </a:rPr>
              <a:t>Y</a:t>
            </a:r>
            <a:r>
              <a:rPr lang="en-US" altLang="en-US" sz="2400" b="1" baseline="-25000" dirty="0">
                <a:latin typeface="Times New Roman" panose="02020603050405020304" pitchFamily="18" charset="0"/>
                <a:ea typeface="ＭＳ Ｐゴシック" panose="020B0600070205080204" pitchFamily="34" charset="-128"/>
                <a:sym typeface="Symbol" pitchFamily="2" charset="2"/>
              </a:rPr>
              <a:t>i</a:t>
            </a:r>
            <a:r>
              <a:rPr lang="en-US" altLang="en-US" sz="2400" b="1" dirty="0">
                <a:latin typeface="Times New Roman" panose="02020603050405020304" pitchFamily="18" charset="0"/>
                <a:ea typeface="ＭＳ Ｐゴシック" panose="020B0600070205080204" pitchFamily="34" charset="-128"/>
                <a:sym typeface="Symbol" pitchFamily="2" charset="2"/>
              </a:rPr>
              <a:t>-</a:t>
            </a:r>
            <a:r>
              <a:rPr lang="en-US" altLang="en-US" sz="2800" b="1" dirty="0" err="1">
                <a:latin typeface="Times New Roman" panose="02020603050405020304" pitchFamily="18" charset="0"/>
                <a:ea typeface="ＭＳ Ｐゴシック" panose="020B0600070205080204" pitchFamily="34" charset="-128"/>
              </a:rPr>
              <a:t>Ŷ</a:t>
            </a:r>
            <a:r>
              <a:rPr lang="en-US" altLang="en-US" sz="2400" b="1" baseline="-25000" dirty="0" err="1">
                <a:latin typeface="Times New Roman" panose="02020603050405020304" pitchFamily="18" charset="0"/>
                <a:ea typeface="ＭＳ Ｐゴシック" panose="020B0600070205080204" pitchFamily="34" charset="-128"/>
              </a:rPr>
              <a:t>i</a:t>
            </a:r>
            <a:r>
              <a:rPr lang="en-US" altLang="en-US" sz="2400" b="1" dirty="0">
                <a:latin typeface="Times New Roman" panose="02020603050405020304" pitchFamily="18" charset="0"/>
                <a:ea typeface="ＭＳ Ｐゴシック" panose="020B0600070205080204" pitchFamily="34" charset="-128"/>
              </a:rPr>
              <a:t> =Actual (</a:t>
            </a:r>
            <a:r>
              <a:rPr lang="en-US" altLang="en-US" sz="2400" b="1" dirty="0">
                <a:latin typeface="Times New Roman" panose="02020603050405020304" pitchFamily="18" charset="0"/>
                <a:ea typeface="ＭＳ Ｐゴシック" panose="020B0600070205080204" pitchFamily="34" charset="-128"/>
                <a:sym typeface="Symbol" pitchFamily="2" charset="2"/>
              </a:rPr>
              <a:t>Y</a:t>
            </a:r>
            <a:r>
              <a:rPr lang="en-US" altLang="en-US" sz="2400" b="1" baseline="-25000" dirty="0">
                <a:latin typeface="Times New Roman" panose="02020603050405020304" pitchFamily="18" charset="0"/>
                <a:ea typeface="ＭＳ Ｐゴシック" panose="020B0600070205080204" pitchFamily="34" charset="-128"/>
                <a:sym typeface="Symbol" pitchFamily="2" charset="2"/>
              </a:rPr>
              <a:t>i</a:t>
            </a:r>
            <a:r>
              <a:rPr lang="en-US" altLang="en-US" sz="2400" b="1" dirty="0">
                <a:latin typeface="Times New Roman" panose="02020603050405020304" pitchFamily="18" charset="0"/>
                <a:ea typeface="ＭＳ Ｐゴシック" panose="020B0600070205080204" pitchFamily="34" charset="-128"/>
              </a:rPr>
              <a:t> ) – Predicted (</a:t>
            </a:r>
            <a:r>
              <a:rPr lang="en-US" altLang="en-US" sz="2400" b="1" dirty="0" err="1">
                <a:latin typeface="Times New Roman" panose="02020603050405020304" pitchFamily="18" charset="0"/>
                <a:ea typeface="ＭＳ Ｐゴシック" panose="020B0600070205080204" pitchFamily="34" charset="-128"/>
              </a:rPr>
              <a:t>Ŷ</a:t>
            </a:r>
            <a:r>
              <a:rPr lang="en-US" altLang="en-US" sz="2000" b="1" baseline="-25000" dirty="0" err="1">
                <a:latin typeface="Times New Roman" panose="02020603050405020304" pitchFamily="18" charset="0"/>
                <a:ea typeface="ＭＳ Ｐゴシック" panose="020B0600070205080204" pitchFamily="34" charset="-128"/>
              </a:rPr>
              <a:t>i</a:t>
            </a:r>
            <a:r>
              <a:rPr lang="en-US" altLang="en-US" sz="2000" b="1" dirty="0">
                <a:latin typeface="Times New Roman" panose="02020603050405020304" pitchFamily="18" charset="0"/>
                <a:ea typeface="ＭＳ Ｐゴシック" panose="020B0600070205080204" pitchFamily="34" charset="-128"/>
              </a:rPr>
              <a:t> </a:t>
            </a:r>
            <a:r>
              <a:rPr lang="en-US" altLang="en-US" sz="2400" b="1" dirty="0">
                <a:latin typeface="Times New Roman" panose="02020603050405020304" pitchFamily="18" charset="0"/>
                <a:ea typeface="ＭＳ Ｐゴシック" panose="020B0600070205080204" pitchFamily="34" charset="-128"/>
              </a:rPr>
              <a:t>)</a:t>
            </a:r>
            <a:endParaRPr lang="en-US" altLang="en-US" sz="2400" dirty="0">
              <a:latin typeface="Times New Roman" panose="02020603050405020304" pitchFamily="18" charset="0"/>
              <a:ea typeface="ＭＳ Ｐゴシック" panose="020B0600070205080204" pitchFamily="34" charset="-128"/>
            </a:endParaRPr>
          </a:p>
        </p:txBody>
      </p:sp>
      <p:grpSp>
        <p:nvGrpSpPr>
          <p:cNvPr id="155651" name="Group 19">
            <a:extLst>
              <a:ext uri="{FF2B5EF4-FFF2-40B4-BE49-F238E27FC236}">
                <a16:creationId xmlns:a16="http://schemas.microsoft.com/office/drawing/2014/main" id="{98154FA9-E0F8-6146-88F5-2FDDE26BB0A9}"/>
              </a:ext>
            </a:extLst>
          </p:cNvPr>
          <p:cNvGrpSpPr>
            <a:grpSpLocks/>
          </p:cNvGrpSpPr>
          <p:nvPr/>
        </p:nvGrpSpPr>
        <p:grpSpPr bwMode="auto">
          <a:xfrm>
            <a:off x="365125" y="4613275"/>
            <a:ext cx="3011488" cy="2092325"/>
            <a:chOff x="230" y="2906"/>
            <a:chExt cx="1897" cy="1318"/>
          </a:xfrm>
        </p:grpSpPr>
        <p:sp>
          <p:nvSpPr>
            <p:cNvPr id="155676" name="Line 4">
              <a:extLst>
                <a:ext uri="{FF2B5EF4-FFF2-40B4-BE49-F238E27FC236}">
                  <a16:creationId xmlns:a16="http://schemas.microsoft.com/office/drawing/2014/main" id="{E67EF99A-ED1D-1B47-8D06-AB7CDD273564}"/>
                </a:ext>
              </a:extLst>
            </p:cNvPr>
            <p:cNvSpPr>
              <a:spLocks noChangeShapeType="1"/>
            </p:cNvSpPr>
            <p:nvPr/>
          </p:nvSpPr>
          <p:spPr bwMode="auto">
            <a:xfrm>
              <a:off x="432" y="3120"/>
              <a:ext cx="0"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677" name="Line 5">
              <a:extLst>
                <a:ext uri="{FF2B5EF4-FFF2-40B4-BE49-F238E27FC236}">
                  <a16:creationId xmlns:a16="http://schemas.microsoft.com/office/drawing/2014/main" id="{CF3E0D18-D797-1B4B-8B4E-723341180E97}"/>
                </a:ext>
              </a:extLst>
            </p:cNvPr>
            <p:cNvSpPr>
              <a:spLocks noChangeShapeType="1"/>
            </p:cNvSpPr>
            <p:nvPr/>
          </p:nvSpPr>
          <p:spPr bwMode="auto">
            <a:xfrm>
              <a:off x="432" y="4176"/>
              <a:ext cx="14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678" name="Line 6">
              <a:extLst>
                <a:ext uri="{FF2B5EF4-FFF2-40B4-BE49-F238E27FC236}">
                  <a16:creationId xmlns:a16="http://schemas.microsoft.com/office/drawing/2014/main" id="{3BD518E3-53FD-9442-B60D-9CC04915DF21}"/>
                </a:ext>
              </a:extLst>
            </p:cNvPr>
            <p:cNvSpPr>
              <a:spLocks noChangeShapeType="1"/>
            </p:cNvSpPr>
            <p:nvPr/>
          </p:nvSpPr>
          <p:spPr bwMode="auto">
            <a:xfrm flipV="1">
              <a:off x="288" y="3264"/>
              <a:ext cx="1248" cy="4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679" name="AutoShape 7">
              <a:extLst>
                <a:ext uri="{FF2B5EF4-FFF2-40B4-BE49-F238E27FC236}">
                  <a16:creationId xmlns:a16="http://schemas.microsoft.com/office/drawing/2014/main" id="{8A1113F2-6B8F-974B-A19C-EE893ADE7F80}"/>
                </a:ext>
              </a:extLst>
            </p:cNvPr>
            <p:cNvSpPr>
              <a:spLocks/>
            </p:cNvSpPr>
            <p:nvPr/>
          </p:nvSpPr>
          <p:spPr bwMode="auto">
            <a:xfrm>
              <a:off x="480" y="3744"/>
              <a:ext cx="96" cy="384"/>
            </a:xfrm>
            <a:prstGeom prst="rightBrace">
              <a:avLst>
                <a:gd name="adj1" fmla="val 3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5680" name="Text Box 8">
              <a:extLst>
                <a:ext uri="{FF2B5EF4-FFF2-40B4-BE49-F238E27FC236}">
                  <a16:creationId xmlns:a16="http://schemas.microsoft.com/office/drawing/2014/main" id="{0CA5E755-6EE5-C744-9128-5D175CC6B051}"/>
                </a:ext>
              </a:extLst>
            </p:cNvPr>
            <p:cNvSpPr txBox="1">
              <a:spLocks noChangeArrowheads="1"/>
            </p:cNvSpPr>
            <p:nvPr/>
          </p:nvSpPr>
          <p:spPr bwMode="auto">
            <a:xfrm>
              <a:off x="566" y="3722"/>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a</a:t>
              </a:r>
            </a:p>
          </p:txBody>
        </p:sp>
        <p:sp>
          <p:nvSpPr>
            <p:cNvPr id="155681" name="Line 11">
              <a:extLst>
                <a:ext uri="{FF2B5EF4-FFF2-40B4-BE49-F238E27FC236}">
                  <a16:creationId xmlns:a16="http://schemas.microsoft.com/office/drawing/2014/main" id="{F80E72D8-F970-FA48-9463-57765BD4FC4D}"/>
                </a:ext>
              </a:extLst>
            </p:cNvPr>
            <p:cNvSpPr>
              <a:spLocks noChangeShapeType="1"/>
            </p:cNvSpPr>
            <p:nvPr/>
          </p:nvSpPr>
          <p:spPr bwMode="auto">
            <a:xfrm>
              <a:off x="960" y="3504"/>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682" name="AutoShape 12">
              <a:extLst>
                <a:ext uri="{FF2B5EF4-FFF2-40B4-BE49-F238E27FC236}">
                  <a16:creationId xmlns:a16="http://schemas.microsoft.com/office/drawing/2014/main" id="{C26B2056-FA79-784B-A784-28C46538DF90}"/>
                </a:ext>
              </a:extLst>
            </p:cNvPr>
            <p:cNvSpPr>
              <a:spLocks/>
            </p:cNvSpPr>
            <p:nvPr/>
          </p:nvSpPr>
          <p:spPr bwMode="auto">
            <a:xfrm rot="5400000">
              <a:off x="1152" y="3408"/>
              <a:ext cx="96" cy="384"/>
            </a:xfrm>
            <a:prstGeom prst="rightBrace">
              <a:avLst>
                <a:gd name="adj1" fmla="val 33333"/>
                <a:gd name="adj2" fmla="val 55731"/>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5683" name="Text Box 13">
              <a:extLst>
                <a:ext uri="{FF2B5EF4-FFF2-40B4-BE49-F238E27FC236}">
                  <a16:creationId xmlns:a16="http://schemas.microsoft.com/office/drawing/2014/main" id="{D23E951B-A403-D849-87DC-05658D016350}"/>
                </a:ext>
              </a:extLst>
            </p:cNvPr>
            <p:cNvSpPr txBox="1">
              <a:spLocks noChangeArrowheads="1"/>
            </p:cNvSpPr>
            <p:nvPr/>
          </p:nvSpPr>
          <p:spPr bwMode="auto">
            <a:xfrm>
              <a:off x="1584" y="3264"/>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b</a:t>
              </a:r>
            </a:p>
          </p:txBody>
        </p:sp>
        <p:sp>
          <p:nvSpPr>
            <p:cNvPr id="155684" name="AutoShape 14">
              <a:extLst>
                <a:ext uri="{FF2B5EF4-FFF2-40B4-BE49-F238E27FC236}">
                  <a16:creationId xmlns:a16="http://schemas.microsoft.com/office/drawing/2014/main" id="{5DFA479F-C325-3140-980A-7B5743A77534}"/>
                </a:ext>
              </a:extLst>
            </p:cNvPr>
            <p:cNvSpPr>
              <a:spLocks/>
            </p:cNvSpPr>
            <p:nvPr/>
          </p:nvSpPr>
          <p:spPr bwMode="auto">
            <a:xfrm>
              <a:off x="1488" y="3360"/>
              <a:ext cx="96" cy="144"/>
            </a:xfrm>
            <a:prstGeom prst="rightBrace">
              <a:avLst>
                <a:gd name="adj1" fmla="val 12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5685" name="Line 15">
              <a:extLst>
                <a:ext uri="{FF2B5EF4-FFF2-40B4-BE49-F238E27FC236}">
                  <a16:creationId xmlns:a16="http://schemas.microsoft.com/office/drawing/2014/main" id="{CCCAC2D5-04AD-8C4D-B5B9-8D85CE3419B8}"/>
                </a:ext>
              </a:extLst>
            </p:cNvPr>
            <p:cNvSpPr>
              <a:spLocks noChangeShapeType="1"/>
            </p:cNvSpPr>
            <p:nvPr/>
          </p:nvSpPr>
          <p:spPr bwMode="auto">
            <a:xfrm flipV="1">
              <a:off x="1440" y="3312"/>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686" name="Text Box 16">
              <a:extLst>
                <a:ext uri="{FF2B5EF4-FFF2-40B4-BE49-F238E27FC236}">
                  <a16:creationId xmlns:a16="http://schemas.microsoft.com/office/drawing/2014/main" id="{E36F5E98-64C6-784A-AB00-F9CEEEBEFE3B}"/>
                </a:ext>
              </a:extLst>
            </p:cNvPr>
            <p:cNvSpPr txBox="1">
              <a:spLocks noChangeArrowheads="1"/>
            </p:cNvSpPr>
            <p:nvPr/>
          </p:nvSpPr>
          <p:spPr bwMode="auto">
            <a:xfrm>
              <a:off x="1104" y="360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1</a:t>
              </a:r>
            </a:p>
          </p:txBody>
        </p:sp>
        <p:sp>
          <p:nvSpPr>
            <p:cNvPr id="155687" name="Text Box 17">
              <a:extLst>
                <a:ext uri="{FF2B5EF4-FFF2-40B4-BE49-F238E27FC236}">
                  <a16:creationId xmlns:a16="http://schemas.microsoft.com/office/drawing/2014/main" id="{220840F4-04C9-1547-8AA7-19D5D2FE22FC}"/>
                </a:ext>
              </a:extLst>
            </p:cNvPr>
            <p:cNvSpPr txBox="1">
              <a:spLocks noChangeArrowheads="1"/>
            </p:cNvSpPr>
            <p:nvPr/>
          </p:nvSpPr>
          <p:spPr bwMode="auto">
            <a:xfrm>
              <a:off x="230" y="290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Y</a:t>
              </a:r>
            </a:p>
          </p:txBody>
        </p:sp>
        <p:sp>
          <p:nvSpPr>
            <p:cNvPr id="155688" name="Text Box 18">
              <a:extLst>
                <a:ext uri="{FF2B5EF4-FFF2-40B4-BE49-F238E27FC236}">
                  <a16:creationId xmlns:a16="http://schemas.microsoft.com/office/drawing/2014/main" id="{74571FFE-3EB6-5446-993F-2CA3190C04EC}"/>
                </a:ext>
              </a:extLst>
            </p:cNvPr>
            <p:cNvSpPr txBox="1">
              <a:spLocks noChangeArrowheads="1"/>
            </p:cNvSpPr>
            <p:nvPr/>
          </p:nvSpPr>
          <p:spPr bwMode="auto">
            <a:xfrm>
              <a:off x="1872" y="393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X</a:t>
              </a:r>
            </a:p>
          </p:txBody>
        </p:sp>
      </p:grpSp>
      <p:sp>
        <p:nvSpPr>
          <p:cNvPr id="155652" name="Text Box 32">
            <a:extLst>
              <a:ext uri="{FF2B5EF4-FFF2-40B4-BE49-F238E27FC236}">
                <a16:creationId xmlns:a16="http://schemas.microsoft.com/office/drawing/2014/main" id="{9E997582-EAB4-554C-A5A4-3CDA6F4E3002}"/>
              </a:ext>
            </a:extLst>
          </p:cNvPr>
          <p:cNvSpPr txBox="1">
            <a:spLocks noChangeArrowheads="1"/>
          </p:cNvSpPr>
          <p:nvPr/>
        </p:nvSpPr>
        <p:spPr bwMode="auto">
          <a:xfrm>
            <a:off x="3505200" y="4419600"/>
            <a:ext cx="461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Y</a:t>
            </a:r>
            <a:r>
              <a:rPr lang="en-US" altLang="en-US" baseline="-25000">
                <a:latin typeface="Times New Roman" panose="02020603050405020304" pitchFamily="18" charset="0"/>
                <a:cs typeface="Arial" panose="020B0604020202020204" pitchFamily="34" charset="0"/>
              </a:rPr>
              <a:t>i</a:t>
            </a:r>
            <a:endParaRPr lang="en-US" altLang="en-US">
              <a:latin typeface="Times New Roman" panose="02020603050405020304" pitchFamily="18" charset="0"/>
              <a:cs typeface="Arial" panose="020B0604020202020204" pitchFamily="34" charset="0"/>
            </a:endParaRPr>
          </a:p>
        </p:txBody>
      </p:sp>
      <p:sp>
        <p:nvSpPr>
          <p:cNvPr id="155653" name="Text Box 34">
            <a:extLst>
              <a:ext uri="{FF2B5EF4-FFF2-40B4-BE49-F238E27FC236}">
                <a16:creationId xmlns:a16="http://schemas.microsoft.com/office/drawing/2014/main" id="{96722D2B-D3A0-C942-A0E3-070EBE30B2D9}"/>
              </a:ext>
            </a:extLst>
          </p:cNvPr>
          <p:cNvSpPr txBox="1">
            <a:spLocks noChangeArrowheads="1"/>
          </p:cNvSpPr>
          <p:nvPr/>
        </p:nvSpPr>
        <p:spPr bwMode="auto">
          <a:xfrm>
            <a:off x="-381000" y="2286000"/>
            <a:ext cx="876300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lvl="2" eaLnBrk="1" hangingPunct="1">
              <a:spcBef>
                <a:spcPct val="20000"/>
              </a:spcBef>
            </a:pPr>
            <a:r>
              <a:rPr lang="en-US" altLang="en-US">
                <a:latin typeface="Times New Roman" panose="02020603050405020304" pitchFamily="18" charset="0"/>
                <a:cs typeface="Arial" panose="020B0604020202020204" pitchFamily="34" charset="0"/>
              </a:rPr>
              <a:t>a   </a:t>
            </a:r>
            <a:r>
              <a:rPr lang="en-US" altLang="en-US" sz="2000">
                <a:latin typeface="Times New Roman" panose="02020603050405020304" pitchFamily="18" charset="0"/>
                <a:cs typeface="Arial" panose="020B0604020202020204" pitchFamily="34" charset="0"/>
              </a:rPr>
              <a:t>is the  </a:t>
            </a:r>
            <a:r>
              <a:rPr lang="en-US" altLang="en-US" sz="2000" i="1">
                <a:latin typeface="Times New Roman" panose="02020603050405020304" pitchFamily="18" charset="0"/>
                <a:cs typeface="Arial" panose="020B0604020202020204" pitchFamily="34" charset="0"/>
              </a:rPr>
              <a:t>intercept </a:t>
            </a:r>
            <a:r>
              <a:rPr lang="en-US" altLang="en-US" sz="2000">
                <a:latin typeface="Times New Roman" panose="02020603050405020304" pitchFamily="18" charset="0"/>
                <a:cs typeface="Arial" panose="020B0604020202020204" pitchFamily="34" charset="0"/>
              </a:rPr>
              <a:t>—the value of Y when X =0</a:t>
            </a:r>
          </a:p>
          <a:p>
            <a:pPr lvl="2" eaLnBrk="1" hangingPunct="1">
              <a:spcBef>
                <a:spcPct val="20000"/>
              </a:spcBef>
            </a:pPr>
            <a:r>
              <a:rPr lang="en-US" altLang="en-US">
                <a:latin typeface="Times New Roman" panose="02020603050405020304" pitchFamily="18" charset="0"/>
                <a:cs typeface="Arial" panose="020B0604020202020204" pitchFamily="34" charset="0"/>
              </a:rPr>
              <a:t>b</a:t>
            </a:r>
            <a:r>
              <a:rPr lang="en-US" altLang="en-US" sz="2000">
                <a:latin typeface="Times New Roman" panose="02020603050405020304" pitchFamily="18" charset="0"/>
                <a:cs typeface="Arial" panose="020B0604020202020204" pitchFamily="34" charset="0"/>
              </a:rPr>
              <a:t>   is the </a:t>
            </a:r>
            <a:r>
              <a:rPr lang="en-US" altLang="en-US" sz="2000" i="1">
                <a:latin typeface="Times New Roman" panose="02020603050405020304" pitchFamily="18" charset="0"/>
                <a:cs typeface="Arial" panose="020B0604020202020204" pitchFamily="34" charset="0"/>
              </a:rPr>
              <a:t>regression coefficient   </a:t>
            </a:r>
            <a:r>
              <a:rPr lang="en-US" altLang="en-US" sz="2000">
                <a:latin typeface="Times New Roman" panose="02020603050405020304" pitchFamily="18" charset="0"/>
                <a:cs typeface="Arial" panose="020B0604020202020204" pitchFamily="34" charset="0"/>
              </a:rPr>
              <a:t>or slope of the line</a:t>
            </a:r>
          </a:p>
          <a:p>
            <a:pPr lvl="2" eaLnBrk="1" hangingPunct="1">
              <a:spcBef>
                <a:spcPct val="20000"/>
              </a:spcBef>
            </a:pPr>
            <a:r>
              <a:rPr lang="en-US" altLang="en-US" sz="2000">
                <a:latin typeface="Times New Roman" panose="02020603050405020304" pitchFamily="18" charset="0"/>
                <a:cs typeface="Arial" panose="020B0604020202020204" pitchFamily="34" charset="0"/>
              </a:rPr>
              <a:t>             —the change in Y for a </a:t>
            </a:r>
            <a:r>
              <a:rPr lang="en-US" altLang="en-US" sz="2000" u="sng">
                <a:latin typeface="Times New Roman" panose="02020603050405020304" pitchFamily="18" charset="0"/>
                <a:cs typeface="Arial" panose="020B0604020202020204" pitchFamily="34" charset="0"/>
              </a:rPr>
              <a:t>one</a:t>
            </a:r>
            <a:r>
              <a:rPr lang="en-US" altLang="en-US" sz="2000">
                <a:latin typeface="Times New Roman" panose="02020603050405020304" pitchFamily="18" charset="0"/>
                <a:cs typeface="Arial" panose="020B0604020202020204" pitchFamily="34" charset="0"/>
              </a:rPr>
              <a:t> unit change in X</a:t>
            </a:r>
            <a:endParaRPr lang="en-US" altLang="en-US">
              <a:latin typeface="Times New Roman" panose="02020603050405020304" pitchFamily="18" charset="0"/>
              <a:cs typeface="Arial" panose="020B0604020202020204" pitchFamily="34" charset="0"/>
            </a:endParaRPr>
          </a:p>
        </p:txBody>
      </p:sp>
      <p:graphicFrame>
        <p:nvGraphicFramePr>
          <p:cNvPr id="155654" name="Object 0">
            <a:extLst>
              <a:ext uri="{FF2B5EF4-FFF2-40B4-BE49-F238E27FC236}">
                <a16:creationId xmlns:a16="http://schemas.microsoft.com/office/drawing/2014/main" id="{C209F926-1C12-5C4B-B561-516FA137BF6E}"/>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55704" name="Equation" r:id="rId4" imgW="2628900" imgH="4978400" progId="Equation.3">
                  <p:embed/>
                </p:oleObj>
              </mc:Choice>
              <mc:Fallback>
                <p:oleObj name="Equation" r:id="rId4" imgW="2628900" imgH="4978400" progId="Equation.3">
                  <p:embed/>
                  <p:pic>
                    <p:nvPicPr>
                      <p:cNvPr id="0"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5655" name="Group 41">
            <a:extLst>
              <a:ext uri="{FF2B5EF4-FFF2-40B4-BE49-F238E27FC236}">
                <a16:creationId xmlns:a16="http://schemas.microsoft.com/office/drawing/2014/main" id="{4888F62C-611D-1A4D-9A76-141D1D9CEF79}"/>
              </a:ext>
            </a:extLst>
          </p:cNvPr>
          <p:cNvGrpSpPr>
            <a:grpSpLocks/>
          </p:cNvGrpSpPr>
          <p:nvPr/>
        </p:nvGrpSpPr>
        <p:grpSpPr bwMode="auto">
          <a:xfrm>
            <a:off x="3749675" y="4648200"/>
            <a:ext cx="2514600" cy="1939925"/>
            <a:chOff x="3749675" y="4648200"/>
            <a:chExt cx="2514600" cy="1939925"/>
          </a:xfrm>
        </p:grpSpPr>
        <p:sp>
          <p:nvSpPr>
            <p:cNvPr id="155662" name="Line 21">
              <a:extLst>
                <a:ext uri="{FF2B5EF4-FFF2-40B4-BE49-F238E27FC236}">
                  <a16:creationId xmlns:a16="http://schemas.microsoft.com/office/drawing/2014/main" id="{61532E86-F243-8E4B-9073-543F6759F70B}"/>
                </a:ext>
              </a:extLst>
            </p:cNvPr>
            <p:cNvSpPr>
              <a:spLocks noChangeShapeType="1"/>
            </p:cNvSpPr>
            <p:nvPr/>
          </p:nvSpPr>
          <p:spPr bwMode="auto">
            <a:xfrm>
              <a:off x="3962400" y="4648200"/>
              <a:ext cx="15875" cy="1939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663" name="Line 22">
              <a:extLst>
                <a:ext uri="{FF2B5EF4-FFF2-40B4-BE49-F238E27FC236}">
                  <a16:creationId xmlns:a16="http://schemas.microsoft.com/office/drawing/2014/main" id="{8F8EB0AB-B927-1840-AB5B-FE0E6E90A2BF}"/>
                </a:ext>
              </a:extLst>
            </p:cNvPr>
            <p:cNvSpPr>
              <a:spLocks noChangeShapeType="1"/>
            </p:cNvSpPr>
            <p:nvPr/>
          </p:nvSpPr>
          <p:spPr bwMode="auto">
            <a:xfrm>
              <a:off x="3978275" y="6588125"/>
              <a:ext cx="2286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664" name="Line 23">
              <a:extLst>
                <a:ext uri="{FF2B5EF4-FFF2-40B4-BE49-F238E27FC236}">
                  <a16:creationId xmlns:a16="http://schemas.microsoft.com/office/drawing/2014/main" id="{AF196B40-8F6D-0048-A80E-5331E2077FBB}"/>
                </a:ext>
              </a:extLst>
            </p:cNvPr>
            <p:cNvSpPr>
              <a:spLocks noChangeShapeType="1"/>
            </p:cNvSpPr>
            <p:nvPr/>
          </p:nvSpPr>
          <p:spPr bwMode="auto">
            <a:xfrm flipV="1">
              <a:off x="3749675" y="5140325"/>
              <a:ext cx="1981200"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665" name="Text Box 28">
              <a:extLst>
                <a:ext uri="{FF2B5EF4-FFF2-40B4-BE49-F238E27FC236}">
                  <a16:creationId xmlns:a16="http://schemas.microsoft.com/office/drawing/2014/main" id="{C3C5F210-56CB-254B-9457-4DFF2C16E1B0}"/>
                </a:ext>
              </a:extLst>
            </p:cNvPr>
            <p:cNvSpPr txBox="1">
              <a:spLocks noChangeArrowheads="1"/>
            </p:cNvSpPr>
            <p:nvPr/>
          </p:nvSpPr>
          <p:spPr bwMode="auto">
            <a:xfrm>
              <a:off x="5807075" y="5140325"/>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155666" name="Oval 35">
              <a:extLst>
                <a:ext uri="{FF2B5EF4-FFF2-40B4-BE49-F238E27FC236}">
                  <a16:creationId xmlns:a16="http://schemas.microsoft.com/office/drawing/2014/main" id="{94A07B0F-6028-0D4E-8289-E9169207CF15}"/>
                </a:ext>
              </a:extLst>
            </p:cNvPr>
            <p:cNvSpPr>
              <a:spLocks noChangeArrowheads="1"/>
            </p:cNvSpPr>
            <p:nvPr/>
          </p:nvSpPr>
          <p:spPr bwMode="auto">
            <a:xfrm>
              <a:off x="4343400" y="586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5667" name="Oval 36">
              <a:extLst>
                <a:ext uri="{FF2B5EF4-FFF2-40B4-BE49-F238E27FC236}">
                  <a16:creationId xmlns:a16="http://schemas.microsoft.com/office/drawing/2014/main" id="{0177BE07-E698-D945-AB6E-4EA849E330EB}"/>
                </a:ext>
              </a:extLst>
            </p:cNvPr>
            <p:cNvSpPr>
              <a:spLocks noChangeArrowheads="1"/>
            </p:cNvSpPr>
            <p:nvPr/>
          </p:nvSpPr>
          <p:spPr bwMode="auto">
            <a:xfrm>
              <a:off x="4495800" y="541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5668" name="Oval 37">
              <a:extLst>
                <a:ext uri="{FF2B5EF4-FFF2-40B4-BE49-F238E27FC236}">
                  <a16:creationId xmlns:a16="http://schemas.microsoft.com/office/drawing/2014/main" id="{E304884B-95CF-554D-80F1-914B0E17DAD1}"/>
                </a:ext>
              </a:extLst>
            </p:cNvPr>
            <p:cNvSpPr>
              <a:spLocks noChangeArrowheads="1"/>
            </p:cNvSpPr>
            <p:nvPr/>
          </p:nvSpPr>
          <p:spPr bwMode="auto">
            <a:xfrm>
              <a:off x="4800600" y="556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5669" name="Oval 38">
              <a:extLst>
                <a:ext uri="{FF2B5EF4-FFF2-40B4-BE49-F238E27FC236}">
                  <a16:creationId xmlns:a16="http://schemas.microsoft.com/office/drawing/2014/main" id="{2FBEEF98-4DF8-FD42-BCB9-899D667E946D}"/>
                </a:ext>
              </a:extLst>
            </p:cNvPr>
            <p:cNvSpPr>
              <a:spLocks noChangeArrowheads="1"/>
            </p:cNvSpPr>
            <p:nvPr/>
          </p:nvSpPr>
          <p:spPr bwMode="auto">
            <a:xfrm>
              <a:off x="5334000" y="541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5670" name="Oval 39">
              <a:extLst>
                <a:ext uri="{FF2B5EF4-FFF2-40B4-BE49-F238E27FC236}">
                  <a16:creationId xmlns:a16="http://schemas.microsoft.com/office/drawing/2014/main" id="{24E7FA87-FB2E-C040-8FE4-54822F8887DB}"/>
                </a:ext>
              </a:extLst>
            </p:cNvPr>
            <p:cNvSpPr>
              <a:spLocks noChangeArrowheads="1"/>
            </p:cNvSpPr>
            <p:nvPr/>
          </p:nvSpPr>
          <p:spPr bwMode="auto">
            <a:xfrm>
              <a:off x="4953000" y="5257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5671" name="Oval 40">
              <a:extLst>
                <a:ext uri="{FF2B5EF4-FFF2-40B4-BE49-F238E27FC236}">
                  <a16:creationId xmlns:a16="http://schemas.microsoft.com/office/drawing/2014/main" id="{3FE776F7-82EC-C141-B254-B74D5876494B}"/>
                </a:ext>
              </a:extLst>
            </p:cNvPr>
            <p:cNvSpPr>
              <a:spLocks noChangeArrowheads="1"/>
            </p:cNvSpPr>
            <p:nvPr/>
          </p:nvSpPr>
          <p:spPr bwMode="auto">
            <a:xfrm>
              <a:off x="5105400" y="541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5672" name="Oval 41">
              <a:extLst>
                <a:ext uri="{FF2B5EF4-FFF2-40B4-BE49-F238E27FC236}">
                  <a16:creationId xmlns:a16="http://schemas.microsoft.com/office/drawing/2014/main" id="{0AE07DFB-5342-6A41-B4C7-4A27C8495474}"/>
                </a:ext>
              </a:extLst>
            </p:cNvPr>
            <p:cNvSpPr>
              <a:spLocks noChangeArrowheads="1"/>
            </p:cNvSpPr>
            <p:nvPr/>
          </p:nvSpPr>
          <p:spPr bwMode="auto">
            <a:xfrm>
              <a:off x="5562600" y="4876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5673" name="Line 43">
              <a:extLst>
                <a:ext uri="{FF2B5EF4-FFF2-40B4-BE49-F238E27FC236}">
                  <a16:creationId xmlns:a16="http://schemas.microsoft.com/office/drawing/2014/main" id="{857CCE2D-6A9A-E746-BC03-32C9BFD5B006}"/>
                </a:ext>
              </a:extLst>
            </p:cNvPr>
            <p:cNvSpPr>
              <a:spLocks noChangeShapeType="1"/>
            </p:cNvSpPr>
            <p:nvPr/>
          </p:nvSpPr>
          <p:spPr bwMode="auto">
            <a:xfrm flipH="1">
              <a:off x="3962400" y="4876800"/>
              <a:ext cx="1600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55674" name="Line 44">
              <a:extLst>
                <a:ext uri="{FF2B5EF4-FFF2-40B4-BE49-F238E27FC236}">
                  <a16:creationId xmlns:a16="http://schemas.microsoft.com/office/drawing/2014/main" id="{D92DE800-C0EA-5F4C-86C1-73F13D0330E8}"/>
                </a:ext>
              </a:extLst>
            </p:cNvPr>
            <p:cNvSpPr>
              <a:spLocks noChangeShapeType="1"/>
            </p:cNvSpPr>
            <p:nvPr/>
          </p:nvSpPr>
          <p:spPr bwMode="auto">
            <a:xfrm flipH="1">
              <a:off x="3962400" y="5181600"/>
              <a:ext cx="1600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55675" name="Line 51">
              <a:extLst>
                <a:ext uri="{FF2B5EF4-FFF2-40B4-BE49-F238E27FC236}">
                  <a16:creationId xmlns:a16="http://schemas.microsoft.com/office/drawing/2014/main" id="{7C33F058-4F6F-794F-A933-76E5C6F22962}"/>
                </a:ext>
              </a:extLst>
            </p:cNvPr>
            <p:cNvSpPr>
              <a:spLocks noChangeShapeType="1"/>
            </p:cNvSpPr>
            <p:nvPr/>
          </p:nvSpPr>
          <p:spPr bwMode="auto">
            <a:xfrm>
              <a:off x="5638800" y="4953000"/>
              <a:ext cx="0" cy="1600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5656" name="Text Box 55">
            <a:extLst>
              <a:ext uri="{FF2B5EF4-FFF2-40B4-BE49-F238E27FC236}">
                <a16:creationId xmlns:a16="http://schemas.microsoft.com/office/drawing/2014/main" id="{A1CEC2C8-3596-2043-BF76-FABC98A0B6A0}"/>
              </a:ext>
            </a:extLst>
          </p:cNvPr>
          <p:cNvSpPr txBox="1">
            <a:spLocks noChangeArrowheads="1"/>
          </p:cNvSpPr>
          <p:nvPr/>
        </p:nvSpPr>
        <p:spPr bwMode="auto">
          <a:xfrm>
            <a:off x="3489325" y="4897438"/>
            <a:ext cx="463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a:latin typeface="Times New Roman" panose="02020603050405020304" pitchFamily="18" charset="0"/>
              </a:rPr>
              <a:t>Ŷ</a:t>
            </a:r>
            <a:r>
              <a:rPr lang="en-US" altLang="en-US" sz="2800" b="1" baseline="-25000">
                <a:latin typeface="Times New Roman" panose="02020603050405020304" pitchFamily="18" charset="0"/>
              </a:rPr>
              <a:t>i</a:t>
            </a:r>
          </a:p>
        </p:txBody>
      </p:sp>
      <p:sp>
        <p:nvSpPr>
          <p:cNvPr id="155657" name="Text Box 56">
            <a:extLst>
              <a:ext uri="{FF2B5EF4-FFF2-40B4-BE49-F238E27FC236}">
                <a16:creationId xmlns:a16="http://schemas.microsoft.com/office/drawing/2014/main" id="{CB811915-6B40-DF49-BC9F-25F6E5812742}"/>
              </a:ext>
            </a:extLst>
          </p:cNvPr>
          <p:cNvSpPr txBox="1">
            <a:spLocks noChangeArrowheads="1"/>
          </p:cNvSpPr>
          <p:nvPr/>
        </p:nvSpPr>
        <p:spPr bwMode="auto">
          <a:xfrm>
            <a:off x="365125" y="6437313"/>
            <a:ext cx="2603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latin typeface="Times New Roman" panose="02020603050405020304" pitchFamily="18" charset="0"/>
                <a:cs typeface="Arial" panose="020B0604020202020204" pitchFamily="34" charset="0"/>
              </a:rPr>
              <a:t>0</a:t>
            </a:r>
          </a:p>
        </p:txBody>
      </p:sp>
      <p:sp>
        <p:nvSpPr>
          <p:cNvPr id="155658" name="TextBox 40">
            <a:extLst>
              <a:ext uri="{FF2B5EF4-FFF2-40B4-BE49-F238E27FC236}">
                <a16:creationId xmlns:a16="http://schemas.microsoft.com/office/drawing/2014/main" id="{871A249A-B4FA-CE4C-A1B2-88D1A2FDDBC7}"/>
              </a:ext>
            </a:extLst>
          </p:cNvPr>
          <p:cNvSpPr txBox="1">
            <a:spLocks noChangeArrowheads="1"/>
          </p:cNvSpPr>
          <p:nvPr/>
        </p:nvSpPr>
        <p:spPr bwMode="auto">
          <a:xfrm>
            <a:off x="6553200" y="4648200"/>
            <a:ext cx="1770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Regression line</a:t>
            </a:r>
          </a:p>
        </p:txBody>
      </p:sp>
      <p:cxnSp>
        <p:nvCxnSpPr>
          <p:cNvPr id="43" name="Straight Arrow Connector 42">
            <a:extLst>
              <a:ext uri="{FF2B5EF4-FFF2-40B4-BE49-F238E27FC236}">
                <a16:creationId xmlns:a16="http://schemas.microsoft.com/office/drawing/2014/main" id="{7B0A96C3-2B2B-A04D-9A01-30DAE2F6FE1E}"/>
              </a:ext>
            </a:extLst>
          </p:cNvPr>
          <p:cNvCxnSpPr>
            <a:stCxn id="155658" idx="1"/>
          </p:cNvCxnSpPr>
          <p:nvPr/>
        </p:nvCxnSpPr>
        <p:spPr>
          <a:xfrm rot="10800000" flipV="1">
            <a:off x="5791200" y="4848225"/>
            <a:ext cx="762000" cy="25717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AB78553-0E71-AB43-B0AA-5CD838FA7828}"/>
              </a:ext>
            </a:extLst>
          </p:cNvPr>
          <p:cNvCxnSpPr/>
          <p:nvPr/>
        </p:nvCxnSpPr>
        <p:spPr>
          <a:xfrm rot="10800000" flipV="1">
            <a:off x="3886200" y="4038600"/>
            <a:ext cx="838200" cy="381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83225C7-0BE3-0F4C-90C1-95E93FA62C6C}"/>
              </a:ext>
            </a:extLst>
          </p:cNvPr>
          <p:cNvCxnSpPr/>
          <p:nvPr/>
        </p:nvCxnSpPr>
        <p:spPr>
          <a:xfrm rot="10800000" flipV="1">
            <a:off x="4038600" y="4114800"/>
            <a:ext cx="2133600" cy="914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5DFC33BA-3703-F447-9D19-FD487931C57E}"/>
              </a:ext>
            </a:extLst>
          </p:cNvPr>
          <p:cNvSpPr>
            <a:spLocks noGrp="1"/>
          </p:cNvSpPr>
          <p:nvPr>
            <p:ph type="title"/>
          </p:nvPr>
        </p:nvSpPr>
        <p:spPr>
          <a:xfrm>
            <a:off x="304800" y="992188"/>
            <a:ext cx="8534400" cy="684212"/>
          </a:xfrm>
        </p:spPr>
        <p:txBody>
          <a:bodyPr wrap="square" lIns="91440" tIns="45720" rIns="91440" bIns="45720" numCol="1" anchorCtr="0" compatLnSpc="1">
            <a:prstTxWarp prst="textNoShape">
              <a:avLst/>
            </a:prstTxWarp>
            <a:normAutofit fontScale="90000"/>
          </a:bodyPr>
          <a:lstStyle/>
          <a:p>
            <a:r>
              <a:rPr lang="en-US" altLang="en-US" sz="29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Ordinary Least Squares (OLS)</a:t>
            </a:r>
            <a:br>
              <a:rPr lang="en-US" altLang="en-US" sz="29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br>
            <a:r>
              <a:rPr lang="en-US" altLang="en-US" i="1"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--the standard criteria for obtaining the regression line</a:t>
            </a:r>
          </a:p>
        </p:txBody>
      </p:sp>
      <p:grpSp>
        <p:nvGrpSpPr>
          <p:cNvPr id="157698" name="Group 41">
            <a:extLst>
              <a:ext uri="{FF2B5EF4-FFF2-40B4-BE49-F238E27FC236}">
                <a16:creationId xmlns:a16="http://schemas.microsoft.com/office/drawing/2014/main" id="{E6CE2BFA-890C-AB43-91E4-576B4D1E5966}"/>
              </a:ext>
            </a:extLst>
          </p:cNvPr>
          <p:cNvGrpSpPr>
            <a:grpSpLocks noGrp="1"/>
          </p:cNvGrpSpPr>
          <p:nvPr/>
        </p:nvGrpSpPr>
        <p:grpSpPr bwMode="auto">
          <a:xfrm>
            <a:off x="381000" y="2362200"/>
            <a:ext cx="5334000" cy="3581400"/>
            <a:chOff x="3749675" y="4648200"/>
            <a:chExt cx="2514600" cy="1939925"/>
          </a:xfrm>
        </p:grpSpPr>
        <p:sp>
          <p:nvSpPr>
            <p:cNvPr id="157728" name="Line 21">
              <a:extLst>
                <a:ext uri="{FF2B5EF4-FFF2-40B4-BE49-F238E27FC236}">
                  <a16:creationId xmlns:a16="http://schemas.microsoft.com/office/drawing/2014/main" id="{658CD95F-7C3E-F24A-9F1E-418970DD5789}"/>
                </a:ext>
              </a:extLst>
            </p:cNvPr>
            <p:cNvSpPr>
              <a:spLocks noChangeShapeType="1"/>
            </p:cNvSpPr>
            <p:nvPr/>
          </p:nvSpPr>
          <p:spPr bwMode="auto">
            <a:xfrm>
              <a:off x="3962400" y="4648200"/>
              <a:ext cx="15875" cy="1939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729" name="Line 22">
              <a:extLst>
                <a:ext uri="{FF2B5EF4-FFF2-40B4-BE49-F238E27FC236}">
                  <a16:creationId xmlns:a16="http://schemas.microsoft.com/office/drawing/2014/main" id="{F5E8645F-8EDE-264B-822E-88194A98081B}"/>
                </a:ext>
              </a:extLst>
            </p:cNvPr>
            <p:cNvSpPr>
              <a:spLocks noChangeShapeType="1"/>
            </p:cNvSpPr>
            <p:nvPr/>
          </p:nvSpPr>
          <p:spPr bwMode="auto">
            <a:xfrm>
              <a:off x="3978275" y="6588125"/>
              <a:ext cx="2286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730" name="Line 23">
              <a:extLst>
                <a:ext uri="{FF2B5EF4-FFF2-40B4-BE49-F238E27FC236}">
                  <a16:creationId xmlns:a16="http://schemas.microsoft.com/office/drawing/2014/main" id="{4BB2BDB5-2E40-6E4F-B46F-B5BEEC526391}"/>
                </a:ext>
              </a:extLst>
            </p:cNvPr>
            <p:cNvSpPr>
              <a:spLocks noChangeShapeType="1"/>
            </p:cNvSpPr>
            <p:nvPr/>
          </p:nvSpPr>
          <p:spPr bwMode="auto">
            <a:xfrm flipV="1">
              <a:off x="3749675" y="5140325"/>
              <a:ext cx="1981200"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731" name="Text Box 28">
              <a:extLst>
                <a:ext uri="{FF2B5EF4-FFF2-40B4-BE49-F238E27FC236}">
                  <a16:creationId xmlns:a16="http://schemas.microsoft.com/office/drawing/2014/main" id="{1841E76A-7228-0746-BBE7-389F3229F976}"/>
                </a:ext>
              </a:extLst>
            </p:cNvPr>
            <p:cNvSpPr txBox="1">
              <a:spLocks noChangeArrowheads="1"/>
            </p:cNvSpPr>
            <p:nvPr/>
          </p:nvSpPr>
          <p:spPr bwMode="auto">
            <a:xfrm>
              <a:off x="5807075" y="5140325"/>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157732" name="Oval 35">
              <a:extLst>
                <a:ext uri="{FF2B5EF4-FFF2-40B4-BE49-F238E27FC236}">
                  <a16:creationId xmlns:a16="http://schemas.microsoft.com/office/drawing/2014/main" id="{530DB4B0-BA6D-424C-A881-0E22F9DD0FBB}"/>
                </a:ext>
              </a:extLst>
            </p:cNvPr>
            <p:cNvSpPr>
              <a:spLocks noChangeArrowheads="1"/>
            </p:cNvSpPr>
            <p:nvPr/>
          </p:nvSpPr>
          <p:spPr bwMode="auto">
            <a:xfrm>
              <a:off x="4343400" y="58674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33" name="Oval 36">
              <a:extLst>
                <a:ext uri="{FF2B5EF4-FFF2-40B4-BE49-F238E27FC236}">
                  <a16:creationId xmlns:a16="http://schemas.microsoft.com/office/drawing/2014/main" id="{61D9E9D4-1B51-C840-86F4-D81689A0BCF9}"/>
                </a:ext>
              </a:extLst>
            </p:cNvPr>
            <p:cNvSpPr>
              <a:spLocks noChangeArrowheads="1"/>
            </p:cNvSpPr>
            <p:nvPr/>
          </p:nvSpPr>
          <p:spPr bwMode="auto">
            <a:xfrm>
              <a:off x="4495800" y="541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34" name="Oval 37">
              <a:extLst>
                <a:ext uri="{FF2B5EF4-FFF2-40B4-BE49-F238E27FC236}">
                  <a16:creationId xmlns:a16="http://schemas.microsoft.com/office/drawing/2014/main" id="{6F8C7F40-E992-AC43-B7E0-C6CDD9301E85}"/>
                </a:ext>
              </a:extLst>
            </p:cNvPr>
            <p:cNvSpPr>
              <a:spLocks noChangeArrowheads="1"/>
            </p:cNvSpPr>
            <p:nvPr/>
          </p:nvSpPr>
          <p:spPr bwMode="auto">
            <a:xfrm>
              <a:off x="4800600" y="55626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35" name="Oval 38">
              <a:extLst>
                <a:ext uri="{FF2B5EF4-FFF2-40B4-BE49-F238E27FC236}">
                  <a16:creationId xmlns:a16="http://schemas.microsoft.com/office/drawing/2014/main" id="{CDC43EEF-61EA-ED4F-BDC0-FC9E64483D46}"/>
                </a:ext>
              </a:extLst>
            </p:cNvPr>
            <p:cNvSpPr>
              <a:spLocks noChangeArrowheads="1"/>
            </p:cNvSpPr>
            <p:nvPr/>
          </p:nvSpPr>
          <p:spPr bwMode="auto">
            <a:xfrm>
              <a:off x="5334000" y="541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36" name="Oval 39">
              <a:extLst>
                <a:ext uri="{FF2B5EF4-FFF2-40B4-BE49-F238E27FC236}">
                  <a16:creationId xmlns:a16="http://schemas.microsoft.com/office/drawing/2014/main" id="{34B5AC41-0643-6D42-8E23-AAC96DEA6754}"/>
                </a:ext>
              </a:extLst>
            </p:cNvPr>
            <p:cNvSpPr>
              <a:spLocks noChangeArrowheads="1"/>
            </p:cNvSpPr>
            <p:nvPr/>
          </p:nvSpPr>
          <p:spPr bwMode="auto">
            <a:xfrm>
              <a:off x="4953000" y="5257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37" name="Oval 40">
              <a:extLst>
                <a:ext uri="{FF2B5EF4-FFF2-40B4-BE49-F238E27FC236}">
                  <a16:creationId xmlns:a16="http://schemas.microsoft.com/office/drawing/2014/main" id="{6EF26F38-6F1C-4243-B727-43941055B143}"/>
                </a:ext>
              </a:extLst>
            </p:cNvPr>
            <p:cNvSpPr>
              <a:spLocks noChangeArrowheads="1"/>
            </p:cNvSpPr>
            <p:nvPr/>
          </p:nvSpPr>
          <p:spPr bwMode="auto">
            <a:xfrm>
              <a:off x="5105400" y="5410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38" name="Oval 41">
              <a:extLst>
                <a:ext uri="{FF2B5EF4-FFF2-40B4-BE49-F238E27FC236}">
                  <a16:creationId xmlns:a16="http://schemas.microsoft.com/office/drawing/2014/main" id="{D391BF66-67ED-AD4B-90C8-B9156B90E870}"/>
                </a:ext>
              </a:extLst>
            </p:cNvPr>
            <p:cNvSpPr>
              <a:spLocks noChangeArrowheads="1"/>
            </p:cNvSpPr>
            <p:nvPr/>
          </p:nvSpPr>
          <p:spPr bwMode="auto">
            <a:xfrm>
              <a:off x="5562600" y="48768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39" name="Line 43">
              <a:extLst>
                <a:ext uri="{FF2B5EF4-FFF2-40B4-BE49-F238E27FC236}">
                  <a16:creationId xmlns:a16="http://schemas.microsoft.com/office/drawing/2014/main" id="{B76F0DF9-B4F5-F844-83C0-8AE387E520FD}"/>
                </a:ext>
              </a:extLst>
            </p:cNvPr>
            <p:cNvSpPr>
              <a:spLocks noChangeShapeType="1"/>
            </p:cNvSpPr>
            <p:nvPr/>
          </p:nvSpPr>
          <p:spPr bwMode="auto">
            <a:xfrm flipH="1">
              <a:off x="3962400" y="4876800"/>
              <a:ext cx="1600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57740" name="Line 44">
              <a:extLst>
                <a:ext uri="{FF2B5EF4-FFF2-40B4-BE49-F238E27FC236}">
                  <a16:creationId xmlns:a16="http://schemas.microsoft.com/office/drawing/2014/main" id="{8A3F13E2-2381-AB43-8EC6-2314848467BF}"/>
                </a:ext>
              </a:extLst>
            </p:cNvPr>
            <p:cNvSpPr>
              <a:spLocks noChangeShapeType="1"/>
            </p:cNvSpPr>
            <p:nvPr/>
          </p:nvSpPr>
          <p:spPr bwMode="auto">
            <a:xfrm flipH="1">
              <a:off x="3962400" y="5181600"/>
              <a:ext cx="1600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57741" name="Line 51">
              <a:extLst>
                <a:ext uri="{FF2B5EF4-FFF2-40B4-BE49-F238E27FC236}">
                  <a16:creationId xmlns:a16="http://schemas.microsoft.com/office/drawing/2014/main" id="{89FDFB10-8EE9-0445-AAB9-E53EDC007393}"/>
                </a:ext>
              </a:extLst>
            </p:cNvPr>
            <p:cNvSpPr>
              <a:spLocks noChangeShapeType="1"/>
            </p:cNvSpPr>
            <p:nvPr/>
          </p:nvSpPr>
          <p:spPr bwMode="auto">
            <a:xfrm>
              <a:off x="5638800" y="4953000"/>
              <a:ext cx="0" cy="1600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7699" name="Text Box 55">
            <a:extLst>
              <a:ext uri="{FF2B5EF4-FFF2-40B4-BE49-F238E27FC236}">
                <a16:creationId xmlns:a16="http://schemas.microsoft.com/office/drawing/2014/main" id="{A3C378F4-7106-1B46-A9F3-8916C5870208}"/>
              </a:ext>
            </a:extLst>
          </p:cNvPr>
          <p:cNvSpPr txBox="1">
            <a:spLocks noChangeArrowheads="1"/>
          </p:cNvSpPr>
          <p:nvPr/>
        </p:nvSpPr>
        <p:spPr bwMode="auto">
          <a:xfrm>
            <a:off x="228600" y="3048000"/>
            <a:ext cx="463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a:latin typeface="Times New Roman" panose="02020603050405020304" pitchFamily="18" charset="0"/>
              </a:rPr>
              <a:t>Ŷ</a:t>
            </a:r>
            <a:r>
              <a:rPr lang="en-US" altLang="en-US" sz="2800" b="1" baseline="-25000">
                <a:latin typeface="Times New Roman" panose="02020603050405020304" pitchFamily="18" charset="0"/>
              </a:rPr>
              <a:t>i</a:t>
            </a:r>
          </a:p>
        </p:txBody>
      </p:sp>
      <p:sp>
        <p:nvSpPr>
          <p:cNvPr id="157700" name="Text Box 32">
            <a:extLst>
              <a:ext uri="{FF2B5EF4-FFF2-40B4-BE49-F238E27FC236}">
                <a16:creationId xmlns:a16="http://schemas.microsoft.com/office/drawing/2014/main" id="{258556A2-5BB4-3241-A333-C76869C949D5}"/>
              </a:ext>
            </a:extLst>
          </p:cNvPr>
          <p:cNvSpPr txBox="1">
            <a:spLocks noChangeArrowheads="1"/>
          </p:cNvSpPr>
          <p:nvPr/>
        </p:nvSpPr>
        <p:spPr bwMode="auto">
          <a:xfrm>
            <a:off x="304800" y="2438400"/>
            <a:ext cx="461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Y</a:t>
            </a:r>
            <a:r>
              <a:rPr lang="en-US" altLang="en-US" baseline="-25000">
                <a:latin typeface="Times New Roman" panose="02020603050405020304" pitchFamily="18" charset="0"/>
                <a:cs typeface="Arial" panose="020B0604020202020204" pitchFamily="34" charset="0"/>
              </a:rPr>
              <a:t>i</a:t>
            </a:r>
            <a:endParaRPr lang="en-US" altLang="en-US">
              <a:latin typeface="Times New Roman" panose="02020603050405020304" pitchFamily="18" charset="0"/>
              <a:cs typeface="Arial" panose="020B0604020202020204" pitchFamily="34" charset="0"/>
            </a:endParaRPr>
          </a:p>
        </p:txBody>
      </p:sp>
      <p:sp>
        <p:nvSpPr>
          <p:cNvPr id="157701" name="Text Box 52">
            <a:extLst>
              <a:ext uri="{FF2B5EF4-FFF2-40B4-BE49-F238E27FC236}">
                <a16:creationId xmlns:a16="http://schemas.microsoft.com/office/drawing/2014/main" id="{1BAD2774-E6EE-0943-A2AB-86B992A55CF2}"/>
              </a:ext>
            </a:extLst>
          </p:cNvPr>
          <p:cNvSpPr txBox="1">
            <a:spLocks noChangeArrowheads="1"/>
          </p:cNvSpPr>
          <p:nvPr/>
        </p:nvSpPr>
        <p:spPr bwMode="auto">
          <a:xfrm>
            <a:off x="5181600" y="2133600"/>
            <a:ext cx="25304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Arial" panose="020B0604020202020204" pitchFamily="34" charset="0"/>
              </a:rPr>
              <a:t>The regression line minimizes the sum of the squared deviations between actual Y</a:t>
            </a:r>
            <a:r>
              <a:rPr lang="en-US" altLang="en-US" sz="1800" baseline="-25000">
                <a:latin typeface="Times New Roman" panose="02020603050405020304" pitchFamily="18" charset="0"/>
                <a:cs typeface="Arial" panose="020B0604020202020204" pitchFamily="34" charset="0"/>
              </a:rPr>
              <a:t>i </a:t>
            </a:r>
            <a:r>
              <a:rPr lang="en-US" altLang="en-US" sz="1800">
                <a:latin typeface="Times New Roman" panose="02020603050405020304" pitchFamily="18" charset="0"/>
                <a:cs typeface="Arial" panose="020B0604020202020204" pitchFamily="34" charset="0"/>
              </a:rPr>
              <a:t>and predicted </a:t>
            </a:r>
            <a:r>
              <a:rPr lang="en-US" altLang="en-US" b="1">
                <a:latin typeface="Times New Roman" panose="02020603050405020304" pitchFamily="18" charset="0"/>
                <a:cs typeface="Arial" panose="020B0604020202020204" pitchFamily="34" charset="0"/>
              </a:rPr>
              <a:t>Ŷ</a:t>
            </a:r>
            <a:r>
              <a:rPr lang="en-US" altLang="en-US" b="1" baseline="-25000">
                <a:latin typeface="Times New Roman" panose="02020603050405020304" pitchFamily="18" charset="0"/>
                <a:cs typeface="Arial" panose="020B0604020202020204" pitchFamily="34" charset="0"/>
              </a:rPr>
              <a:t>i</a:t>
            </a:r>
          </a:p>
        </p:txBody>
      </p:sp>
      <p:sp>
        <p:nvSpPr>
          <p:cNvPr id="157702" name="Text Box 53">
            <a:extLst>
              <a:ext uri="{FF2B5EF4-FFF2-40B4-BE49-F238E27FC236}">
                <a16:creationId xmlns:a16="http://schemas.microsoft.com/office/drawing/2014/main" id="{95311375-2473-AC40-B37C-7FADE2DC36DB}"/>
              </a:ext>
            </a:extLst>
          </p:cNvPr>
          <p:cNvSpPr txBox="1">
            <a:spLocks noChangeArrowheads="1"/>
          </p:cNvSpPr>
          <p:nvPr/>
        </p:nvSpPr>
        <p:spPr bwMode="auto">
          <a:xfrm>
            <a:off x="5181600" y="3886200"/>
            <a:ext cx="1973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a:latin typeface="Times New Roman" panose="02020603050405020304" pitchFamily="18" charset="0"/>
              </a:rPr>
              <a:t>Min </a:t>
            </a:r>
            <a:r>
              <a:rPr lang="en-US" altLang="en-US" b="1">
                <a:latin typeface="Times New Roman" panose="02020603050405020304" pitchFamily="18" charset="0"/>
                <a:sym typeface="Symbol" pitchFamily="2" charset="2"/>
              </a:rPr>
              <a:t>(Y</a:t>
            </a:r>
            <a:r>
              <a:rPr lang="en-US" altLang="en-US" b="1" baseline="-25000">
                <a:latin typeface="Times New Roman" panose="02020603050405020304" pitchFamily="18" charset="0"/>
                <a:sym typeface="Symbol" pitchFamily="2" charset="2"/>
              </a:rPr>
              <a:t>i</a:t>
            </a:r>
            <a:r>
              <a:rPr lang="en-US" altLang="en-US" b="1">
                <a:latin typeface="Times New Roman" panose="02020603050405020304" pitchFamily="18" charset="0"/>
                <a:sym typeface="Symbol" pitchFamily="2" charset="2"/>
              </a:rPr>
              <a:t>-</a:t>
            </a:r>
            <a:r>
              <a:rPr lang="en-US" altLang="en-US" sz="2800" b="1">
                <a:latin typeface="Times New Roman" panose="02020603050405020304" pitchFamily="18" charset="0"/>
              </a:rPr>
              <a:t>Ŷ</a:t>
            </a:r>
            <a:r>
              <a:rPr lang="en-US" altLang="en-US" b="1" baseline="-25000">
                <a:latin typeface="Times New Roman" panose="02020603050405020304" pitchFamily="18" charset="0"/>
              </a:rPr>
              <a:t>i</a:t>
            </a:r>
            <a:r>
              <a:rPr lang="en-US" altLang="en-US" b="1">
                <a:latin typeface="Times New Roman" panose="02020603050405020304" pitchFamily="18" charset="0"/>
              </a:rPr>
              <a:t>)</a:t>
            </a:r>
            <a:r>
              <a:rPr lang="en-US" altLang="en-US" b="1" baseline="30000">
                <a:latin typeface="Times New Roman" panose="02020603050405020304" pitchFamily="18" charset="0"/>
              </a:rPr>
              <a:t>2</a:t>
            </a:r>
            <a:endParaRPr lang="en-US" altLang="en-US" b="1" baseline="30000">
              <a:latin typeface="Times New Roman" panose="02020603050405020304" pitchFamily="18" charset="0"/>
              <a:cs typeface="Arial" panose="020B0604020202020204" pitchFamily="34" charset="0"/>
            </a:endParaRPr>
          </a:p>
        </p:txBody>
      </p:sp>
      <p:grpSp>
        <p:nvGrpSpPr>
          <p:cNvPr id="157703" name="Group 43">
            <a:extLst>
              <a:ext uri="{FF2B5EF4-FFF2-40B4-BE49-F238E27FC236}">
                <a16:creationId xmlns:a16="http://schemas.microsoft.com/office/drawing/2014/main" id="{CE5A5FA1-AAFB-B24A-B4AE-8B76AB124B72}"/>
              </a:ext>
            </a:extLst>
          </p:cNvPr>
          <p:cNvGrpSpPr>
            <a:grpSpLocks/>
          </p:cNvGrpSpPr>
          <p:nvPr/>
        </p:nvGrpSpPr>
        <p:grpSpPr bwMode="auto">
          <a:xfrm>
            <a:off x="6019800" y="4495800"/>
            <a:ext cx="2292350" cy="1981200"/>
            <a:chOff x="6019800" y="4495800"/>
            <a:chExt cx="2292350" cy="1981200"/>
          </a:xfrm>
        </p:grpSpPr>
        <p:cxnSp>
          <p:nvCxnSpPr>
            <p:cNvPr id="25" name="Straight Connector 24">
              <a:extLst>
                <a:ext uri="{FF2B5EF4-FFF2-40B4-BE49-F238E27FC236}">
                  <a16:creationId xmlns:a16="http://schemas.microsoft.com/office/drawing/2014/main" id="{A49EB07F-3727-8B4D-AE03-3F913D7DE461}"/>
                </a:ext>
              </a:extLst>
            </p:cNvPr>
            <p:cNvCxnSpPr/>
            <p:nvPr/>
          </p:nvCxnSpPr>
          <p:spPr bwMode="auto">
            <a:xfrm rot="5400000" flipH="1" flipV="1">
              <a:off x="6438900" y="5219700"/>
              <a:ext cx="3810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37C210-2D4E-9748-9A66-8040329D5F53}"/>
                </a:ext>
              </a:extLst>
            </p:cNvPr>
            <p:cNvCxnSpPr>
              <a:endCxn id="157719" idx="4"/>
            </p:cNvCxnSpPr>
            <p:nvPr/>
          </p:nvCxnSpPr>
          <p:spPr bwMode="auto">
            <a:xfrm rot="5400000">
              <a:off x="7327901" y="5145087"/>
              <a:ext cx="366712" cy="1111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7712" name="Line 21">
              <a:extLst>
                <a:ext uri="{FF2B5EF4-FFF2-40B4-BE49-F238E27FC236}">
                  <a16:creationId xmlns:a16="http://schemas.microsoft.com/office/drawing/2014/main" id="{2E08ECFB-E1A0-D747-A225-1FF11A9FC3A8}"/>
                </a:ext>
              </a:extLst>
            </p:cNvPr>
            <p:cNvSpPr>
              <a:spLocks noChangeShapeType="1"/>
            </p:cNvSpPr>
            <p:nvPr/>
          </p:nvSpPr>
          <p:spPr bwMode="auto">
            <a:xfrm>
              <a:off x="6019800" y="4495800"/>
              <a:ext cx="16819"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713" name="Line 22">
              <a:extLst>
                <a:ext uri="{FF2B5EF4-FFF2-40B4-BE49-F238E27FC236}">
                  <a16:creationId xmlns:a16="http://schemas.microsoft.com/office/drawing/2014/main" id="{3BFDA08F-5151-F942-991A-8AEBACEC0E45}"/>
                </a:ext>
              </a:extLst>
            </p:cNvPr>
            <p:cNvSpPr>
              <a:spLocks noChangeShapeType="1"/>
            </p:cNvSpPr>
            <p:nvPr/>
          </p:nvSpPr>
          <p:spPr bwMode="auto">
            <a:xfrm>
              <a:off x="6036617" y="6477000"/>
              <a:ext cx="219322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714" name="Line 23">
              <a:extLst>
                <a:ext uri="{FF2B5EF4-FFF2-40B4-BE49-F238E27FC236}">
                  <a16:creationId xmlns:a16="http://schemas.microsoft.com/office/drawing/2014/main" id="{26F180BA-B9CC-C24E-BAE2-0DC1947E6E7C}"/>
                </a:ext>
              </a:extLst>
            </p:cNvPr>
            <p:cNvSpPr>
              <a:spLocks noChangeShapeType="1"/>
            </p:cNvSpPr>
            <p:nvPr/>
          </p:nvSpPr>
          <p:spPr bwMode="auto">
            <a:xfrm flipV="1">
              <a:off x="6049887" y="4827787"/>
              <a:ext cx="1843483" cy="7652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715" name="Text Box 28">
              <a:extLst>
                <a:ext uri="{FF2B5EF4-FFF2-40B4-BE49-F238E27FC236}">
                  <a16:creationId xmlns:a16="http://schemas.microsoft.com/office/drawing/2014/main" id="{E8510428-43B8-EF40-BF55-A392C0ECBB68}"/>
                </a:ext>
              </a:extLst>
            </p:cNvPr>
            <p:cNvSpPr txBox="1">
              <a:spLocks noChangeArrowheads="1"/>
            </p:cNvSpPr>
            <p:nvPr/>
          </p:nvSpPr>
          <p:spPr bwMode="auto">
            <a:xfrm>
              <a:off x="7974099" y="4827787"/>
              <a:ext cx="338051" cy="520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157716" name="Oval 35">
              <a:extLst>
                <a:ext uri="{FF2B5EF4-FFF2-40B4-BE49-F238E27FC236}">
                  <a16:creationId xmlns:a16="http://schemas.microsoft.com/office/drawing/2014/main" id="{A3E5B9F9-0E8E-D545-946C-69948B1F1521}"/>
                </a:ext>
              </a:extLst>
            </p:cNvPr>
            <p:cNvSpPr>
              <a:spLocks noChangeArrowheads="1"/>
            </p:cNvSpPr>
            <p:nvPr/>
          </p:nvSpPr>
          <p:spPr bwMode="auto">
            <a:xfrm>
              <a:off x="6423441" y="5656010"/>
              <a:ext cx="80728"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17" name="Oval 36">
              <a:extLst>
                <a:ext uri="{FF2B5EF4-FFF2-40B4-BE49-F238E27FC236}">
                  <a16:creationId xmlns:a16="http://schemas.microsoft.com/office/drawing/2014/main" id="{882D83E8-B3CD-9D43-9986-E064D7551971}"/>
                </a:ext>
              </a:extLst>
            </p:cNvPr>
            <p:cNvSpPr>
              <a:spLocks noChangeArrowheads="1"/>
            </p:cNvSpPr>
            <p:nvPr/>
          </p:nvSpPr>
          <p:spPr bwMode="auto">
            <a:xfrm>
              <a:off x="6553259" y="4953000"/>
              <a:ext cx="80728"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18" name="Oval 37">
              <a:extLst>
                <a:ext uri="{FF2B5EF4-FFF2-40B4-BE49-F238E27FC236}">
                  <a16:creationId xmlns:a16="http://schemas.microsoft.com/office/drawing/2014/main" id="{DCE1282C-DE45-1248-A737-8B02FEEC6185}"/>
                </a:ext>
              </a:extLst>
            </p:cNvPr>
            <p:cNvSpPr>
              <a:spLocks noChangeArrowheads="1"/>
            </p:cNvSpPr>
            <p:nvPr/>
          </p:nvSpPr>
          <p:spPr bwMode="auto">
            <a:xfrm>
              <a:off x="6907812" y="5308808"/>
              <a:ext cx="80728"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19" name="Oval 38">
              <a:extLst>
                <a:ext uri="{FF2B5EF4-FFF2-40B4-BE49-F238E27FC236}">
                  <a16:creationId xmlns:a16="http://schemas.microsoft.com/office/drawing/2014/main" id="{2C026EDC-1F0D-5949-9E9F-9C2870C3F47B}"/>
                </a:ext>
              </a:extLst>
            </p:cNvPr>
            <p:cNvSpPr>
              <a:spLocks noChangeArrowheads="1"/>
            </p:cNvSpPr>
            <p:nvPr/>
          </p:nvSpPr>
          <p:spPr bwMode="auto">
            <a:xfrm>
              <a:off x="7467762" y="5257800"/>
              <a:ext cx="76208"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20" name="Oval 39">
              <a:extLst>
                <a:ext uri="{FF2B5EF4-FFF2-40B4-BE49-F238E27FC236}">
                  <a16:creationId xmlns:a16="http://schemas.microsoft.com/office/drawing/2014/main" id="{8E51C01F-F2F6-DE49-8902-C7A8409C37E3}"/>
                </a:ext>
              </a:extLst>
            </p:cNvPr>
            <p:cNvSpPr>
              <a:spLocks noChangeArrowheads="1"/>
            </p:cNvSpPr>
            <p:nvPr/>
          </p:nvSpPr>
          <p:spPr bwMode="auto">
            <a:xfrm>
              <a:off x="7069269" y="4961605"/>
              <a:ext cx="80728"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21" name="Oval 40">
              <a:extLst>
                <a:ext uri="{FF2B5EF4-FFF2-40B4-BE49-F238E27FC236}">
                  <a16:creationId xmlns:a16="http://schemas.microsoft.com/office/drawing/2014/main" id="{962EFC35-999D-C24A-81AD-C9A9C2BF4FD3}"/>
                </a:ext>
              </a:extLst>
            </p:cNvPr>
            <p:cNvSpPr>
              <a:spLocks noChangeArrowheads="1"/>
            </p:cNvSpPr>
            <p:nvPr/>
          </p:nvSpPr>
          <p:spPr bwMode="auto">
            <a:xfrm>
              <a:off x="7230725" y="5135206"/>
              <a:ext cx="80728"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57722" name="Oval 41">
              <a:extLst>
                <a:ext uri="{FF2B5EF4-FFF2-40B4-BE49-F238E27FC236}">
                  <a16:creationId xmlns:a16="http://schemas.microsoft.com/office/drawing/2014/main" id="{10282C09-8717-2844-820B-C11F6464824B}"/>
                </a:ext>
              </a:extLst>
            </p:cNvPr>
            <p:cNvSpPr>
              <a:spLocks noChangeArrowheads="1"/>
            </p:cNvSpPr>
            <p:nvPr/>
          </p:nvSpPr>
          <p:spPr bwMode="auto">
            <a:xfrm>
              <a:off x="7715096" y="4527602"/>
              <a:ext cx="80728"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cxnSp>
          <p:nvCxnSpPr>
            <p:cNvPr id="38" name="Straight Connector 37">
              <a:extLst>
                <a:ext uri="{FF2B5EF4-FFF2-40B4-BE49-F238E27FC236}">
                  <a16:creationId xmlns:a16="http://schemas.microsoft.com/office/drawing/2014/main" id="{7EFA6FF2-47BC-064B-BE4F-BB9C6040633B}"/>
                </a:ext>
              </a:extLst>
            </p:cNvPr>
            <p:cNvCxnSpPr>
              <a:endCxn id="157716" idx="0"/>
            </p:cNvCxnSpPr>
            <p:nvPr/>
          </p:nvCxnSpPr>
          <p:spPr bwMode="auto">
            <a:xfrm rot="16200000" flipH="1">
              <a:off x="6334125" y="5526088"/>
              <a:ext cx="247650" cy="127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13F4110-9017-7E49-8CA6-DA4E29DB08CB}"/>
                </a:ext>
              </a:extLst>
            </p:cNvPr>
            <p:cNvCxnSpPr/>
            <p:nvPr/>
          </p:nvCxnSpPr>
          <p:spPr bwMode="auto">
            <a:xfrm rot="5400000">
              <a:off x="7605713" y="4727575"/>
              <a:ext cx="3302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CFD525D-9AE4-3248-9CA9-0130CC76BB3D}"/>
                </a:ext>
              </a:extLst>
            </p:cNvPr>
            <p:cNvCxnSpPr>
              <a:endCxn id="157718" idx="1"/>
            </p:cNvCxnSpPr>
            <p:nvPr/>
          </p:nvCxnSpPr>
          <p:spPr bwMode="auto">
            <a:xfrm rot="5400000">
              <a:off x="6874669" y="5269707"/>
              <a:ext cx="96837" cy="635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4058EA-2CAD-2449-9257-614909E25208}"/>
                </a:ext>
              </a:extLst>
            </p:cNvPr>
            <p:cNvCxnSpPr/>
            <p:nvPr/>
          </p:nvCxnSpPr>
          <p:spPr bwMode="auto">
            <a:xfrm rot="5400000">
              <a:off x="7041356" y="5077619"/>
              <a:ext cx="147638"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18B2F3B-2A84-4B4F-80F1-F2167F36A4FE}"/>
                </a:ext>
              </a:extLst>
            </p:cNvPr>
            <p:cNvCxnSpPr/>
            <p:nvPr/>
          </p:nvCxnSpPr>
          <p:spPr bwMode="auto">
            <a:xfrm rot="5400000">
              <a:off x="7223918" y="5114132"/>
              <a:ext cx="74613"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46" name="Right Brace 45">
            <a:extLst>
              <a:ext uri="{FF2B5EF4-FFF2-40B4-BE49-F238E27FC236}">
                <a16:creationId xmlns:a16="http://schemas.microsoft.com/office/drawing/2014/main" id="{303B8D92-2FFF-D046-B616-29184BB56245}"/>
              </a:ext>
            </a:extLst>
          </p:cNvPr>
          <p:cNvSpPr/>
          <p:nvPr/>
        </p:nvSpPr>
        <p:spPr>
          <a:xfrm>
            <a:off x="4495800" y="2819400"/>
            <a:ext cx="76200" cy="533400"/>
          </a:xfrm>
          <a:prstGeom prst="rightBrac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48" name="Straight Arrow Connector 47">
            <a:extLst>
              <a:ext uri="{FF2B5EF4-FFF2-40B4-BE49-F238E27FC236}">
                <a16:creationId xmlns:a16="http://schemas.microsoft.com/office/drawing/2014/main" id="{63AA8AD9-CC1B-B041-AA58-E3524AD4BCD5}"/>
              </a:ext>
            </a:extLst>
          </p:cNvPr>
          <p:cNvCxnSpPr/>
          <p:nvPr/>
        </p:nvCxnSpPr>
        <p:spPr>
          <a:xfrm>
            <a:off x="5486400" y="4495800"/>
            <a:ext cx="990600" cy="7620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7706" name="Text Box 32">
            <a:extLst>
              <a:ext uri="{FF2B5EF4-FFF2-40B4-BE49-F238E27FC236}">
                <a16:creationId xmlns:a16="http://schemas.microsoft.com/office/drawing/2014/main" id="{75A93BA5-239C-B942-AA6F-1756B003AFE5}"/>
              </a:ext>
            </a:extLst>
          </p:cNvPr>
          <p:cNvSpPr txBox="1">
            <a:spLocks noChangeArrowheads="1"/>
          </p:cNvSpPr>
          <p:nvPr/>
        </p:nvSpPr>
        <p:spPr bwMode="auto">
          <a:xfrm>
            <a:off x="7848600" y="3962400"/>
            <a:ext cx="461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latin typeface="Times New Roman" panose="02020603050405020304" pitchFamily="18" charset="0"/>
                <a:cs typeface="Arial" panose="020B0604020202020204" pitchFamily="34" charset="0"/>
              </a:rPr>
              <a:t>Y</a:t>
            </a:r>
            <a:r>
              <a:rPr lang="en-US" altLang="en-US" baseline="-25000">
                <a:latin typeface="Times New Roman" panose="02020603050405020304" pitchFamily="18" charset="0"/>
                <a:cs typeface="Arial" panose="020B0604020202020204" pitchFamily="34" charset="0"/>
              </a:rPr>
              <a:t>i</a:t>
            </a:r>
            <a:endParaRPr lang="en-US" altLang="en-US">
              <a:latin typeface="Times New Roman" panose="02020603050405020304" pitchFamily="18" charset="0"/>
              <a:cs typeface="Arial" panose="020B0604020202020204" pitchFamily="34" charset="0"/>
            </a:endParaRPr>
          </a:p>
        </p:txBody>
      </p:sp>
      <p:sp>
        <p:nvSpPr>
          <p:cNvPr id="157707" name="Text Box 55">
            <a:extLst>
              <a:ext uri="{FF2B5EF4-FFF2-40B4-BE49-F238E27FC236}">
                <a16:creationId xmlns:a16="http://schemas.microsoft.com/office/drawing/2014/main" id="{2006C8EF-849A-DC4A-AF3F-B1D070163142}"/>
              </a:ext>
            </a:extLst>
          </p:cNvPr>
          <p:cNvSpPr txBox="1">
            <a:spLocks noChangeArrowheads="1"/>
          </p:cNvSpPr>
          <p:nvPr/>
        </p:nvSpPr>
        <p:spPr bwMode="auto">
          <a:xfrm>
            <a:off x="8305800" y="4648200"/>
            <a:ext cx="463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b="1">
                <a:latin typeface="Times New Roman" panose="02020603050405020304" pitchFamily="18" charset="0"/>
              </a:rPr>
              <a:t>Ŷ</a:t>
            </a:r>
            <a:r>
              <a:rPr lang="en-US" altLang="en-US" sz="2800" b="1" baseline="-25000">
                <a:latin typeface="Times New Roman" panose="02020603050405020304" pitchFamily="18" charset="0"/>
              </a:rPr>
              <a:t>i</a:t>
            </a:r>
          </a:p>
        </p:txBody>
      </p:sp>
      <p:cxnSp>
        <p:nvCxnSpPr>
          <p:cNvPr id="53" name="Straight Arrow Connector 52">
            <a:extLst>
              <a:ext uri="{FF2B5EF4-FFF2-40B4-BE49-F238E27FC236}">
                <a16:creationId xmlns:a16="http://schemas.microsoft.com/office/drawing/2014/main" id="{0E360477-5AF5-A440-8594-A43480B7B322}"/>
              </a:ext>
            </a:extLst>
          </p:cNvPr>
          <p:cNvCxnSpPr>
            <a:endCxn id="157722" idx="7"/>
          </p:cNvCxnSpPr>
          <p:nvPr/>
        </p:nvCxnSpPr>
        <p:spPr>
          <a:xfrm rot="10800000" flipV="1">
            <a:off x="7783513" y="4343400"/>
            <a:ext cx="217487" cy="1968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3F55DB0-F22F-2740-A3AB-5BC1E8D8E19C}"/>
              </a:ext>
            </a:extLst>
          </p:cNvPr>
          <p:cNvCxnSpPr>
            <a:stCxn id="157707" idx="1"/>
          </p:cNvCxnSpPr>
          <p:nvPr/>
        </p:nvCxnSpPr>
        <p:spPr>
          <a:xfrm rot="10800000">
            <a:off x="7924800" y="4876800"/>
            <a:ext cx="381000" cy="317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a:extLst>
              <a:ext uri="{FF2B5EF4-FFF2-40B4-BE49-F238E27FC236}">
                <a16:creationId xmlns:a16="http://schemas.microsoft.com/office/drawing/2014/main" id="{24264534-94CD-CC4C-8B10-41D45EE8986E}"/>
              </a:ext>
            </a:extLst>
          </p:cNvPr>
          <p:cNvSpPr>
            <a:spLocks noGrp="1"/>
          </p:cNvSpPr>
          <p:nvPr>
            <p:ph type="title"/>
          </p:nvPr>
        </p:nvSpPr>
        <p:spPr>
          <a:xfrm>
            <a:off x="685800" y="228600"/>
            <a:ext cx="7772400" cy="762000"/>
          </a:xfrm>
        </p:spPr>
        <p:txBody>
          <a:bodyPr wrap="square" lIns="91440" tIns="45720" rIns="91440" bIns="45720" numCol="1" anchorCtr="0" compatLnSpc="1">
            <a:prstTxWarp prst="textNoShape">
              <a:avLst/>
            </a:prstTxWarp>
          </a:bodyPr>
          <a:lstStyle/>
          <a:p>
            <a:r>
              <a:rPr lang="en-US" altLang="en-US" sz="36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Coefficient of Determination (r</a:t>
            </a:r>
            <a:r>
              <a:rPr lang="en-US" altLang="en-US" sz="3600" cap="none" baseline="30000">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2</a:t>
            </a:r>
            <a:r>
              <a:rPr lang="en-US" altLang="en-US" sz="36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a:t>
            </a:r>
          </a:p>
        </p:txBody>
      </p:sp>
      <p:sp>
        <p:nvSpPr>
          <p:cNvPr id="159746" name="Content Placeholder 2">
            <a:extLst>
              <a:ext uri="{FF2B5EF4-FFF2-40B4-BE49-F238E27FC236}">
                <a16:creationId xmlns:a16="http://schemas.microsoft.com/office/drawing/2014/main" id="{7B749EF9-190E-0041-8E61-754C52F8E751}"/>
              </a:ext>
            </a:extLst>
          </p:cNvPr>
          <p:cNvSpPr>
            <a:spLocks noGrp="1"/>
          </p:cNvSpPr>
          <p:nvPr>
            <p:ph idx="1"/>
          </p:nvPr>
        </p:nvSpPr>
        <p:spPr>
          <a:xfrm>
            <a:off x="685800" y="1066800"/>
            <a:ext cx="7772400" cy="1143000"/>
          </a:xfrm>
        </p:spPr>
        <p:txBody>
          <a:bodyPr/>
          <a:lstStyle/>
          <a:p>
            <a:pPr marL="342900" lvl="1" indent="-342900">
              <a:buFontTx/>
              <a:buChar char="•"/>
            </a:pPr>
            <a:r>
              <a:rPr lang="en-US" altLang="en-US" sz="2400">
                <a:latin typeface="Times New Roman" panose="02020603050405020304" pitchFamily="18" charset="0"/>
                <a:ea typeface="ＭＳ Ｐゴシック" panose="020B0600070205080204" pitchFamily="34" charset="-128"/>
              </a:rPr>
              <a:t>The coefficient of determination (r</a:t>
            </a:r>
            <a:r>
              <a:rPr lang="en-US" altLang="en-US" sz="2400" baseline="30000">
                <a:latin typeface="Times New Roman" panose="02020603050405020304" pitchFamily="18" charset="0"/>
                <a:ea typeface="ＭＳ Ｐゴシック" panose="020B0600070205080204" pitchFamily="34" charset="-128"/>
              </a:rPr>
              <a:t>2</a:t>
            </a:r>
            <a:r>
              <a:rPr lang="en-US" altLang="en-US" sz="2400">
                <a:latin typeface="Times New Roman" panose="02020603050405020304" pitchFamily="18" charset="0"/>
                <a:ea typeface="ＭＳ Ｐゴシック" panose="020B0600070205080204" pitchFamily="34" charset="-128"/>
              </a:rPr>
              <a:t>) measures the proportion of the variance in Y (the dependent variable) which can be predicted or </a:t>
            </a:r>
            <a:r>
              <a:rPr lang="ja-JP" altLang="en-US" sz="2400">
                <a:latin typeface="Times New Roman" panose="02020603050405020304" pitchFamily="18" charset="0"/>
                <a:ea typeface="ＭＳ Ｐゴシック" panose="020B0600070205080204" pitchFamily="34" charset="-128"/>
              </a:rPr>
              <a:t>“</a:t>
            </a:r>
            <a:r>
              <a:rPr lang="en-US" altLang="ja-JP" sz="2400">
                <a:latin typeface="Times New Roman" panose="02020603050405020304" pitchFamily="18" charset="0"/>
                <a:ea typeface="ＭＳ Ｐゴシック" panose="020B0600070205080204" pitchFamily="34" charset="-128"/>
              </a:rPr>
              <a:t>explained by</a:t>
            </a:r>
            <a:r>
              <a:rPr lang="ja-JP" altLang="en-US" sz="2400">
                <a:latin typeface="Times New Roman" panose="02020603050405020304" pitchFamily="18" charset="0"/>
                <a:ea typeface="ＭＳ Ｐゴシック" panose="020B0600070205080204" pitchFamily="34" charset="-128"/>
              </a:rPr>
              <a:t>”</a:t>
            </a:r>
            <a:r>
              <a:rPr lang="en-US" altLang="ja-JP" sz="2400">
                <a:latin typeface="Times New Roman" panose="02020603050405020304" pitchFamily="18" charset="0"/>
                <a:ea typeface="ＭＳ Ｐゴシック" panose="020B0600070205080204" pitchFamily="34" charset="-128"/>
              </a:rPr>
              <a:t>  X (the independent variable).  Varies from 1 to 0.</a:t>
            </a:r>
          </a:p>
          <a:p>
            <a:pPr marL="342900" lvl="1" indent="-342900">
              <a:buFontTx/>
              <a:buChar char="•"/>
            </a:pPr>
            <a:r>
              <a:rPr lang="en-US" altLang="en-US" sz="2400">
                <a:latin typeface="Times New Roman" panose="02020603050405020304" pitchFamily="18" charset="0"/>
                <a:ea typeface="ＭＳ Ｐゴシック" panose="020B0600070205080204" pitchFamily="34" charset="-128"/>
              </a:rPr>
              <a:t>It equals the correlation coefficient (r) squared.</a:t>
            </a:r>
            <a:endParaRPr lang="en-US" altLang="en-US" sz="2000">
              <a:latin typeface="Times New Roman" panose="02020603050405020304" pitchFamily="18" charset="0"/>
              <a:ea typeface="ＭＳ Ｐゴシック" panose="020B0600070205080204" pitchFamily="34" charset="-128"/>
            </a:endParaRPr>
          </a:p>
          <a:p>
            <a:pPr marL="342900" lvl="1" indent="-342900">
              <a:buFontTx/>
              <a:buChar char="•"/>
            </a:pPr>
            <a:endParaRPr lang="en-US" altLang="en-US" sz="2000">
              <a:latin typeface="Times New Roman" panose="02020603050405020304" pitchFamily="18" charset="0"/>
              <a:ea typeface="ＭＳ Ｐゴシック" panose="020B0600070205080204" pitchFamily="34" charset="-128"/>
            </a:endParaRPr>
          </a:p>
          <a:p>
            <a:pPr marL="342900" lvl="1" indent="-342900">
              <a:buFontTx/>
              <a:buChar char="•"/>
            </a:pPr>
            <a:endParaRPr lang="en-US" altLang="en-US" sz="2000">
              <a:latin typeface="Times New Roman" panose="02020603050405020304" pitchFamily="18" charset="0"/>
              <a:ea typeface="ＭＳ Ｐゴシック" panose="020B0600070205080204" pitchFamily="34" charset="-128"/>
            </a:endParaRPr>
          </a:p>
          <a:p>
            <a:pPr marL="342900" lvl="1" indent="-342900">
              <a:buFontTx/>
              <a:buChar char="•"/>
            </a:pPr>
            <a:endParaRPr lang="en-US" altLang="en-US" sz="2000">
              <a:latin typeface="Times New Roman" panose="02020603050405020304" pitchFamily="18" charset="0"/>
              <a:ea typeface="ＭＳ Ｐゴシック" panose="020B0600070205080204" pitchFamily="34" charset="-128"/>
            </a:endParaRPr>
          </a:p>
          <a:p>
            <a:pPr marL="342900" lvl="1" indent="-342900">
              <a:buFontTx/>
              <a:buChar char="•"/>
            </a:pPr>
            <a:endParaRPr lang="en-US" altLang="en-US" sz="2000">
              <a:latin typeface="Times New Roman" panose="02020603050405020304" pitchFamily="18" charset="0"/>
              <a:ea typeface="ＭＳ Ｐゴシック" panose="020B0600070205080204" pitchFamily="34" charset="-128"/>
            </a:endParaRPr>
          </a:p>
        </p:txBody>
      </p:sp>
      <p:graphicFrame>
        <p:nvGraphicFramePr>
          <p:cNvPr id="159747" name="Object 3">
            <a:extLst>
              <a:ext uri="{FF2B5EF4-FFF2-40B4-BE49-F238E27FC236}">
                <a16:creationId xmlns:a16="http://schemas.microsoft.com/office/drawing/2014/main" id="{132875B7-AEA9-154B-929D-A285820F02B1}"/>
              </a:ext>
            </a:extLst>
          </p:cNvPr>
          <p:cNvGraphicFramePr>
            <a:graphicFrameLocks noChangeAspect="1"/>
          </p:cNvGraphicFramePr>
          <p:nvPr/>
        </p:nvGraphicFramePr>
        <p:xfrm>
          <a:off x="838200" y="3124200"/>
          <a:ext cx="2606675" cy="1241425"/>
        </p:xfrm>
        <a:graphic>
          <a:graphicData uri="http://schemas.openxmlformats.org/presentationml/2006/ole">
            <mc:AlternateContent xmlns:mc="http://schemas.openxmlformats.org/markup-compatibility/2006">
              <mc:Choice xmlns:v="urn:schemas-microsoft-com:vml" Requires="v">
                <p:oleObj spid="_x0000_s159794" name="Equation" r:id="rId4" imgW="28384500" imgH="11696700" progId="Equation.3">
                  <p:embed/>
                </p:oleObj>
              </mc:Choice>
              <mc:Fallback>
                <p:oleObj name="Equation" r:id="rId4" imgW="28384500" imgH="116967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124200"/>
                        <a:ext cx="2606675"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9748" name="TextBox 20">
            <a:extLst>
              <a:ext uri="{FF2B5EF4-FFF2-40B4-BE49-F238E27FC236}">
                <a16:creationId xmlns:a16="http://schemas.microsoft.com/office/drawing/2014/main" id="{6F29C67E-2808-3B48-B0ED-66E26ECED9B7}"/>
              </a:ext>
            </a:extLst>
          </p:cNvPr>
          <p:cNvSpPr txBox="1">
            <a:spLocks noChangeArrowheads="1"/>
          </p:cNvSpPr>
          <p:nvPr/>
        </p:nvSpPr>
        <p:spPr bwMode="auto">
          <a:xfrm>
            <a:off x="4038600" y="3200400"/>
            <a:ext cx="4738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Regression or Explained Sum of Squares</a:t>
            </a:r>
          </a:p>
        </p:txBody>
      </p:sp>
      <p:sp>
        <p:nvSpPr>
          <p:cNvPr id="159749" name="TextBox 21">
            <a:extLst>
              <a:ext uri="{FF2B5EF4-FFF2-40B4-BE49-F238E27FC236}">
                <a16:creationId xmlns:a16="http://schemas.microsoft.com/office/drawing/2014/main" id="{DE47B433-363B-5C47-ADBB-DD98E487DC53}"/>
              </a:ext>
            </a:extLst>
          </p:cNvPr>
          <p:cNvSpPr txBox="1">
            <a:spLocks noChangeArrowheads="1"/>
          </p:cNvSpPr>
          <p:nvPr/>
        </p:nvSpPr>
        <p:spPr bwMode="auto">
          <a:xfrm>
            <a:off x="4191000" y="3962400"/>
            <a:ext cx="3597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Total or Total Sum of Squares</a:t>
            </a:r>
          </a:p>
        </p:txBody>
      </p:sp>
      <p:cxnSp>
        <p:nvCxnSpPr>
          <p:cNvPr id="21" name="Straight Arrow Connector 20">
            <a:extLst>
              <a:ext uri="{FF2B5EF4-FFF2-40B4-BE49-F238E27FC236}">
                <a16:creationId xmlns:a16="http://schemas.microsoft.com/office/drawing/2014/main" id="{F9A7C68D-F3D3-E447-8B91-660988035625}"/>
              </a:ext>
            </a:extLst>
          </p:cNvPr>
          <p:cNvCxnSpPr/>
          <p:nvPr/>
        </p:nvCxnSpPr>
        <p:spPr bwMode="auto">
          <a:xfrm rot="10800000">
            <a:off x="3581400" y="3429000"/>
            <a:ext cx="3048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CF735D-CC44-DD4C-B11E-474A188C929D}"/>
              </a:ext>
            </a:extLst>
          </p:cNvPr>
          <p:cNvCxnSpPr/>
          <p:nvPr/>
        </p:nvCxnSpPr>
        <p:spPr bwMode="auto">
          <a:xfrm rot="10800000">
            <a:off x="3581400" y="4191000"/>
            <a:ext cx="3048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9752" name="Group 42">
            <a:extLst>
              <a:ext uri="{FF2B5EF4-FFF2-40B4-BE49-F238E27FC236}">
                <a16:creationId xmlns:a16="http://schemas.microsoft.com/office/drawing/2014/main" id="{C6F2EC3D-B574-1648-AC84-36910C95D4FA}"/>
              </a:ext>
            </a:extLst>
          </p:cNvPr>
          <p:cNvGrpSpPr>
            <a:grpSpLocks/>
          </p:cNvGrpSpPr>
          <p:nvPr/>
        </p:nvGrpSpPr>
        <p:grpSpPr bwMode="auto">
          <a:xfrm>
            <a:off x="1752600" y="4800600"/>
            <a:ext cx="6854825" cy="1524000"/>
            <a:chOff x="1289852" y="4800600"/>
            <a:chExt cx="6101548" cy="2057400"/>
          </a:xfrm>
        </p:grpSpPr>
        <p:sp>
          <p:nvSpPr>
            <p:cNvPr id="159757" name="TextBox 23">
              <a:extLst>
                <a:ext uri="{FF2B5EF4-FFF2-40B4-BE49-F238E27FC236}">
                  <a16:creationId xmlns:a16="http://schemas.microsoft.com/office/drawing/2014/main" id="{2FC23353-B0CA-EC49-8825-9063EE040074}"/>
                </a:ext>
              </a:extLst>
            </p:cNvPr>
            <p:cNvSpPr txBox="1">
              <a:spLocks noChangeArrowheads="1"/>
            </p:cNvSpPr>
            <p:nvPr/>
          </p:nvSpPr>
          <p:spPr bwMode="auto">
            <a:xfrm>
              <a:off x="5410200" y="5715000"/>
              <a:ext cx="1981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Residual  or Error Sum of Squares</a:t>
              </a:r>
            </a:p>
          </p:txBody>
        </p:sp>
        <p:sp>
          <p:nvSpPr>
            <p:cNvPr id="159758" name="TextBox 21">
              <a:extLst>
                <a:ext uri="{FF2B5EF4-FFF2-40B4-BE49-F238E27FC236}">
                  <a16:creationId xmlns:a16="http://schemas.microsoft.com/office/drawing/2014/main" id="{2B57FD19-09A6-5940-872E-331C55D2C3BB}"/>
                </a:ext>
              </a:extLst>
            </p:cNvPr>
            <p:cNvSpPr txBox="1">
              <a:spLocks noChangeArrowheads="1"/>
            </p:cNvSpPr>
            <p:nvPr/>
          </p:nvSpPr>
          <p:spPr bwMode="auto">
            <a:xfrm>
              <a:off x="1371600" y="5842337"/>
              <a:ext cx="1447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Total or Total Sum of Squares</a:t>
              </a:r>
            </a:p>
          </p:txBody>
        </p:sp>
        <p:graphicFrame>
          <p:nvGraphicFramePr>
            <p:cNvPr id="159759" name="Object 21">
              <a:extLst>
                <a:ext uri="{FF2B5EF4-FFF2-40B4-BE49-F238E27FC236}">
                  <a16:creationId xmlns:a16="http://schemas.microsoft.com/office/drawing/2014/main" id="{CA1F2CD0-26FD-E147-81CB-2CF7615F3D75}"/>
                </a:ext>
              </a:extLst>
            </p:cNvPr>
            <p:cNvGraphicFramePr>
              <a:graphicFrameLocks noChangeAspect="1"/>
            </p:cNvGraphicFramePr>
            <p:nvPr/>
          </p:nvGraphicFramePr>
          <p:xfrm>
            <a:off x="1289852" y="4800600"/>
            <a:ext cx="5443066" cy="750094"/>
          </p:xfrm>
          <a:graphic>
            <a:graphicData uri="http://schemas.openxmlformats.org/presentationml/2006/ole">
              <mc:AlternateContent xmlns:mc="http://schemas.openxmlformats.org/markup-compatibility/2006">
                <mc:Choice xmlns:v="urn:schemas-microsoft-com:vml" Requires="v">
                  <p:oleObj spid="_x0000_s159795" name="Equation" r:id="rId6" imgW="68173600" imgH="6146800" progId="Equation.3">
                    <p:embed/>
                  </p:oleObj>
                </mc:Choice>
                <mc:Fallback>
                  <p:oleObj name="Equation" r:id="rId6" imgW="68173600" imgH="6146800" progId="Equation.3">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9852" y="4800600"/>
                          <a:ext cx="5443066" cy="75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sp>
          <p:nvSpPr>
            <p:cNvPr id="159760" name="TextBox 20">
              <a:extLst>
                <a:ext uri="{FF2B5EF4-FFF2-40B4-BE49-F238E27FC236}">
                  <a16:creationId xmlns:a16="http://schemas.microsoft.com/office/drawing/2014/main" id="{2B7FDAA5-08AD-B04E-BD03-AEA26739CBBE}"/>
                </a:ext>
              </a:extLst>
            </p:cNvPr>
            <p:cNvSpPr txBox="1">
              <a:spLocks noChangeArrowheads="1"/>
            </p:cNvSpPr>
            <p:nvPr/>
          </p:nvSpPr>
          <p:spPr bwMode="auto">
            <a:xfrm>
              <a:off x="3124200" y="5842337"/>
              <a:ext cx="2286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Regression or Explained Sum of Squares</a:t>
              </a:r>
            </a:p>
          </p:txBody>
        </p:sp>
        <p:cxnSp>
          <p:nvCxnSpPr>
            <p:cNvPr id="48" name="Straight Connector 47">
              <a:extLst>
                <a:ext uri="{FF2B5EF4-FFF2-40B4-BE49-F238E27FC236}">
                  <a16:creationId xmlns:a16="http://schemas.microsoft.com/office/drawing/2014/main" id="{B0498608-679E-8C49-A37E-0AE582C36D1E}"/>
                </a:ext>
              </a:extLst>
            </p:cNvPr>
            <p:cNvCxnSpPr/>
            <p:nvPr/>
          </p:nvCxnSpPr>
          <p:spPr>
            <a:xfrm rot="5400000" flipH="1" flipV="1">
              <a:off x="1752367" y="5715715"/>
              <a:ext cx="304324"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F452D7E-00B9-6845-91D4-B9932B199BC0}"/>
                </a:ext>
              </a:extLst>
            </p:cNvPr>
            <p:cNvCxnSpPr/>
            <p:nvPr/>
          </p:nvCxnSpPr>
          <p:spPr>
            <a:xfrm rot="5400000" flipH="1" flipV="1">
              <a:off x="6019776" y="5715715"/>
              <a:ext cx="304324"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96E8E15-825E-034D-843D-586C11B0FBF9}"/>
                </a:ext>
              </a:extLst>
            </p:cNvPr>
            <p:cNvCxnSpPr/>
            <p:nvPr/>
          </p:nvCxnSpPr>
          <p:spPr>
            <a:xfrm rot="5400000" flipH="1" flipV="1">
              <a:off x="3962376" y="5715715"/>
              <a:ext cx="304324"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9753" name="TextBox 50">
            <a:extLst>
              <a:ext uri="{FF2B5EF4-FFF2-40B4-BE49-F238E27FC236}">
                <a16:creationId xmlns:a16="http://schemas.microsoft.com/office/drawing/2014/main" id="{44BC530E-CD6D-7544-8217-5A5F09D3CAB8}"/>
              </a:ext>
            </a:extLst>
          </p:cNvPr>
          <p:cNvSpPr txBox="1">
            <a:spLocks noChangeArrowheads="1"/>
          </p:cNvSpPr>
          <p:nvPr/>
        </p:nvSpPr>
        <p:spPr bwMode="auto">
          <a:xfrm>
            <a:off x="533400" y="5181600"/>
            <a:ext cx="817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Note: </a:t>
            </a:r>
          </a:p>
        </p:txBody>
      </p:sp>
      <p:cxnSp>
        <p:nvCxnSpPr>
          <p:cNvPr id="53" name="Straight Connector 52">
            <a:extLst>
              <a:ext uri="{FF2B5EF4-FFF2-40B4-BE49-F238E27FC236}">
                <a16:creationId xmlns:a16="http://schemas.microsoft.com/office/drawing/2014/main" id="{A6D85006-9B48-E54C-9211-39F0E6073A2C}"/>
              </a:ext>
            </a:extLst>
          </p:cNvPr>
          <p:cNvCxnSpPr/>
          <p:nvPr/>
        </p:nvCxnSpPr>
        <p:spPr>
          <a:xfrm flipV="1">
            <a:off x="457200" y="4648200"/>
            <a:ext cx="7924800" cy="7620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9755" name="TextBox 22">
            <a:extLst>
              <a:ext uri="{FF2B5EF4-FFF2-40B4-BE49-F238E27FC236}">
                <a16:creationId xmlns:a16="http://schemas.microsoft.com/office/drawing/2014/main" id="{CF008DBB-723C-B742-B332-5161CD31F4A2}"/>
              </a:ext>
            </a:extLst>
          </p:cNvPr>
          <p:cNvSpPr txBox="1">
            <a:spLocks noChangeArrowheads="1"/>
          </p:cNvSpPr>
          <p:nvPr/>
        </p:nvSpPr>
        <p:spPr bwMode="auto">
          <a:xfrm>
            <a:off x="3733800" y="6096000"/>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a:t>
            </a:r>
          </a:p>
        </p:txBody>
      </p:sp>
      <p:sp>
        <p:nvSpPr>
          <p:cNvPr id="159756" name="TextBox 23">
            <a:extLst>
              <a:ext uri="{FF2B5EF4-FFF2-40B4-BE49-F238E27FC236}">
                <a16:creationId xmlns:a16="http://schemas.microsoft.com/office/drawing/2014/main" id="{0B6CC160-C2C0-414E-B03E-451346EB0349}"/>
              </a:ext>
            </a:extLst>
          </p:cNvPr>
          <p:cNvSpPr txBox="1">
            <a:spLocks noChangeArrowheads="1"/>
          </p:cNvSpPr>
          <p:nvPr/>
        </p:nvSpPr>
        <p:spPr bwMode="auto">
          <a:xfrm>
            <a:off x="6324600" y="6019800"/>
            <a:ext cx="328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a:extLst>
              <a:ext uri="{FF2B5EF4-FFF2-40B4-BE49-F238E27FC236}">
                <a16:creationId xmlns:a16="http://schemas.microsoft.com/office/drawing/2014/main" id="{B427F53D-6563-6144-ABBF-5464C614262E}"/>
              </a:ext>
            </a:extLst>
          </p:cNvPr>
          <p:cNvSpPr>
            <a:spLocks noGrp="1"/>
          </p:cNvSpPr>
          <p:nvPr>
            <p:ph type="title"/>
          </p:nvPr>
        </p:nvSpPr>
        <p:spPr>
          <a:xfrm>
            <a:off x="609600" y="0"/>
            <a:ext cx="7772400" cy="9144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Partitioning the Variance on Y</a:t>
            </a:r>
          </a:p>
        </p:txBody>
      </p:sp>
      <p:sp>
        <p:nvSpPr>
          <p:cNvPr id="161794" name="Footer Placeholder 3">
            <a:extLst>
              <a:ext uri="{FF2B5EF4-FFF2-40B4-BE49-F238E27FC236}">
                <a16:creationId xmlns:a16="http://schemas.microsoft.com/office/drawing/2014/main" id="{4EA1F883-A3FB-9347-BDFD-CC373623D737}"/>
              </a:ext>
            </a:extLst>
          </p:cNvPr>
          <p:cNvSpPr>
            <a:spLocks noGrp="1"/>
          </p:cNvSpPr>
          <p:nvPr>
            <p:ph type="ftr" sz="quarter" idx="4294967295"/>
          </p:nvPr>
        </p:nvSpPr>
        <p:spPr bwMode="auto">
          <a:xfrm>
            <a:off x="4876800" y="6553200"/>
            <a:ext cx="36576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Briggs  Henan University 2010</a:t>
            </a:r>
          </a:p>
        </p:txBody>
      </p:sp>
      <p:sp>
        <p:nvSpPr>
          <p:cNvPr id="161795" name="Slide Number Placeholder 4">
            <a:extLst>
              <a:ext uri="{FF2B5EF4-FFF2-40B4-BE49-F238E27FC236}">
                <a16:creationId xmlns:a16="http://schemas.microsoft.com/office/drawing/2014/main" id="{6DF3183D-7178-9047-B158-937EE06C9FB4}"/>
              </a:ext>
            </a:extLst>
          </p:cNvPr>
          <p:cNvSpPr>
            <a:spLocks noGrp="1"/>
          </p:cNvSpPr>
          <p:nvPr>
            <p:ph type="sldNum" sz="quarter" idx="4294967295"/>
          </p:nvPr>
        </p:nvSpPr>
        <p:spPr bwMode="auto">
          <a:xfrm>
            <a:off x="8686800" y="6553200"/>
            <a:ext cx="4572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D7E7340-8C07-6D4B-9D70-6D66B91D514D}" type="slidenum">
              <a:rPr lang="en-US" altLang="en-US" sz="1400">
                <a:latin typeface="Times New Roman" panose="02020603050405020304" pitchFamily="18" charset="0"/>
                <a:cs typeface="Arial" panose="020B0604020202020204" pitchFamily="34" charset="0"/>
              </a:rPr>
              <a:pPr eaLnBrk="1" hangingPunct="1"/>
              <a:t>95</a:t>
            </a:fld>
            <a:endParaRPr lang="en-US" altLang="en-US" sz="1400">
              <a:latin typeface="Times New Roman" panose="02020603050405020304" pitchFamily="18" charset="0"/>
              <a:cs typeface="Arial" panose="020B0604020202020204" pitchFamily="34" charset="0"/>
            </a:endParaRPr>
          </a:p>
        </p:txBody>
      </p:sp>
      <p:grpSp>
        <p:nvGrpSpPr>
          <p:cNvPr id="161796" name="Group 130">
            <a:extLst>
              <a:ext uri="{FF2B5EF4-FFF2-40B4-BE49-F238E27FC236}">
                <a16:creationId xmlns:a16="http://schemas.microsoft.com/office/drawing/2014/main" id="{7F8278F2-8AE7-B042-A617-9898F578F864}"/>
              </a:ext>
            </a:extLst>
          </p:cNvPr>
          <p:cNvGrpSpPr>
            <a:grpSpLocks/>
          </p:cNvGrpSpPr>
          <p:nvPr/>
        </p:nvGrpSpPr>
        <p:grpSpPr bwMode="auto">
          <a:xfrm>
            <a:off x="6248400" y="1752600"/>
            <a:ext cx="2292350" cy="1981200"/>
            <a:chOff x="838200" y="1905000"/>
            <a:chExt cx="2292095" cy="1981200"/>
          </a:xfrm>
        </p:grpSpPr>
        <p:cxnSp>
          <p:nvCxnSpPr>
            <p:cNvPr id="23" name="Straight Connector 22">
              <a:extLst>
                <a:ext uri="{FF2B5EF4-FFF2-40B4-BE49-F238E27FC236}">
                  <a16:creationId xmlns:a16="http://schemas.microsoft.com/office/drawing/2014/main" id="{D9764BC5-2839-844B-B43C-FADC87CDC852}"/>
                </a:ext>
              </a:extLst>
            </p:cNvPr>
            <p:cNvCxnSpPr/>
            <p:nvPr/>
          </p:nvCxnSpPr>
          <p:spPr>
            <a:xfrm rot="5400000" flipH="1" flipV="1">
              <a:off x="1257232" y="2628900"/>
              <a:ext cx="3810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85D8705-570A-8D4C-837C-1F5A59F8E601}"/>
                </a:ext>
              </a:extLst>
            </p:cNvPr>
            <p:cNvCxnSpPr>
              <a:endCxn id="161864" idx="4"/>
            </p:cNvCxnSpPr>
            <p:nvPr/>
          </p:nvCxnSpPr>
          <p:spPr>
            <a:xfrm rot="5400000">
              <a:off x="2146135" y="2554288"/>
              <a:ext cx="366712" cy="1111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1857" name="Line 21">
              <a:extLst>
                <a:ext uri="{FF2B5EF4-FFF2-40B4-BE49-F238E27FC236}">
                  <a16:creationId xmlns:a16="http://schemas.microsoft.com/office/drawing/2014/main" id="{EA1B9FF1-EDBE-FB45-90BB-833ACF151A52}"/>
                </a:ext>
              </a:extLst>
            </p:cNvPr>
            <p:cNvSpPr>
              <a:spLocks noChangeShapeType="1"/>
            </p:cNvSpPr>
            <p:nvPr/>
          </p:nvSpPr>
          <p:spPr bwMode="auto">
            <a:xfrm>
              <a:off x="838200" y="1905000"/>
              <a:ext cx="16817"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858" name="Line 22">
              <a:extLst>
                <a:ext uri="{FF2B5EF4-FFF2-40B4-BE49-F238E27FC236}">
                  <a16:creationId xmlns:a16="http://schemas.microsoft.com/office/drawing/2014/main" id="{80A6BC02-0A14-C448-BF8E-00B4C0D45EC0}"/>
                </a:ext>
              </a:extLst>
            </p:cNvPr>
            <p:cNvSpPr>
              <a:spLocks noChangeShapeType="1"/>
            </p:cNvSpPr>
            <p:nvPr/>
          </p:nvSpPr>
          <p:spPr bwMode="auto">
            <a:xfrm>
              <a:off x="855015" y="3886200"/>
              <a:ext cx="21929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859" name="Line 23">
              <a:extLst>
                <a:ext uri="{FF2B5EF4-FFF2-40B4-BE49-F238E27FC236}">
                  <a16:creationId xmlns:a16="http://schemas.microsoft.com/office/drawing/2014/main" id="{29BBF162-308D-A747-B7CC-F37C42467B68}"/>
                </a:ext>
              </a:extLst>
            </p:cNvPr>
            <p:cNvSpPr>
              <a:spLocks noChangeShapeType="1"/>
            </p:cNvSpPr>
            <p:nvPr/>
          </p:nvSpPr>
          <p:spPr bwMode="auto">
            <a:xfrm flipV="1">
              <a:off x="868284" y="2236987"/>
              <a:ext cx="1843278" cy="7652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860" name="Text Box 28">
              <a:extLst>
                <a:ext uri="{FF2B5EF4-FFF2-40B4-BE49-F238E27FC236}">
                  <a16:creationId xmlns:a16="http://schemas.microsoft.com/office/drawing/2014/main" id="{6CDBF575-84C7-FF41-B14E-99BFDC62A444}"/>
                </a:ext>
              </a:extLst>
            </p:cNvPr>
            <p:cNvSpPr txBox="1">
              <a:spLocks noChangeArrowheads="1"/>
            </p:cNvSpPr>
            <p:nvPr/>
          </p:nvSpPr>
          <p:spPr bwMode="auto">
            <a:xfrm>
              <a:off x="2792282" y="2236987"/>
              <a:ext cx="338013" cy="520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161861" name="Oval 35">
              <a:extLst>
                <a:ext uri="{FF2B5EF4-FFF2-40B4-BE49-F238E27FC236}">
                  <a16:creationId xmlns:a16="http://schemas.microsoft.com/office/drawing/2014/main" id="{F0039EB4-CBF8-F94F-86E6-9986C452C44A}"/>
                </a:ext>
              </a:extLst>
            </p:cNvPr>
            <p:cNvSpPr>
              <a:spLocks noChangeArrowheads="1"/>
            </p:cNvSpPr>
            <p:nvPr/>
          </p:nvSpPr>
          <p:spPr bwMode="auto">
            <a:xfrm>
              <a:off x="1241796" y="3065210"/>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62" name="Oval 36">
              <a:extLst>
                <a:ext uri="{FF2B5EF4-FFF2-40B4-BE49-F238E27FC236}">
                  <a16:creationId xmlns:a16="http://schemas.microsoft.com/office/drawing/2014/main" id="{6C04A45E-C620-6941-9DDE-95741FE501F0}"/>
                </a:ext>
              </a:extLst>
            </p:cNvPr>
            <p:cNvSpPr>
              <a:spLocks noChangeArrowheads="1"/>
            </p:cNvSpPr>
            <p:nvPr/>
          </p:nvSpPr>
          <p:spPr bwMode="auto">
            <a:xfrm>
              <a:off x="1371600" y="2362200"/>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63" name="Oval 37">
              <a:extLst>
                <a:ext uri="{FF2B5EF4-FFF2-40B4-BE49-F238E27FC236}">
                  <a16:creationId xmlns:a16="http://schemas.microsoft.com/office/drawing/2014/main" id="{4D22D16D-A5AA-C14E-AC9F-E55C06BB39BE}"/>
                </a:ext>
              </a:extLst>
            </p:cNvPr>
            <p:cNvSpPr>
              <a:spLocks noChangeArrowheads="1"/>
            </p:cNvSpPr>
            <p:nvPr/>
          </p:nvSpPr>
          <p:spPr bwMode="auto">
            <a:xfrm>
              <a:off x="1726113" y="2718008"/>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64" name="Oval 38">
              <a:extLst>
                <a:ext uri="{FF2B5EF4-FFF2-40B4-BE49-F238E27FC236}">
                  <a16:creationId xmlns:a16="http://schemas.microsoft.com/office/drawing/2014/main" id="{FE1EA431-83D8-1E4A-9464-B9075E6C208A}"/>
                </a:ext>
              </a:extLst>
            </p:cNvPr>
            <p:cNvSpPr>
              <a:spLocks noChangeArrowheads="1"/>
            </p:cNvSpPr>
            <p:nvPr/>
          </p:nvSpPr>
          <p:spPr bwMode="auto">
            <a:xfrm>
              <a:off x="2286001" y="2667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65" name="Oval 39">
              <a:extLst>
                <a:ext uri="{FF2B5EF4-FFF2-40B4-BE49-F238E27FC236}">
                  <a16:creationId xmlns:a16="http://schemas.microsoft.com/office/drawing/2014/main" id="{52ED8537-EBC3-C946-B0AA-B74EE728E471}"/>
                </a:ext>
              </a:extLst>
            </p:cNvPr>
            <p:cNvSpPr>
              <a:spLocks noChangeArrowheads="1"/>
            </p:cNvSpPr>
            <p:nvPr/>
          </p:nvSpPr>
          <p:spPr bwMode="auto">
            <a:xfrm>
              <a:off x="1887552" y="2370805"/>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66" name="Oval 40">
              <a:extLst>
                <a:ext uri="{FF2B5EF4-FFF2-40B4-BE49-F238E27FC236}">
                  <a16:creationId xmlns:a16="http://schemas.microsoft.com/office/drawing/2014/main" id="{D8D99707-9A84-6D40-84EE-FB4AB738A664}"/>
                </a:ext>
              </a:extLst>
            </p:cNvPr>
            <p:cNvSpPr>
              <a:spLocks noChangeArrowheads="1"/>
            </p:cNvSpPr>
            <p:nvPr/>
          </p:nvSpPr>
          <p:spPr bwMode="auto">
            <a:xfrm>
              <a:off x="2048990" y="2544406"/>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67" name="Oval 41">
              <a:extLst>
                <a:ext uri="{FF2B5EF4-FFF2-40B4-BE49-F238E27FC236}">
                  <a16:creationId xmlns:a16="http://schemas.microsoft.com/office/drawing/2014/main" id="{865709C8-DF14-5740-BF54-E95064AFB66E}"/>
                </a:ext>
              </a:extLst>
            </p:cNvPr>
            <p:cNvSpPr>
              <a:spLocks noChangeArrowheads="1"/>
            </p:cNvSpPr>
            <p:nvPr/>
          </p:nvSpPr>
          <p:spPr bwMode="auto">
            <a:xfrm>
              <a:off x="2533307" y="1936802"/>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cxnSp>
          <p:nvCxnSpPr>
            <p:cNvPr id="22" name="Straight Connector 21">
              <a:extLst>
                <a:ext uri="{FF2B5EF4-FFF2-40B4-BE49-F238E27FC236}">
                  <a16:creationId xmlns:a16="http://schemas.microsoft.com/office/drawing/2014/main" id="{EB27B477-73C0-7443-834B-1DEA98D3015D}"/>
                </a:ext>
              </a:extLst>
            </p:cNvPr>
            <p:cNvCxnSpPr>
              <a:endCxn id="161861" idx="0"/>
            </p:cNvCxnSpPr>
            <p:nvPr/>
          </p:nvCxnSpPr>
          <p:spPr>
            <a:xfrm rot="16200000" flipH="1">
              <a:off x="1152476" y="2935289"/>
              <a:ext cx="247650" cy="12699"/>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9F59A16-994A-D04B-BCA1-B06690FA1DB1}"/>
                </a:ext>
              </a:extLst>
            </p:cNvPr>
            <p:cNvCxnSpPr/>
            <p:nvPr/>
          </p:nvCxnSpPr>
          <p:spPr>
            <a:xfrm rot="5400000">
              <a:off x="2423918" y="2136775"/>
              <a:ext cx="3302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4C700CA-5F1F-F949-9230-B0D8088D6C33}"/>
                </a:ext>
              </a:extLst>
            </p:cNvPr>
            <p:cNvCxnSpPr>
              <a:endCxn id="161863" idx="1"/>
            </p:cNvCxnSpPr>
            <p:nvPr/>
          </p:nvCxnSpPr>
          <p:spPr>
            <a:xfrm rot="5400000">
              <a:off x="1692969" y="2678907"/>
              <a:ext cx="96837" cy="6349"/>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79F551-488C-2D47-9496-9953AB98C60A}"/>
                </a:ext>
              </a:extLst>
            </p:cNvPr>
            <p:cNvCxnSpPr/>
            <p:nvPr/>
          </p:nvCxnSpPr>
          <p:spPr>
            <a:xfrm rot="5400000">
              <a:off x="1859634" y="2486819"/>
              <a:ext cx="147638"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89B1326-1370-2F42-A6EA-2843352E8317}"/>
                </a:ext>
              </a:extLst>
            </p:cNvPr>
            <p:cNvCxnSpPr/>
            <p:nvPr/>
          </p:nvCxnSpPr>
          <p:spPr>
            <a:xfrm rot="5400000">
              <a:off x="2042180" y="2523332"/>
              <a:ext cx="74613"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E1DEA4C-D43E-C942-A3E1-A7EB791CF7A5}"/>
                </a:ext>
              </a:extLst>
            </p:cNvPr>
            <p:cNvCxnSpPr/>
            <p:nvPr/>
          </p:nvCxnSpPr>
          <p:spPr>
            <a:xfrm rot="10800000">
              <a:off x="838200" y="2667000"/>
              <a:ext cx="220955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61797" name="Group 131">
            <a:extLst>
              <a:ext uri="{FF2B5EF4-FFF2-40B4-BE49-F238E27FC236}">
                <a16:creationId xmlns:a16="http://schemas.microsoft.com/office/drawing/2014/main" id="{F2C5D1FF-A5EF-7F43-A31B-858BE46ED093}"/>
              </a:ext>
            </a:extLst>
          </p:cNvPr>
          <p:cNvGrpSpPr>
            <a:grpSpLocks/>
          </p:cNvGrpSpPr>
          <p:nvPr/>
        </p:nvGrpSpPr>
        <p:grpSpPr bwMode="auto">
          <a:xfrm>
            <a:off x="3581400" y="1752600"/>
            <a:ext cx="2292350" cy="1981200"/>
            <a:chOff x="3716985" y="1905000"/>
            <a:chExt cx="2292095" cy="1981200"/>
          </a:xfrm>
        </p:grpSpPr>
        <p:cxnSp>
          <p:nvCxnSpPr>
            <p:cNvPr id="84" name="Straight Connector 83">
              <a:extLst>
                <a:ext uri="{FF2B5EF4-FFF2-40B4-BE49-F238E27FC236}">
                  <a16:creationId xmlns:a16="http://schemas.microsoft.com/office/drawing/2014/main" id="{906CFC9C-70E7-FF44-B97F-8A08BCF39B17}"/>
                </a:ext>
              </a:extLst>
            </p:cNvPr>
            <p:cNvCxnSpPr/>
            <p:nvPr/>
          </p:nvCxnSpPr>
          <p:spPr>
            <a:xfrm rot="10800000">
              <a:off x="3716985" y="2667000"/>
              <a:ext cx="220955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DE4C616-14CE-C64C-8F42-975957B5FD77}"/>
                </a:ext>
              </a:extLst>
            </p:cNvPr>
            <p:cNvCxnSpPr/>
            <p:nvPr/>
          </p:nvCxnSpPr>
          <p:spPr>
            <a:xfrm rot="5400000">
              <a:off x="4229687" y="2705100"/>
              <a:ext cx="762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9DC9E0C-AB1D-7D43-9651-5069D36A4299}"/>
                </a:ext>
              </a:extLst>
            </p:cNvPr>
            <p:cNvCxnSpPr>
              <a:endCxn id="161845" idx="4"/>
            </p:cNvCxnSpPr>
            <p:nvPr/>
          </p:nvCxnSpPr>
          <p:spPr>
            <a:xfrm rot="5400000">
              <a:off x="5024920" y="2554288"/>
              <a:ext cx="366712" cy="1111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1838" name="Line 21">
              <a:extLst>
                <a:ext uri="{FF2B5EF4-FFF2-40B4-BE49-F238E27FC236}">
                  <a16:creationId xmlns:a16="http://schemas.microsoft.com/office/drawing/2014/main" id="{D964AABE-504A-FA4A-B923-F8230B0009BD}"/>
                </a:ext>
              </a:extLst>
            </p:cNvPr>
            <p:cNvSpPr>
              <a:spLocks noChangeShapeType="1"/>
            </p:cNvSpPr>
            <p:nvPr/>
          </p:nvSpPr>
          <p:spPr bwMode="auto">
            <a:xfrm>
              <a:off x="3716985" y="1905000"/>
              <a:ext cx="16817"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839" name="Line 22">
              <a:extLst>
                <a:ext uri="{FF2B5EF4-FFF2-40B4-BE49-F238E27FC236}">
                  <a16:creationId xmlns:a16="http://schemas.microsoft.com/office/drawing/2014/main" id="{A65EE5BD-6336-A643-B072-07F2CF9D142A}"/>
                </a:ext>
              </a:extLst>
            </p:cNvPr>
            <p:cNvSpPr>
              <a:spLocks noChangeShapeType="1"/>
            </p:cNvSpPr>
            <p:nvPr/>
          </p:nvSpPr>
          <p:spPr bwMode="auto">
            <a:xfrm>
              <a:off x="3733800" y="3886200"/>
              <a:ext cx="21929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840" name="Line 23">
              <a:extLst>
                <a:ext uri="{FF2B5EF4-FFF2-40B4-BE49-F238E27FC236}">
                  <a16:creationId xmlns:a16="http://schemas.microsoft.com/office/drawing/2014/main" id="{F905903E-B9CB-9A43-86DD-EDF277D5D88E}"/>
                </a:ext>
              </a:extLst>
            </p:cNvPr>
            <p:cNvSpPr>
              <a:spLocks noChangeShapeType="1"/>
            </p:cNvSpPr>
            <p:nvPr/>
          </p:nvSpPr>
          <p:spPr bwMode="auto">
            <a:xfrm flipV="1">
              <a:off x="3733800" y="2209800"/>
              <a:ext cx="1843278" cy="7652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841" name="Text Box 28">
              <a:extLst>
                <a:ext uri="{FF2B5EF4-FFF2-40B4-BE49-F238E27FC236}">
                  <a16:creationId xmlns:a16="http://schemas.microsoft.com/office/drawing/2014/main" id="{7E62D227-1549-544C-AE56-38543739D031}"/>
                </a:ext>
              </a:extLst>
            </p:cNvPr>
            <p:cNvSpPr txBox="1">
              <a:spLocks noChangeArrowheads="1"/>
            </p:cNvSpPr>
            <p:nvPr/>
          </p:nvSpPr>
          <p:spPr bwMode="auto">
            <a:xfrm>
              <a:off x="5671067" y="2236987"/>
              <a:ext cx="338013" cy="520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161842" name="Oval 35">
              <a:extLst>
                <a:ext uri="{FF2B5EF4-FFF2-40B4-BE49-F238E27FC236}">
                  <a16:creationId xmlns:a16="http://schemas.microsoft.com/office/drawing/2014/main" id="{25AB7E84-2288-4041-B8FE-67947A65ADB7}"/>
                </a:ext>
              </a:extLst>
            </p:cNvPr>
            <p:cNvSpPr>
              <a:spLocks noChangeArrowheads="1"/>
            </p:cNvSpPr>
            <p:nvPr/>
          </p:nvSpPr>
          <p:spPr bwMode="auto">
            <a:xfrm>
              <a:off x="4120581" y="3065210"/>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43" name="Oval 36">
              <a:extLst>
                <a:ext uri="{FF2B5EF4-FFF2-40B4-BE49-F238E27FC236}">
                  <a16:creationId xmlns:a16="http://schemas.microsoft.com/office/drawing/2014/main" id="{871AB2F6-70EB-2742-BBA6-97C0EAB1DCF7}"/>
                </a:ext>
              </a:extLst>
            </p:cNvPr>
            <p:cNvSpPr>
              <a:spLocks noChangeArrowheads="1"/>
            </p:cNvSpPr>
            <p:nvPr/>
          </p:nvSpPr>
          <p:spPr bwMode="auto">
            <a:xfrm>
              <a:off x="4250385" y="2362200"/>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44" name="Oval 37">
              <a:extLst>
                <a:ext uri="{FF2B5EF4-FFF2-40B4-BE49-F238E27FC236}">
                  <a16:creationId xmlns:a16="http://schemas.microsoft.com/office/drawing/2014/main" id="{97BC4EF5-57FE-224D-A3C0-C83C2F8A8F16}"/>
                </a:ext>
              </a:extLst>
            </p:cNvPr>
            <p:cNvSpPr>
              <a:spLocks noChangeArrowheads="1"/>
            </p:cNvSpPr>
            <p:nvPr/>
          </p:nvSpPr>
          <p:spPr bwMode="auto">
            <a:xfrm>
              <a:off x="4604898" y="2718008"/>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45" name="Oval 38">
              <a:extLst>
                <a:ext uri="{FF2B5EF4-FFF2-40B4-BE49-F238E27FC236}">
                  <a16:creationId xmlns:a16="http://schemas.microsoft.com/office/drawing/2014/main" id="{D3B11925-81DE-7E4D-B652-7CBC0A3447DB}"/>
                </a:ext>
              </a:extLst>
            </p:cNvPr>
            <p:cNvSpPr>
              <a:spLocks noChangeArrowheads="1"/>
            </p:cNvSpPr>
            <p:nvPr/>
          </p:nvSpPr>
          <p:spPr bwMode="auto">
            <a:xfrm>
              <a:off x="5164786" y="26670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46" name="Oval 39">
              <a:extLst>
                <a:ext uri="{FF2B5EF4-FFF2-40B4-BE49-F238E27FC236}">
                  <a16:creationId xmlns:a16="http://schemas.microsoft.com/office/drawing/2014/main" id="{F4E3E80B-8054-AC42-BAA8-9CF21CD5A091}"/>
                </a:ext>
              </a:extLst>
            </p:cNvPr>
            <p:cNvSpPr>
              <a:spLocks noChangeArrowheads="1"/>
            </p:cNvSpPr>
            <p:nvPr/>
          </p:nvSpPr>
          <p:spPr bwMode="auto">
            <a:xfrm>
              <a:off x="4766337" y="2370805"/>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47" name="Oval 40">
              <a:extLst>
                <a:ext uri="{FF2B5EF4-FFF2-40B4-BE49-F238E27FC236}">
                  <a16:creationId xmlns:a16="http://schemas.microsoft.com/office/drawing/2014/main" id="{32D6180F-AE6B-E24C-939A-1298EFC4F290}"/>
                </a:ext>
              </a:extLst>
            </p:cNvPr>
            <p:cNvSpPr>
              <a:spLocks noChangeArrowheads="1"/>
            </p:cNvSpPr>
            <p:nvPr/>
          </p:nvSpPr>
          <p:spPr bwMode="auto">
            <a:xfrm>
              <a:off x="4927775" y="2544406"/>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48" name="Oval 41">
              <a:extLst>
                <a:ext uri="{FF2B5EF4-FFF2-40B4-BE49-F238E27FC236}">
                  <a16:creationId xmlns:a16="http://schemas.microsoft.com/office/drawing/2014/main" id="{8BACC768-2A0B-0E42-9122-F0645F67A09D}"/>
                </a:ext>
              </a:extLst>
            </p:cNvPr>
            <p:cNvSpPr>
              <a:spLocks noChangeArrowheads="1"/>
            </p:cNvSpPr>
            <p:nvPr/>
          </p:nvSpPr>
          <p:spPr bwMode="auto">
            <a:xfrm>
              <a:off x="5412092" y="1936802"/>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cxnSp>
          <p:nvCxnSpPr>
            <p:cNvPr id="79" name="Straight Connector 78">
              <a:extLst>
                <a:ext uri="{FF2B5EF4-FFF2-40B4-BE49-F238E27FC236}">
                  <a16:creationId xmlns:a16="http://schemas.microsoft.com/office/drawing/2014/main" id="{6C1230C0-49B5-5540-801C-E17014DBE9C7}"/>
                </a:ext>
              </a:extLst>
            </p:cNvPr>
            <p:cNvCxnSpPr/>
            <p:nvPr/>
          </p:nvCxnSpPr>
          <p:spPr>
            <a:xfrm rot="5400000">
              <a:off x="4115395" y="2743200"/>
              <a:ext cx="1524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60BA591-4F33-CA41-A7A5-1E46FA8144EE}"/>
                </a:ext>
              </a:extLst>
            </p:cNvPr>
            <p:cNvCxnSpPr/>
            <p:nvPr/>
          </p:nvCxnSpPr>
          <p:spPr>
            <a:xfrm rot="5400000">
              <a:off x="5258251" y="2438400"/>
              <a:ext cx="4572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9825CE3-4AED-D946-836F-C8B1636074F0}"/>
                </a:ext>
              </a:extLst>
            </p:cNvPr>
            <p:cNvCxnSpPr>
              <a:stCxn id="161844" idx="0"/>
              <a:endCxn id="161844" idx="0"/>
            </p:cNvCxnSpPr>
            <p:nvPr/>
          </p:nvCxnSpPr>
          <p:spPr>
            <a:xfrm rot="5400000" flipH="1" flipV="1">
              <a:off x="4645570" y="2717800"/>
              <a:ext cx="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FE0F8A8-4B99-7C4E-8E05-9ECD14948A4C}"/>
                </a:ext>
              </a:extLst>
            </p:cNvPr>
            <p:cNvCxnSpPr/>
            <p:nvPr/>
          </p:nvCxnSpPr>
          <p:spPr>
            <a:xfrm rot="5400000">
              <a:off x="4724927" y="2590800"/>
              <a:ext cx="1524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94F84B-970F-DF41-B40B-7D83AF5EFBEB}"/>
                </a:ext>
              </a:extLst>
            </p:cNvPr>
            <p:cNvCxnSpPr/>
            <p:nvPr/>
          </p:nvCxnSpPr>
          <p:spPr>
            <a:xfrm rot="5400000" flipH="1" flipV="1">
              <a:off x="4839210" y="2552700"/>
              <a:ext cx="2286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F4F3BB4-2240-C64F-81EB-061FFC0F1D6E}"/>
                </a:ext>
              </a:extLst>
            </p:cNvPr>
            <p:cNvCxnSpPr/>
            <p:nvPr/>
          </p:nvCxnSpPr>
          <p:spPr>
            <a:xfrm rot="5400000" flipH="1" flipV="1">
              <a:off x="4610644" y="2628900"/>
              <a:ext cx="762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61798" name="Group 132">
            <a:extLst>
              <a:ext uri="{FF2B5EF4-FFF2-40B4-BE49-F238E27FC236}">
                <a16:creationId xmlns:a16="http://schemas.microsoft.com/office/drawing/2014/main" id="{6DD8921E-A435-B646-AC4E-4837094989E1}"/>
              </a:ext>
            </a:extLst>
          </p:cNvPr>
          <p:cNvGrpSpPr>
            <a:grpSpLocks/>
          </p:cNvGrpSpPr>
          <p:nvPr/>
        </p:nvGrpSpPr>
        <p:grpSpPr bwMode="auto">
          <a:xfrm>
            <a:off x="762000" y="1752600"/>
            <a:ext cx="2292350" cy="1981200"/>
            <a:chOff x="6460185" y="1981200"/>
            <a:chExt cx="2292095" cy="1981200"/>
          </a:xfrm>
        </p:grpSpPr>
        <p:cxnSp>
          <p:nvCxnSpPr>
            <p:cNvPr id="103" name="Straight Connector 102">
              <a:extLst>
                <a:ext uri="{FF2B5EF4-FFF2-40B4-BE49-F238E27FC236}">
                  <a16:creationId xmlns:a16="http://schemas.microsoft.com/office/drawing/2014/main" id="{BB447D33-037F-104A-BEFC-3A7116F72A78}"/>
                </a:ext>
              </a:extLst>
            </p:cNvPr>
            <p:cNvCxnSpPr/>
            <p:nvPr/>
          </p:nvCxnSpPr>
          <p:spPr>
            <a:xfrm rot="10800000">
              <a:off x="6460185" y="2743200"/>
              <a:ext cx="220955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D890A29-6D90-3545-9115-E68BDB342AB5}"/>
                </a:ext>
              </a:extLst>
            </p:cNvPr>
            <p:cNvCxnSpPr>
              <a:endCxn id="161823" idx="4"/>
            </p:cNvCxnSpPr>
            <p:nvPr/>
          </p:nvCxnSpPr>
          <p:spPr>
            <a:xfrm rot="5400000" flipH="1" flipV="1">
              <a:off x="6913354" y="2623345"/>
              <a:ext cx="217487" cy="2222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C8D1423-8B52-A14D-88A6-E8AF758FA61E}"/>
                </a:ext>
              </a:extLst>
            </p:cNvPr>
            <p:cNvCxnSpPr>
              <a:endCxn id="161825" idx="4"/>
            </p:cNvCxnSpPr>
            <p:nvPr/>
          </p:nvCxnSpPr>
          <p:spPr>
            <a:xfrm rot="5400000">
              <a:off x="7768120" y="2630488"/>
              <a:ext cx="366712" cy="1111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1818" name="Line 21">
              <a:extLst>
                <a:ext uri="{FF2B5EF4-FFF2-40B4-BE49-F238E27FC236}">
                  <a16:creationId xmlns:a16="http://schemas.microsoft.com/office/drawing/2014/main" id="{7F812DC6-36FF-8047-A286-FD0546363446}"/>
                </a:ext>
              </a:extLst>
            </p:cNvPr>
            <p:cNvSpPr>
              <a:spLocks noChangeShapeType="1"/>
            </p:cNvSpPr>
            <p:nvPr/>
          </p:nvSpPr>
          <p:spPr bwMode="auto">
            <a:xfrm>
              <a:off x="6460185" y="1981200"/>
              <a:ext cx="16817" cy="1981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819" name="Line 22">
              <a:extLst>
                <a:ext uri="{FF2B5EF4-FFF2-40B4-BE49-F238E27FC236}">
                  <a16:creationId xmlns:a16="http://schemas.microsoft.com/office/drawing/2014/main" id="{16A57054-BDDE-5240-9F2F-81006999793C}"/>
                </a:ext>
              </a:extLst>
            </p:cNvPr>
            <p:cNvSpPr>
              <a:spLocks noChangeShapeType="1"/>
            </p:cNvSpPr>
            <p:nvPr/>
          </p:nvSpPr>
          <p:spPr bwMode="auto">
            <a:xfrm>
              <a:off x="6477000" y="3962400"/>
              <a:ext cx="219298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820" name="Line 23">
              <a:extLst>
                <a:ext uri="{FF2B5EF4-FFF2-40B4-BE49-F238E27FC236}">
                  <a16:creationId xmlns:a16="http://schemas.microsoft.com/office/drawing/2014/main" id="{4FE06822-367F-8448-8531-73493D3C1455}"/>
                </a:ext>
              </a:extLst>
            </p:cNvPr>
            <p:cNvSpPr>
              <a:spLocks noChangeShapeType="1"/>
            </p:cNvSpPr>
            <p:nvPr/>
          </p:nvSpPr>
          <p:spPr bwMode="auto">
            <a:xfrm flipV="1">
              <a:off x="6477000" y="2286000"/>
              <a:ext cx="1843278" cy="76529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821" name="Text Box 28">
              <a:extLst>
                <a:ext uri="{FF2B5EF4-FFF2-40B4-BE49-F238E27FC236}">
                  <a16:creationId xmlns:a16="http://schemas.microsoft.com/office/drawing/2014/main" id="{59575C2A-C115-624F-BFE3-B7B2C0C04F7F}"/>
                </a:ext>
              </a:extLst>
            </p:cNvPr>
            <p:cNvSpPr txBox="1">
              <a:spLocks noChangeArrowheads="1"/>
            </p:cNvSpPr>
            <p:nvPr/>
          </p:nvSpPr>
          <p:spPr bwMode="auto">
            <a:xfrm>
              <a:off x="8414267" y="2313187"/>
              <a:ext cx="338013" cy="520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161822" name="Oval 35">
              <a:extLst>
                <a:ext uri="{FF2B5EF4-FFF2-40B4-BE49-F238E27FC236}">
                  <a16:creationId xmlns:a16="http://schemas.microsoft.com/office/drawing/2014/main" id="{A4DB492B-EEA3-C942-BF9E-6B66E4E3C7FF}"/>
                </a:ext>
              </a:extLst>
            </p:cNvPr>
            <p:cNvSpPr>
              <a:spLocks noChangeArrowheads="1"/>
            </p:cNvSpPr>
            <p:nvPr/>
          </p:nvSpPr>
          <p:spPr bwMode="auto">
            <a:xfrm>
              <a:off x="6863781" y="3141410"/>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23" name="Oval 36">
              <a:extLst>
                <a:ext uri="{FF2B5EF4-FFF2-40B4-BE49-F238E27FC236}">
                  <a16:creationId xmlns:a16="http://schemas.microsoft.com/office/drawing/2014/main" id="{4662486E-E232-E94E-BCC6-6857FADC88B3}"/>
                </a:ext>
              </a:extLst>
            </p:cNvPr>
            <p:cNvSpPr>
              <a:spLocks noChangeArrowheads="1"/>
            </p:cNvSpPr>
            <p:nvPr/>
          </p:nvSpPr>
          <p:spPr bwMode="auto">
            <a:xfrm>
              <a:off x="6993585" y="2438400"/>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24" name="Oval 37">
              <a:extLst>
                <a:ext uri="{FF2B5EF4-FFF2-40B4-BE49-F238E27FC236}">
                  <a16:creationId xmlns:a16="http://schemas.microsoft.com/office/drawing/2014/main" id="{39D7967C-F47B-6E4A-B095-EFC3F21B749D}"/>
                </a:ext>
              </a:extLst>
            </p:cNvPr>
            <p:cNvSpPr>
              <a:spLocks noChangeArrowheads="1"/>
            </p:cNvSpPr>
            <p:nvPr/>
          </p:nvSpPr>
          <p:spPr bwMode="auto">
            <a:xfrm>
              <a:off x="7348098" y="2794208"/>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25" name="Oval 38">
              <a:extLst>
                <a:ext uri="{FF2B5EF4-FFF2-40B4-BE49-F238E27FC236}">
                  <a16:creationId xmlns:a16="http://schemas.microsoft.com/office/drawing/2014/main" id="{F1C39EE2-9538-D74D-99AE-2D40244A1C07}"/>
                </a:ext>
              </a:extLst>
            </p:cNvPr>
            <p:cNvSpPr>
              <a:spLocks noChangeArrowheads="1"/>
            </p:cNvSpPr>
            <p:nvPr/>
          </p:nvSpPr>
          <p:spPr bwMode="auto">
            <a:xfrm>
              <a:off x="7907986" y="2743200"/>
              <a:ext cx="76200" cy="76200"/>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26" name="Oval 39">
              <a:extLst>
                <a:ext uri="{FF2B5EF4-FFF2-40B4-BE49-F238E27FC236}">
                  <a16:creationId xmlns:a16="http://schemas.microsoft.com/office/drawing/2014/main" id="{804CF6B8-1A3F-1541-B8D0-CC5D6F38C6DB}"/>
                </a:ext>
              </a:extLst>
            </p:cNvPr>
            <p:cNvSpPr>
              <a:spLocks noChangeArrowheads="1"/>
            </p:cNvSpPr>
            <p:nvPr/>
          </p:nvSpPr>
          <p:spPr bwMode="auto">
            <a:xfrm>
              <a:off x="7509537" y="2447005"/>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27" name="Oval 40">
              <a:extLst>
                <a:ext uri="{FF2B5EF4-FFF2-40B4-BE49-F238E27FC236}">
                  <a16:creationId xmlns:a16="http://schemas.microsoft.com/office/drawing/2014/main" id="{EF274F3E-DD13-174D-B110-E7AE677BEE23}"/>
                </a:ext>
              </a:extLst>
            </p:cNvPr>
            <p:cNvSpPr>
              <a:spLocks noChangeArrowheads="1"/>
            </p:cNvSpPr>
            <p:nvPr/>
          </p:nvSpPr>
          <p:spPr bwMode="auto">
            <a:xfrm>
              <a:off x="7670975" y="2620606"/>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1828" name="Oval 41">
              <a:extLst>
                <a:ext uri="{FF2B5EF4-FFF2-40B4-BE49-F238E27FC236}">
                  <a16:creationId xmlns:a16="http://schemas.microsoft.com/office/drawing/2014/main" id="{D016B847-BE5F-E342-9101-3B454386D7AB}"/>
                </a:ext>
              </a:extLst>
            </p:cNvPr>
            <p:cNvSpPr>
              <a:spLocks noChangeArrowheads="1"/>
            </p:cNvSpPr>
            <p:nvPr/>
          </p:nvSpPr>
          <p:spPr bwMode="auto">
            <a:xfrm>
              <a:off x="8155292" y="2013002"/>
              <a:ext cx="80719" cy="86801"/>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cxnSp>
          <p:nvCxnSpPr>
            <p:cNvPr id="117" name="Straight Connector 116">
              <a:extLst>
                <a:ext uri="{FF2B5EF4-FFF2-40B4-BE49-F238E27FC236}">
                  <a16:creationId xmlns:a16="http://schemas.microsoft.com/office/drawing/2014/main" id="{206739AF-B383-DD48-882C-27CB6CA1EF61}"/>
                </a:ext>
              </a:extLst>
            </p:cNvPr>
            <p:cNvCxnSpPr>
              <a:endCxn id="161822" idx="0"/>
            </p:cNvCxnSpPr>
            <p:nvPr/>
          </p:nvCxnSpPr>
          <p:spPr>
            <a:xfrm rot="5400000">
              <a:off x="6720484" y="2927352"/>
              <a:ext cx="398463" cy="3016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A878CD2-6666-F340-9342-D0A6D387A833}"/>
                </a:ext>
              </a:extLst>
            </p:cNvPr>
            <p:cNvCxnSpPr/>
            <p:nvPr/>
          </p:nvCxnSpPr>
          <p:spPr>
            <a:xfrm rot="16200000" flipH="1">
              <a:off x="7872864" y="2386014"/>
              <a:ext cx="695325" cy="19048"/>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271880C-B8D9-564D-B422-1603683D4DD4}"/>
                </a:ext>
              </a:extLst>
            </p:cNvPr>
            <p:cNvCxnSpPr>
              <a:stCxn id="161824" idx="0"/>
              <a:endCxn id="161824" idx="0"/>
            </p:cNvCxnSpPr>
            <p:nvPr/>
          </p:nvCxnSpPr>
          <p:spPr>
            <a:xfrm rot="5400000" flipH="1" flipV="1">
              <a:off x="7388770" y="2794000"/>
              <a:ext cx="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B8A085E-B95D-A944-A2E4-4D4094EC8073}"/>
                </a:ext>
              </a:extLst>
            </p:cNvPr>
            <p:cNvCxnSpPr/>
            <p:nvPr/>
          </p:nvCxnSpPr>
          <p:spPr>
            <a:xfrm rot="5400000">
              <a:off x="7422883" y="2610645"/>
              <a:ext cx="254000" cy="1111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80C85D8-1F38-E343-A22B-03F58881CA91}"/>
                </a:ext>
              </a:extLst>
            </p:cNvPr>
            <p:cNvCxnSpPr/>
            <p:nvPr/>
          </p:nvCxnSpPr>
          <p:spPr>
            <a:xfrm rot="5400000" flipH="1" flipV="1">
              <a:off x="7645910" y="2687638"/>
              <a:ext cx="106362" cy="476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40C813D-DB8A-7D40-B4E6-584C4C3D7368}"/>
                </a:ext>
              </a:extLst>
            </p:cNvPr>
            <p:cNvCxnSpPr/>
            <p:nvPr/>
          </p:nvCxnSpPr>
          <p:spPr>
            <a:xfrm rot="5400000" flipH="1" flipV="1">
              <a:off x="7341143" y="2794001"/>
              <a:ext cx="106363" cy="476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61799" name="Group 42">
            <a:extLst>
              <a:ext uri="{FF2B5EF4-FFF2-40B4-BE49-F238E27FC236}">
                <a16:creationId xmlns:a16="http://schemas.microsoft.com/office/drawing/2014/main" id="{EC4462C4-86BA-224C-B246-60FC76B88128}"/>
              </a:ext>
            </a:extLst>
          </p:cNvPr>
          <p:cNvGrpSpPr>
            <a:grpSpLocks/>
          </p:cNvGrpSpPr>
          <p:nvPr/>
        </p:nvGrpSpPr>
        <p:grpSpPr bwMode="auto">
          <a:xfrm>
            <a:off x="628650" y="4038600"/>
            <a:ext cx="8286750" cy="1941513"/>
            <a:chOff x="1289339" y="4800600"/>
            <a:chExt cx="6102061" cy="2184358"/>
          </a:xfrm>
        </p:grpSpPr>
        <p:sp>
          <p:nvSpPr>
            <p:cNvPr id="161808" name="TextBox 23">
              <a:extLst>
                <a:ext uri="{FF2B5EF4-FFF2-40B4-BE49-F238E27FC236}">
                  <a16:creationId xmlns:a16="http://schemas.microsoft.com/office/drawing/2014/main" id="{C4215C34-031C-6648-B354-1BEF1501E644}"/>
                </a:ext>
              </a:extLst>
            </p:cNvPr>
            <p:cNvSpPr txBox="1">
              <a:spLocks noChangeArrowheads="1"/>
            </p:cNvSpPr>
            <p:nvPr/>
          </p:nvSpPr>
          <p:spPr bwMode="auto">
            <a:xfrm>
              <a:off x="5410200" y="5714999"/>
              <a:ext cx="1981200" cy="796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Residual  </a:t>
              </a:r>
            </a:p>
            <a:p>
              <a:pPr eaLnBrk="1" hangingPunct="1"/>
              <a:r>
                <a:rPr lang="en-US" altLang="en-US" sz="2000">
                  <a:latin typeface="Times New Roman" panose="02020603050405020304" pitchFamily="18" charset="0"/>
                  <a:cs typeface="Arial" panose="020B0604020202020204" pitchFamily="34" charset="0"/>
                </a:rPr>
                <a:t>or Error Sum of Squares</a:t>
              </a:r>
            </a:p>
          </p:txBody>
        </p:sp>
        <p:sp>
          <p:nvSpPr>
            <p:cNvPr id="161809" name="TextBox 21">
              <a:extLst>
                <a:ext uri="{FF2B5EF4-FFF2-40B4-BE49-F238E27FC236}">
                  <a16:creationId xmlns:a16="http://schemas.microsoft.com/office/drawing/2014/main" id="{BB3AB79C-CCE9-BF42-95BC-FC7BCF76AA95}"/>
                </a:ext>
              </a:extLst>
            </p:cNvPr>
            <p:cNvSpPr txBox="1">
              <a:spLocks noChangeArrowheads="1"/>
            </p:cNvSpPr>
            <p:nvPr/>
          </p:nvSpPr>
          <p:spPr bwMode="auto">
            <a:xfrm>
              <a:off x="1371600" y="5842335"/>
              <a:ext cx="1447800" cy="114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Total </a:t>
              </a:r>
            </a:p>
            <a:p>
              <a:pPr eaLnBrk="1" hangingPunct="1"/>
              <a:r>
                <a:rPr lang="en-US" altLang="en-US" sz="2000">
                  <a:latin typeface="Times New Roman" panose="02020603050405020304" pitchFamily="18" charset="0"/>
                  <a:cs typeface="Arial" panose="020B0604020202020204" pitchFamily="34" charset="0"/>
                </a:rPr>
                <a:t>or Total Sum of Squares</a:t>
              </a:r>
            </a:p>
          </p:txBody>
        </p:sp>
        <p:graphicFrame>
          <p:nvGraphicFramePr>
            <p:cNvPr id="161810" name="Object 21">
              <a:extLst>
                <a:ext uri="{FF2B5EF4-FFF2-40B4-BE49-F238E27FC236}">
                  <a16:creationId xmlns:a16="http://schemas.microsoft.com/office/drawing/2014/main" id="{C8C4BDAB-0825-3A4B-BA59-7ECD0F566233}"/>
                </a:ext>
              </a:extLst>
            </p:cNvPr>
            <p:cNvGraphicFramePr>
              <a:graphicFrameLocks noChangeAspect="1"/>
            </p:cNvGraphicFramePr>
            <p:nvPr/>
          </p:nvGraphicFramePr>
          <p:xfrm>
            <a:off x="1289339" y="4800600"/>
            <a:ext cx="5445096" cy="750147"/>
          </p:xfrm>
          <a:graphic>
            <a:graphicData uri="http://schemas.openxmlformats.org/presentationml/2006/ole">
              <mc:AlternateContent xmlns:mc="http://schemas.openxmlformats.org/markup-compatibility/2006">
                <mc:Choice xmlns:v="urn:schemas-microsoft-com:vml" Requires="v">
                  <p:oleObj spid="_x0000_s161949" name="Equation" r:id="rId4" imgW="68173600" imgH="6146800" progId="Equation.3">
                    <p:embed/>
                  </p:oleObj>
                </mc:Choice>
                <mc:Fallback>
                  <p:oleObj name="Equation" r:id="rId4" imgW="68173600" imgH="6146800"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9339" y="4800600"/>
                          <a:ext cx="5445096" cy="750147"/>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11" name="TextBox 20">
              <a:extLst>
                <a:ext uri="{FF2B5EF4-FFF2-40B4-BE49-F238E27FC236}">
                  <a16:creationId xmlns:a16="http://schemas.microsoft.com/office/drawing/2014/main" id="{621796C9-9446-9743-9F0E-4660F73E8651}"/>
                </a:ext>
              </a:extLst>
            </p:cNvPr>
            <p:cNvSpPr txBox="1">
              <a:spLocks noChangeArrowheads="1"/>
            </p:cNvSpPr>
            <p:nvPr/>
          </p:nvSpPr>
          <p:spPr bwMode="auto">
            <a:xfrm>
              <a:off x="3124200" y="5842337"/>
              <a:ext cx="2286000" cy="114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SS Regression </a:t>
              </a:r>
            </a:p>
            <a:p>
              <a:pPr eaLnBrk="1" hangingPunct="1"/>
              <a:r>
                <a:rPr lang="en-US" altLang="en-US" sz="2000">
                  <a:latin typeface="Times New Roman" panose="02020603050405020304" pitchFamily="18" charset="0"/>
                  <a:cs typeface="Arial" panose="020B0604020202020204" pitchFamily="34" charset="0"/>
                </a:rPr>
                <a:t>or Explained Sum of Squares</a:t>
              </a:r>
            </a:p>
          </p:txBody>
        </p:sp>
        <p:cxnSp>
          <p:nvCxnSpPr>
            <p:cNvPr id="142" name="Straight Connector 141">
              <a:extLst>
                <a:ext uri="{FF2B5EF4-FFF2-40B4-BE49-F238E27FC236}">
                  <a16:creationId xmlns:a16="http://schemas.microsoft.com/office/drawing/2014/main" id="{5FFC587B-B87E-F44E-8A60-69701279BE3F}"/>
                </a:ext>
              </a:extLst>
            </p:cNvPr>
            <p:cNvCxnSpPr/>
            <p:nvPr/>
          </p:nvCxnSpPr>
          <p:spPr>
            <a:xfrm rot="5400000" flipH="1" flipV="1">
              <a:off x="1752405" y="5715066"/>
              <a:ext cx="303631"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D54C311-10E0-7E45-95C3-97F6A8DB33F7}"/>
                </a:ext>
              </a:extLst>
            </p:cNvPr>
            <p:cNvCxnSpPr/>
            <p:nvPr/>
          </p:nvCxnSpPr>
          <p:spPr>
            <a:xfrm rot="5400000" flipH="1" flipV="1">
              <a:off x="6020341" y="5715066"/>
              <a:ext cx="303631"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8236A36-4239-9A43-8C1A-CE12AAD76B50}"/>
                </a:ext>
              </a:extLst>
            </p:cNvPr>
            <p:cNvCxnSpPr/>
            <p:nvPr/>
          </p:nvCxnSpPr>
          <p:spPr>
            <a:xfrm rot="5400000" flipH="1" flipV="1">
              <a:off x="3962941" y="5715066"/>
              <a:ext cx="303631"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61800" name="Object 3">
            <a:extLst>
              <a:ext uri="{FF2B5EF4-FFF2-40B4-BE49-F238E27FC236}">
                <a16:creationId xmlns:a16="http://schemas.microsoft.com/office/drawing/2014/main" id="{AF2E1BD5-D0F0-6241-BF06-5D4C337E546F}"/>
              </a:ext>
            </a:extLst>
          </p:cNvPr>
          <p:cNvGraphicFramePr>
            <a:graphicFrameLocks noChangeAspect="1"/>
          </p:cNvGraphicFramePr>
          <p:nvPr/>
        </p:nvGraphicFramePr>
        <p:xfrm>
          <a:off x="1447800" y="5867400"/>
          <a:ext cx="1752600" cy="801688"/>
        </p:xfrm>
        <a:graphic>
          <a:graphicData uri="http://schemas.openxmlformats.org/presentationml/2006/ole">
            <mc:AlternateContent xmlns:mc="http://schemas.openxmlformats.org/markup-compatibility/2006">
              <mc:Choice xmlns:v="urn:schemas-microsoft-com:vml" Requires="v">
                <p:oleObj spid="_x0000_s161950" name="Equation" r:id="rId6" imgW="29552900" imgH="11696700" progId="Equation.3">
                  <p:embed/>
                </p:oleObj>
              </mc:Choice>
              <mc:Fallback>
                <p:oleObj name="Equation" r:id="rId6" imgW="29552900" imgH="116967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5867400"/>
                        <a:ext cx="1752600"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161801" name="Object 76">
            <a:extLst>
              <a:ext uri="{FF2B5EF4-FFF2-40B4-BE49-F238E27FC236}">
                <a16:creationId xmlns:a16="http://schemas.microsoft.com/office/drawing/2014/main" id="{DC61FBCD-EE6B-884F-88ED-BFB46E085776}"/>
              </a:ext>
            </a:extLst>
          </p:cNvPr>
          <p:cNvGraphicFramePr>
            <a:graphicFrameLocks noChangeAspect="1"/>
          </p:cNvGraphicFramePr>
          <p:nvPr/>
        </p:nvGraphicFramePr>
        <p:xfrm>
          <a:off x="381000" y="2286000"/>
          <a:ext cx="190500" cy="320675"/>
        </p:xfrm>
        <a:graphic>
          <a:graphicData uri="http://schemas.openxmlformats.org/presentationml/2006/ole">
            <mc:AlternateContent xmlns:mc="http://schemas.openxmlformats.org/markup-compatibility/2006">
              <mc:Choice xmlns:v="urn:schemas-microsoft-com:vml" Requires="v">
                <p:oleObj spid="_x0000_s161951" name="Equation" r:id="rId8" imgW="3213100" imgH="4686300" progId="Equation.3">
                  <p:embed/>
                </p:oleObj>
              </mc:Choice>
              <mc:Fallback>
                <p:oleObj name="Equation" r:id="rId8" imgW="3213100" imgH="4686300" progId="Equation.3">
                  <p:embed/>
                  <p:pic>
                    <p:nvPicPr>
                      <p:cNvPr id="0" name="Object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2286000"/>
                        <a:ext cx="190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161802" name="Object 77">
            <a:extLst>
              <a:ext uri="{FF2B5EF4-FFF2-40B4-BE49-F238E27FC236}">
                <a16:creationId xmlns:a16="http://schemas.microsoft.com/office/drawing/2014/main" id="{BFE50149-4B28-914F-A096-C0DAB9293E33}"/>
              </a:ext>
            </a:extLst>
          </p:cNvPr>
          <p:cNvGraphicFramePr>
            <a:graphicFrameLocks noChangeAspect="1"/>
          </p:cNvGraphicFramePr>
          <p:nvPr/>
        </p:nvGraphicFramePr>
        <p:xfrm>
          <a:off x="3276600" y="2362200"/>
          <a:ext cx="190500" cy="320675"/>
        </p:xfrm>
        <a:graphic>
          <a:graphicData uri="http://schemas.openxmlformats.org/presentationml/2006/ole">
            <mc:AlternateContent xmlns:mc="http://schemas.openxmlformats.org/markup-compatibility/2006">
              <mc:Choice xmlns:v="urn:schemas-microsoft-com:vml" Requires="v">
                <p:oleObj spid="_x0000_s161952" name="Equation" r:id="rId10" imgW="3213100" imgH="4686300" progId="Equation.3">
                  <p:embed/>
                </p:oleObj>
              </mc:Choice>
              <mc:Fallback>
                <p:oleObj name="Equation" r:id="rId10" imgW="3213100" imgH="4686300" progId="Equation.3">
                  <p:embed/>
                  <p:pic>
                    <p:nvPicPr>
                      <p:cNvPr id="0" name="Object 7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6600" y="2362200"/>
                        <a:ext cx="190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graphicFrame>
        <p:nvGraphicFramePr>
          <p:cNvPr id="161803" name="Object 78">
            <a:extLst>
              <a:ext uri="{FF2B5EF4-FFF2-40B4-BE49-F238E27FC236}">
                <a16:creationId xmlns:a16="http://schemas.microsoft.com/office/drawing/2014/main" id="{072F3D34-FBED-6246-846B-FBB4AAAB9F4B}"/>
              </a:ext>
            </a:extLst>
          </p:cNvPr>
          <p:cNvGraphicFramePr>
            <a:graphicFrameLocks noChangeAspect="1"/>
          </p:cNvGraphicFramePr>
          <p:nvPr/>
        </p:nvGraphicFramePr>
        <p:xfrm>
          <a:off x="6019800" y="2362200"/>
          <a:ext cx="190500" cy="320675"/>
        </p:xfrm>
        <a:graphic>
          <a:graphicData uri="http://schemas.openxmlformats.org/presentationml/2006/ole">
            <mc:AlternateContent xmlns:mc="http://schemas.openxmlformats.org/markup-compatibility/2006">
              <mc:Choice xmlns:v="urn:schemas-microsoft-com:vml" Requires="v">
                <p:oleObj spid="_x0000_s161953" name="Equation" r:id="rId12" imgW="3213100" imgH="4686300" progId="Equation.3">
                  <p:embed/>
                </p:oleObj>
              </mc:Choice>
              <mc:Fallback>
                <p:oleObj name="Equation" r:id="rId12" imgW="3213100" imgH="4686300" progId="Equation.3">
                  <p:embed/>
                  <p:pic>
                    <p:nvPicPr>
                      <p:cNvPr id="0" name="Object 7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19800" y="2362200"/>
                        <a:ext cx="1905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sp>
        <p:nvSpPr>
          <p:cNvPr id="161804" name="TextBox 85">
            <a:extLst>
              <a:ext uri="{FF2B5EF4-FFF2-40B4-BE49-F238E27FC236}">
                <a16:creationId xmlns:a16="http://schemas.microsoft.com/office/drawing/2014/main" id="{3615636C-29EE-8A49-8F83-D9AC7B58DD53}"/>
              </a:ext>
            </a:extLst>
          </p:cNvPr>
          <p:cNvSpPr txBox="1">
            <a:spLocks noChangeArrowheads="1"/>
          </p:cNvSpPr>
          <p:nvPr/>
        </p:nvSpPr>
        <p:spPr bwMode="auto">
          <a:xfrm>
            <a:off x="533400" y="1752600"/>
            <a:ext cx="18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2000">
              <a:latin typeface="Times New Roman" panose="02020603050405020304" pitchFamily="18" charset="0"/>
              <a:cs typeface="Arial" panose="020B0604020202020204" pitchFamily="34" charset="0"/>
            </a:endParaRPr>
          </a:p>
        </p:txBody>
      </p:sp>
      <p:sp>
        <p:nvSpPr>
          <p:cNvPr id="161805" name="TextBox 86">
            <a:extLst>
              <a:ext uri="{FF2B5EF4-FFF2-40B4-BE49-F238E27FC236}">
                <a16:creationId xmlns:a16="http://schemas.microsoft.com/office/drawing/2014/main" id="{E74690F5-F75E-8E47-AD2D-03750F7A86E8}"/>
              </a:ext>
            </a:extLst>
          </p:cNvPr>
          <p:cNvSpPr txBox="1">
            <a:spLocks noChangeArrowheads="1"/>
          </p:cNvSpPr>
          <p:nvPr/>
        </p:nvSpPr>
        <p:spPr bwMode="auto">
          <a:xfrm>
            <a:off x="381000" y="167640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Y</a:t>
            </a:r>
          </a:p>
        </p:txBody>
      </p:sp>
      <p:sp>
        <p:nvSpPr>
          <p:cNvPr id="161806" name="TextBox 88">
            <a:extLst>
              <a:ext uri="{FF2B5EF4-FFF2-40B4-BE49-F238E27FC236}">
                <a16:creationId xmlns:a16="http://schemas.microsoft.com/office/drawing/2014/main" id="{48F961BF-A6F6-894B-95BB-C21C24B519C4}"/>
              </a:ext>
            </a:extLst>
          </p:cNvPr>
          <p:cNvSpPr txBox="1">
            <a:spLocks noChangeArrowheads="1"/>
          </p:cNvSpPr>
          <p:nvPr/>
        </p:nvSpPr>
        <p:spPr bwMode="auto">
          <a:xfrm>
            <a:off x="5791200" y="160020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Y</a:t>
            </a:r>
          </a:p>
        </p:txBody>
      </p:sp>
      <p:sp>
        <p:nvSpPr>
          <p:cNvPr id="161807" name="TextBox 89">
            <a:extLst>
              <a:ext uri="{FF2B5EF4-FFF2-40B4-BE49-F238E27FC236}">
                <a16:creationId xmlns:a16="http://schemas.microsoft.com/office/drawing/2014/main" id="{2F837BEC-DF62-BB4B-8B05-187C5B773483}"/>
              </a:ext>
            </a:extLst>
          </p:cNvPr>
          <p:cNvSpPr txBox="1">
            <a:spLocks noChangeArrowheads="1"/>
          </p:cNvSpPr>
          <p:nvPr/>
        </p:nvSpPr>
        <p:spPr bwMode="auto">
          <a:xfrm>
            <a:off x="3048000" y="1676400"/>
            <a:ext cx="369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Y</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a:extLst>
              <a:ext uri="{FF2B5EF4-FFF2-40B4-BE49-F238E27FC236}">
                <a16:creationId xmlns:a16="http://schemas.microsoft.com/office/drawing/2014/main" id="{605B198A-9F09-6D44-9D7D-F6069300B11F}"/>
              </a:ext>
            </a:extLst>
          </p:cNvPr>
          <p:cNvSpPr>
            <a:spLocks noGrp="1"/>
          </p:cNvSpPr>
          <p:nvPr>
            <p:ph type="title"/>
          </p:nvPr>
        </p:nvSpPr>
        <p:spPr>
          <a:xfrm>
            <a:off x="304800" y="228600"/>
            <a:ext cx="8458200" cy="7620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Standard Error of the Estimate (s</a:t>
            </a:r>
            <a:r>
              <a:rPr lang="en-US" altLang="en-US" cap="none" baseline="-25000">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e</a:t>
            </a:r>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a:t>
            </a:r>
          </a:p>
        </p:txBody>
      </p:sp>
      <p:sp>
        <p:nvSpPr>
          <p:cNvPr id="4102" name="Content Placeholder 14">
            <a:extLst>
              <a:ext uri="{FF2B5EF4-FFF2-40B4-BE49-F238E27FC236}">
                <a16:creationId xmlns:a16="http://schemas.microsoft.com/office/drawing/2014/main" id="{C3FD85DC-9019-594C-9707-8248FA6DA8E8}"/>
              </a:ext>
            </a:extLst>
          </p:cNvPr>
          <p:cNvSpPr>
            <a:spLocks noGrp="1"/>
          </p:cNvSpPr>
          <p:nvPr>
            <p:ph idx="1"/>
          </p:nvPr>
        </p:nvSpPr>
        <p:spPr>
          <a:xfrm>
            <a:off x="381000" y="990600"/>
            <a:ext cx="8382000" cy="5334000"/>
          </a:xfrm>
        </p:spPr>
        <p:txBody>
          <a:bodyPr/>
          <a:lstStyle/>
          <a:p>
            <a:pPr>
              <a:buFontTx/>
              <a:buNone/>
              <a:defRPr/>
            </a:pPr>
            <a:r>
              <a:rPr lang="en-US" sz="2400" dirty="0">
                <a:ea typeface="+mn-ea"/>
              </a:rPr>
              <a:t>Measures </a:t>
            </a:r>
            <a:r>
              <a:rPr lang="en-US" sz="2400" i="1" dirty="0">
                <a:ea typeface="+mn-ea"/>
              </a:rPr>
              <a:t>predictive accuracy</a:t>
            </a:r>
            <a:r>
              <a:rPr lang="en-US" sz="2400" dirty="0">
                <a:ea typeface="+mn-ea"/>
              </a:rPr>
              <a:t>: the bigger the standard error, the greater the spread of the observations about the regression line, thus the predictions are less accurate</a:t>
            </a:r>
          </a:p>
          <a:p>
            <a:pPr>
              <a:buFontTx/>
              <a:buNone/>
              <a:defRPr/>
            </a:pPr>
            <a:endParaRPr lang="en-US" sz="2400" dirty="0">
              <a:ea typeface="+mn-ea"/>
            </a:endParaRPr>
          </a:p>
          <a:p>
            <a:pPr>
              <a:buFontTx/>
              <a:buNone/>
              <a:defRPr/>
            </a:pPr>
            <a:endParaRPr lang="en-US" sz="1800" dirty="0">
              <a:ea typeface="+mn-ea"/>
            </a:endParaRPr>
          </a:p>
          <a:p>
            <a:pPr>
              <a:buFontTx/>
              <a:buNone/>
              <a:defRPr/>
            </a:pPr>
            <a:endParaRPr lang="en-US" sz="1800" dirty="0">
              <a:ea typeface="+mn-ea"/>
            </a:endParaRPr>
          </a:p>
          <a:p>
            <a:pPr>
              <a:buFontTx/>
              <a:buNone/>
              <a:defRPr/>
            </a:pPr>
            <a:r>
              <a:rPr lang="en-US" dirty="0">
                <a:ea typeface="+mn-ea"/>
              </a:rPr>
              <a:t>S</a:t>
            </a:r>
            <a:r>
              <a:rPr lang="en-US" baseline="-25000" dirty="0">
                <a:ea typeface="+mn-ea"/>
              </a:rPr>
              <a:t>e</a:t>
            </a:r>
            <a:r>
              <a:rPr lang="en-US" baseline="58000" dirty="0">
                <a:ea typeface="+mn-ea"/>
              </a:rPr>
              <a:t>2</a:t>
            </a:r>
            <a:r>
              <a:rPr lang="en-US" sz="3600" dirty="0">
                <a:ea typeface="+mn-ea"/>
              </a:rPr>
              <a:t> </a:t>
            </a:r>
            <a:r>
              <a:rPr lang="en-US" dirty="0">
                <a:ea typeface="+mn-ea"/>
              </a:rPr>
              <a:t>= </a:t>
            </a:r>
            <a:r>
              <a:rPr lang="en-US" sz="2800" dirty="0">
                <a:ea typeface="+mn-ea"/>
              </a:rPr>
              <a:t>error mean square, or average squared residual</a:t>
            </a:r>
            <a:endParaRPr lang="en-US" sz="2400" dirty="0">
              <a:ea typeface="+mn-ea"/>
            </a:endParaRPr>
          </a:p>
          <a:p>
            <a:pPr>
              <a:buFontTx/>
              <a:buNone/>
              <a:defRPr/>
            </a:pPr>
            <a:r>
              <a:rPr lang="en-US" sz="2800" dirty="0">
                <a:ea typeface="+mn-ea"/>
              </a:rPr>
              <a:t>       </a:t>
            </a:r>
            <a:r>
              <a:rPr lang="en-US" sz="4000" baseline="30000" dirty="0">
                <a:ea typeface="+mn-ea"/>
              </a:rPr>
              <a:t>=  variance of the estimate, </a:t>
            </a:r>
            <a:r>
              <a:rPr lang="en-US" sz="4400" baseline="30000" dirty="0">
                <a:ea typeface="+mn-ea"/>
              </a:rPr>
              <a:t>variance about regression</a:t>
            </a:r>
          </a:p>
          <a:p>
            <a:pPr marL="0">
              <a:spcBef>
                <a:spcPts val="0"/>
              </a:spcBef>
              <a:buFontTx/>
              <a:buNone/>
              <a:defRPr/>
            </a:pPr>
            <a:r>
              <a:rPr lang="en-US" sz="4400" baseline="30000" dirty="0">
                <a:ea typeface="+mn-ea"/>
              </a:rPr>
              <a:t>                               </a:t>
            </a:r>
          </a:p>
          <a:p>
            <a:pPr>
              <a:buFontTx/>
              <a:buNone/>
              <a:defRPr/>
            </a:pPr>
            <a:r>
              <a:rPr lang="en-US" sz="4400" baseline="30000" dirty="0">
                <a:ea typeface="+mn-ea"/>
              </a:rPr>
              <a:t> </a:t>
            </a:r>
            <a:r>
              <a:rPr lang="en-US" sz="4400" dirty="0">
                <a:ea typeface="+mn-ea"/>
              </a:rPr>
              <a:t>        </a:t>
            </a:r>
            <a:endParaRPr lang="en-US" sz="4400" baseline="30000" dirty="0">
              <a:ea typeface="+mn-ea"/>
            </a:endParaRPr>
          </a:p>
          <a:p>
            <a:pPr>
              <a:buFontTx/>
              <a:buNone/>
              <a:defRPr/>
            </a:pPr>
            <a:r>
              <a:rPr lang="en-US" sz="4400" baseline="30000" dirty="0">
                <a:ea typeface="+mn-ea"/>
              </a:rPr>
              <a:t>            </a:t>
            </a:r>
            <a:endParaRPr lang="en-US" sz="4000" baseline="30000" dirty="0">
              <a:ea typeface="+mn-ea"/>
            </a:endParaRPr>
          </a:p>
          <a:p>
            <a:pPr>
              <a:buFontTx/>
              <a:buNone/>
              <a:defRPr/>
            </a:pPr>
            <a:endParaRPr lang="en-US" sz="2400" dirty="0">
              <a:ea typeface="+mn-ea"/>
            </a:endParaRPr>
          </a:p>
        </p:txBody>
      </p:sp>
      <p:sp>
        <p:nvSpPr>
          <p:cNvPr id="16" name="Content Placeholder 2">
            <a:extLst>
              <a:ext uri="{FF2B5EF4-FFF2-40B4-BE49-F238E27FC236}">
                <a16:creationId xmlns:a16="http://schemas.microsoft.com/office/drawing/2014/main" id="{4EBFE24D-EB57-FC48-8235-FCBBB58A72AF}"/>
              </a:ext>
            </a:extLst>
          </p:cNvPr>
          <p:cNvSpPr txBox="1">
            <a:spLocks/>
          </p:cNvSpPr>
          <p:nvPr/>
        </p:nvSpPr>
        <p:spPr bwMode="auto">
          <a:xfrm>
            <a:off x="304800" y="1219200"/>
            <a:ext cx="762000" cy="609600"/>
          </a:xfrm>
          <a:prstGeom prst="rect">
            <a:avLst/>
          </a:prstGeom>
          <a:noFill/>
          <a:ln w="9525">
            <a:noFill/>
            <a:miter lim="800000"/>
            <a:headEnd/>
            <a:tailEnd/>
          </a:ln>
        </p:spPr>
        <p:txBody>
          <a:bodyPr/>
          <a:lstStyle/>
          <a:p>
            <a:pPr marL="342900" lvl="1" indent="-342900" eaLnBrk="0" hangingPunct="0">
              <a:spcBef>
                <a:spcPct val="20000"/>
              </a:spcBef>
              <a:defRPr/>
            </a:pPr>
            <a:endParaRPr lang="en-US" kern="0" dirty="0">
              <a:latin typeface="+mn-lt"/>
              <a:ea typeface="+mn-ea"/>
            </a:endParaRPr>
          </a:p>
          <a:p>
            <a:pPr marL="342900" indent="-342900" eaLnBrk="0" hangingPunct="0">
              <a:spcBef>
                <a:spcPct val="20000"/>
              </a:spcBef>
              <a:buFontTx/>
              <a:buChar char="•"/>
              <a:defRPr/>
            </a:pPr>
            <a:endParaRPr lang="en-US" sz="3200" kern="0" dirty="0">
              <a:latin typeface="+mn-lt"/>
              <a:ea typeface="+mn-ea"/>
            </a:endParaRPr>
          </a:p>
        </p:txBody>
      </p:sp>
      <p:grpSp>
        <p:nvGrpSpPr>
          <p:cNvPr id="163844" name="Group 22">
            <a:extLst>
              <a:ext uri="{FF2B5EF4-FFF2-40B4-BE49-F238E27FC236}">
                <a16:creationId xmlns:a16="http://schemas.microsoft.com/office/drawing/2014/main" id="{4CD0A92D-5326-E940-898A-316E4A6BA38C}"/>
              </a:ext>
            </a:extLst>
          </p:cNvPr>
          <p:cNvGrpSpPr>
            <a:grpSpLocks/>
          </p:cNvGrpSpPr>
          <p:nvPr/>
        </p:nvGrpSpPr>
        <p:grpSpPr bwMode="auto">
          <a:xfrm>
            <a:off x="457200" y="5105400"/>
            <a:ext cx="8077200" cy="1295400"/>
            <a:chOff x="685800" y="3886200"/>
            <a:chExt cx="8337257" cy="1469886"/>
          </a:xfrm>
        </p:grpSpPr>
        <p:graphicFrame>
          <p:nvGraphicFramePr>
            <p:cNvPr id="163864" name="Object 4">
              <a:extLst>
                <a:ext uri="{FF2B5EF4-FFF2-40B4-BE49-F238E27FC236}">
                  <a16:creationId xmlns:a16="http://schemas.microsoft.com/office/drawing/2014/main" id="{B27BF47F-B157-834F-85B8-B406459E2E50}"/>
                </a:ext>
              </a:extLst>
            </p:cNvPr>
            <p:cNvGraphicFramePr>
              <a:graphicFrameLocks noChangeAspect="1"/>
            </p:cNvGraphicFramePr>
            <p:nvPr/>
          </p:nvGraphicFramePr>
          <p:xfrm>
            <a:off x="685800" y="3886200"/>
            <a:ext cx="2500312" cy="1395412"/>
          </p:xfrm>
          <a:graphic>
            <a:graphicData uri="http://schemas.openxmlformats.org/presentationml/2006/ole">
              <mc:AlternateContent xmlns:mc="http://schemas.openxmlformats.org/markup-compatibility/2006">
                <mc:Choice xmlns:v="urn:schemas-microsoft-com:vml" Requires="v">
                  <p:oleObj spid="_x0000_s163884" name="Equation" r:id="rId4" imgW="31305500" imgH="11404600" progId="Equation.3">
                    <p:embed/>
                  </p:oleObj>
                </mc:Choice>
                <mc:Fallback>
                  <p:oleObj name="Equation" r:id="rId4" imgW="31305500" imgH="11404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3886200"/>
                          <a:ext cx="2500312" cy="1395412"/>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65" name="TextBox 17">
              <a:extLst>
                <a:ext uri="{FF2B5EF4-FFF2-40B4-BE49-F238E27FC236}">
                  <a16:creationId xmlns:a16="http://schemas.microsoft.com/office/drawing/2014/main" id="{27AD5EED-AA17-0644-AC51-4FCDA64BF4AF}"/>
                </a:ext>
              </a:extLst>
            </p:cNvPr>
            <p:cNvSpPr txBox="1">
              <a:spLocks noChangeArrowheads="1"/>
            </p:cNvSpPr>
            <p:nvPr/>
          </p:nvSpPr>
          <p:spPr bwMode="auto">
            <a:xfrm>
              <a:off x="3581400" y="4114800"/>
              <a:ext cx="27655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a:latin typeface="Times New Roman" panose="02020603050405020304" pitchFamily="18" charset="0"/>
                  <a:cs typeface="Arial" panose="020B0604020202020204" pitchFamily="34" charset="0"/>
                </a:rPr>
                <a:t>Sum of squared residuals</a:t>
              </a:r>
            </a:p>
          </p:txBody>
        </p:sp>
        <p:sp>
          <p:nvSpPr>
            <p:cNvPr id="163866" name="TextBox 18">
              <a:extLst>
                <a:ext uri="{FF2B5EF4-FFF2-40B4-BE49-F238E27FC236}">
                  <a16:creationId xmlns:a16="http://schemas.microsoft.com/office/drawing/2014/main" id="{6CEFF828-0624-5C45-B85B-663B5F986B65}"/>
                </a:ext>
              </a:extLst>
            </p:cNvPr>
            <p:cNvSpPr txBox="1">
              <a:spLocks noChangeArrowheads="1"/>
            </p:cNvSpPr>
            <p:nvPr/>
          </p:nvSpPr>
          <p:spPr bwMode="auto">
            <a:xfrm>
              <a:off x="3505200" y="4648200"/>
              <a:ext cx="551785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000" dirty="0">
                  <a:latin typeface="Times New Roman" panose="02020603050405020304" pitchFamily="18" charset="0"/>
                  <a:cs typeface="Arial" panose="020B0604020202020204" pitchFamily="34" charset="0"/>
                </a:rPr>
                <a:t>Number of observations  minus  </a:t>
              </a:r>
              <a:r>
                <a:rPr lang="en-US" altLang="en-US" sz="2000" i="1" dirty="0">
                  <a:latin typeface="Times New Roman" panose="02020603050405020304" pitchFamily="18" charset="0"/>
                  <a:cs typeface="Arial" panose="020B0604020202020204" pitchFamily="34" charset="0"/>
                </a:rPr>
                <a:t>degrees of freedom</a:t>
              </a:r>
            </a:p>
            <a:p>
              <a:pPr eaLnBrk="1" hangingPunct="1"/>
              <a:r>
                <a:rPr lang="en-US" altLang="en-US" sz="2000" dirty="0">
                  <a:latin typeface="Times New Roman" panose="02020603050405020304" pitchFamily="18" charset="0"/>
                  <a:cs typeface="Arial" panose="020B0604020202020204" pitchFamily="34" charset="0"/>
                </a:rPr>
                <a:t>   (for simple regression, degrees of freedom = 2)</a:t>
              </a:r>
            </a:p>
          </p:txBody>
        </p:sp>
        <p:cxnSp>
          <p:nvCxnSpPr>
            <p:cNvPr id="21" name="Straight Arrow Connector 20">
              <a:extLst>
                <a:ext uri="{FF2B5EF4-FFF2-40B4-BE49-F238E27FC236}">
                  <a16:creationId xmlns:a16="http://schemas.microsoft.com/office/drawing/2014/main" id="{467F618E-82C4-C248-ABB4-20CEBB117E5A}"/>
                </a:ext>
              </a:extLst>
            </p:cNvPr>
            <p:cNvCxnSpPr>
              <a:stCxn id="163865" idx="1"/>
            </p:cNvCxnSpPr>
            <p:nvPr/>
          </p:nvCxnSpPr>
          <p:spPr>
            <a:xfrm rot="10800000" flipV="1">
              <a:off x="3276446" y="4314917"/>
              <a:ext cx="304782" cy="288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2A02D82-B2B0-F949-90D7-D3FD14827330}"/>
                </a:ext>
              </a:extLst>
            </p:cNvPr>
            <p:cNvCxnSpPr/>
            <p:nvPr/>
          </p:nvCxnSpPr>
          <p:spPr>
            <a:xfrm rot="10800000" flipV="1">
              <a:off x="3276446" y="4876932"/>
              <a:ext cx="304782" cy="2882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63845" name="Group 35">
            <a:extLst>
              <a:ext uri="{FF2B5EF4-FFF2-40B4-BE49-F238E27FC236}">
                <a16:creationId xmlns:a16="http://schemas.microsoft.com/office/drawing/2014/main" id="{D2094001-BBD2-F04E-9060-84C41963B6E6}"/>
              </a:ext>
            </a:extLst>
          </p:cNvPr>
          <p:cNvGrpSpPr>
            <a:grpSpLocks/>
          </p:cNvGrpSpPr>
          <p:nvPr/>
        </p:nvGrpSpPr>
        <p:grpSpPr bwMode="auto">
          <a:xfrm>
            <a:off x="6781800" y="1752600"/>
            <a:ext cx="2057400" cy="1371600"/>
            <a:chOff x="6781800" y="1752600"/>
            <a:chExt cx="1758950" cy="1371600"/>
          </a:xfrm>
        </p:grpSpPr>
        <p:cxnSp>
          <p:nvCxnSpPr>
            <p:cNvPr id="14" name="Straight Connector 13">
              <a:extLst>
                <a:ext uri="{FF2B5EF4-FFF2-40B4-BE49-F238E27FC236}">
                  <a16:creationId xmlns:a16="http://schemas.microsoft.com/office/drawing/2014/main" id="{7AFE03C4-0055-5D41-80E2-F9143A19CB53}"/>
                </a:ext>
              </a:extLst>
            </p:cNvPr>
            <p:cNvCxnSpPr/>
            <p:nvPr/>
          </p:nvCxnSpPr>
          <p:spPr bwMode="auto">
            <a:xfrm rot="5400000" flipH="1" flipV="1">
              <a:off x="7118277" y="2254251"/>
              <a:ext cx="263525"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B72F7D-CBB8-B04B-9841-C16DB5A38556}"/>
                </a:ext>
              </a:extLst>
            </p:cNvPr>
            <p:cNvCxnSpPr>
              <a:endCxn id="163855" idx="4"/>
            </p:cNvCxnSpPr>
            <p:nvPr/>
          </p:nvCxnSpPr>
          <p:spPr bwMode="auto">
            <a:xfrm rot="5400000">
              <a:off x="7798932" y="2202553"/>
              <a:ext cx="254000" cy="8143"/>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3848" name="Line 21">
              <a:extLst>
                <a:ext uri="{FF2B5EF4-FFF2-40B4-BE49-F238E27FC236}">
                  <a16:creationId xmlns:a16="http://schemas.microsoft.com/office/drawing/2014/main" id="{808D89BD-A1A7-0347-B359-2D4B31C42496}"/>
                </a:ext>
              </a:extLst>
            </p:cNvPr>
            <p:cNvSpPr>
              <a:spLocks noChangeShapeType="1"/>
            </p:cNvSpPr>
            <p:nvPr/>
          </p:nvSpPr>
          <p:spPr bwMode="auto">
            <a:xfrm>
              <a:off x="6781800" y="1752600"/>
              <a:ext cx="12905"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49" name="Line 22">
              <a:extLst>
                <a:ext uri="{FF2B5EF4-FFF2-40B4-BE49-F238E27FC236}">
                  <a16:creationId xmlns:a16="http://schemas.microsoft.com/office/drawing/2014/main" id="{D7DEA291-38FD-0C43-B70A-52F8D0C466A3}"/>
                </a:ext>
              </a:extLst>
            </p:cNvPr>
            <p:cNvSpPr>
              <a:spLocks noChangeShapeType="1"/>
            </p:cNvSpPr>
            <p:nvPr/>
          </p:nvSpPr>
          <p:spPr bwMode="auto">
            <a:xfrm>
              <a:off x="6794704" y="3124200"/>
              <a:ext cx="168289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50" name="Line 23">
              <a:extLst>
                <a:ext uri="{FF2B5EF4-FFF2-40B4-BE49-F238E27FC236}">
                  <a16:creationId xmlns:a16="http://schemas.microsoft.com/office/drawing/2014/main" id="{7B120CFA-2972-5345-AC84-169B891B8051}"/>
                </a:ext>
              </a:extLst>
            </p:cNvPr>
            <p:cNvSpPr>
              <a:spLocks noChangeShapeType="1"/>
            </p:cNvSpPr>
            <p:nvPr/>
          </p:nvSpPr>
          <p:spPr bwMode="auto">
            <a:xfrm flipV="1">
              <a:off x="6804886" y="1982437"/>
              <a:ext cx="1414529" cy="52981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851" name="Text Box 28">
              <a:extLst>
                <a:ext uri="{FF2B5EF4-FFF2-40B4-BE49-F238E27FC236}">
                  <a16:creationId xmlns:a16="http://schemas.microsoft.com/office/drawing/2014/main" id="{4F9E6823-AA0F-6C4A-9169-47DA1D22FD64}"/>
                </a:ext>
              </a:extLst>
            </p:cNvPr>
            <p:cNvSpPr txBox="1">
              <a:spLocks noChangeArrowheads="1"/>
            </p:cNvSpPr>
            <p:nvPr/>
          </p:nvSpPr>
          <p:spPr bwMode="auto">
            <a:xfrm>
              <a:off x="8281359" y="1982437"/>
              <a:ext cx="259391" cy="360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latin typeface="Times New Roman" panose="02020603050405020304" pitchFamily="18" charset="0"/>
                <a:cs typeface="Arial" panose="020B0604020202020204" pitchFamily="34" charset="0"/>
              </a:endParaRPr>
            </a:p>
          </p:txBody>
        </p:sp>
        <p:sp>
          <p:nvSpPr>
            <p:cNvPr id="163852" name="Oval 35">
              <a:extLst>
                <a:ext uri="{FF2B5EF4-FFF2-40B4-BE49-F238E27FC236}">
                  <a16:creationId xmlns:a16="http://schemas.microsoft.com/office/drawing/2014/main" id="{175A918B-9F76-894B-A96F-606E8CF077B2}"/>
                </a:ext>
              </a:extLst>
            </p:cNvPr>
            <p:cNvSpPr>
              <a:spLocks noChangeArrowheads="1"/>
            </p:cNvSpPr>
            <p:nvPr/>
          </p:nvSpPr>
          <p:spPr bwMode="auto">
            <a:xfrm>
              <a:off x="7091519" y="2555822"/>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3853" name="Oval 36">
              <a:extLst>
                <a:ext uri="{FF2B5EF4-FFF2-40B4-BE49-F238E27FC236}">
                  <a16:creationId xmlns:a16="http://schemas.microsoft.com/office/drawing/2014/main" id="{04390231-FCA8-2B43-A083-9A4003E50364}"/>
                </a:ext>
              </a:extLst>
            </p:cNvPr>
            <p:cNvSpPr>
              <a:spLocks noChangeArrowheads="1"/>
            </p:cNvSpPr>
            <p:nvPr/>
          </p:nvSpPr>
          <p:spPr bwMode="auto">
            <a:xfrm>
              <a:off x="7191130" y="2069123"/>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3854" name="Oval 37">
              <a:extLst>
                <a:ext uri="{FF2B5EF4-FFF2-40B4-BE49-F238E27FC236}">
                  <a16:creationId xmlns:a16="http://schemas.microsoft.com/office/drawing/2014/main" id="{2A8412EC-C5E1-9147-801A-97DBBDD73AB1}"/>
                </a:ext>
              </a:extLst>
            </p:cNvPr>
            <p:cNvSpPr>
              <a:spLocks noChangeArrowheads="1"/>
            </p:cNvSpPr>
            <p:nvPr/>
          </p:nvSpPr>
          <p:spPr bwMode="auto">
            <a:xfrm>
              <a:off x="7463183" y="2315452"/>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3855" name="Oval 38">
              <a:extLst>
                <a:ext uri="{FF2B5EF4-FFF2-40B4-BE49-F238E27FC236}">
                  <a16:creationId xmlns:a16="http://schemas.microsoft.com/office/drawing/2014/main" id="{B280DFBF-6408-4446-8E62-C7DD7EB6D00B}"/>
                </a:ext>
              </a:extLst>
            </p:cNvPr>
            <p:cNvSpPr>
              <a:spLocks noChangeArrowheads="1"/>
            </p:cNvSpPr>
            <p:nvPr/>
          </p:nvSpPr>
          <p:spPr bwMode="auto">
            <a:xfrm>
              <a:off x="7892840" y="2280138"/>
              <a:ext cx="58476" cy="52754"/>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3856" name="Oval 39">
              <a:extLst>
                <a:ext uri="{FF2B5EF4-FFF2-40B4-BE49-F238E27FC236}">
                  <a16:creationId xmlns:a16="http://schemas.microsoft.com/office/drawing/2014/main" id="{0898DE0D-FCAD-ED45-BF70-FE21E0B06025}"/>
                </a:ext>
              </a:extLst>
            </p:cNvPr>
            <p:cNvSpPr>
              <a:spLocks noChangeArrowheads="1"/>
            </p:cNvSpPr>
            <p:nvPr/>
          </p:nvSpPr>
          <p:spPr bwMode="auto">
            <a:xfrm>
              <a:off x="7587071" y="2075080"/>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3857" name="Oval 40">
              <a:extLst>
                <a:ext uri="{FF2B5EF4-FFF2-40B4-BE49-F238E27FC236}">
                  <a16:creationId xmlns:a16="http://schemas.microsoft.com/office/drawing/2014/main" id="{CE0DCD1E-0FAB-7D49-8DB7-BFD4D342D0EC}"/>
                </a:ext>
              </a:extLst>
            </p:cNvPr>
            <p:cNvSpPr>
              <a:spLocks noChangeArrowheads="1"/>
            </p:cNvSpPr>
            <p:nvPr/>
          </p:nvSpPr>
          <p:spPr bwMode="auto">
            <a:xfrm>
              <a:off x="7710958" y="2195266"/>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sp>
          <p:nvSpPr>
            <p:cNvPr id="163858" name="Oval 41">
              <a:extLst>
                <a:ext uri="{FF2B5EF4-FFF2-40B4-BE49-F238E27FC236}">
                  <a16:creationId xmlns:a16="http://schemas.microsoft.com/office/drawing/2014/main" id="{B12A85C9-2006-BE4C-AE08-DAAA4BA6C47F}"/>
                </a:ext>
              </a:extLst>
            </p:cNvPr>
            <p:cNvSpPr>
              <a:spLocks noChangeArrowheads="1"/>
            </p:cNvSpPr>
            <p:nvPr/>
          </p:nvSpPr>
          <p:spPr bwMode="auto">
            <a:xfrm>
              <a:off x="8082622" y="1774617"/>
              <a:ext cx="61944" cy="6009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p>
          </p:txBody>
        </p:sp>
        <p:cxnSp>
          <p:nvCxnSpPr>
            <p:cNvPr id="30" name="Straight Connector 29">
              <a:extLst>
                <a:ext uri="{FF2B5EF4-FFF2-40B4-BE49-F238E27FC236}">
                  <a16:creationId xmlns:a16="http://schemas.microsoft.com/office/drawing/2014/main" id="{0C395FB8-3CB8-624F-9258-F51E4171DDD0}"/>
                </a:ext>
              </a:extLst>
            </p:cNvPr>
            <p:cNvCxnSpPr>
              <a:endCxn id="163852" idx="0"/>
            </p:cNvCxnSpPr>
            <p:nvPr/>
          </p:nvCxnSpPr>
          <p:spPr bwMode="auto">
            <a:xfrm rot="16200000" flipH="1">
              <a:off x="7031986" y="2465399"/>
              <a:ext cx="171450" cy="950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9D1245-DC58-9F4B-8B6E-2EBCEDD8B6C7}"/>
                </a:ext>
              </a:extLst>
            </p:cNvPr>
            <p:cNvCxnSpPr/>
            <p:nvPr/>
          </p:nvCxnSpPr>
          <p:spPr bwMode="auto">
            <a:xfrm rot="5400000">
              <a:off x="8011142" y="1912938"/>
              <a:ext cx="2286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EECE59-C4E3-3645-A744-F3E0D89D6953}"/>
                </a:ext>
              </a:extLst>
            </p:cNvPr>
            <p:cNvCxnSpPr>
              <a:endCxn id="163854" idx="1"/>
            </p:cNvCxnSpPr>
            <p:nvPr/>
          </p:nvCxnSpPr>
          <p:spPr bwMode="auto">
            <a:xfrm rot="5400000">
              <a:off x="7441320" y="2288727"/>
              <a:ext cx="66675" cy="4071"/>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B357BBB-D108-FD44-91B8-72B81B6A7F8F}"/>
                </a:ext>
              </a:extLst>
            </p:cNvPr>
            <p:cNvCxnSpPr/>
            <p:nvPr/>
          </p:nvCxnSpPr>
          <p:spPr bwMode="auto">
            <a:xfrm rot="5400000">
              <a:off x="7571116" y="2155825"/>
              <a:ext cx="10160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655D4DF-3429-A84D-9163-B4FAE0849A0E}"/>
                </a:ext>
              </a:extLst>
            </p:cNvPr>
            <p:cNvCxnSpPr/>
            <p:nvPr/>
          </p:nvCxnSpPr>
          <p:spPr bwMode="auto">
            <a:xfrm rot="5400000">
              <a:off x="7708371" y="2180432"/>
              <a:ext cx="52387"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889" name="Group 30">
            <a:extLst>
              <a:ext uri="{FF2B5EF4-FFF2-40B4-BE49-F238E27FC236}">
                <a16:creationId xmlns:a16="http://schemas.microsoft.com/office/drawing/2014/main" id="{21788F11-6542-AE4E-9420-8B3EB584E708}"/>
              </a:ext>
            </a:extLst>
          </p:cNvPr>
          <p:cNvGrpSpPr>
            <a:grpSpLocks/>
          </p:cNvGrpSpPr>
          <p:nvPr/>
        </p:nvGrpSpPr>
        <p:grpSpPr bwMode="auto">
          <a:xfrm>
            <a:off x="0" y="1143000"/>
            <a:ext cx="9144000" cy="4010025"/>
            <a:chOff x="0" y="838200"/>
            <a:chExt cx="9144000" cy="4010025"/>
          </a:xfrm>
        </p:grpSpPr>
        <p:pic>
          <p:nvPicPr>
            <p:cNvPr id="165896" name="Picture 3" descr="Scatterplot r=1">
              <a:extLst>
                <a:ext uri="{FF2B5EF4-FFF2-40B4-BE49-F238E27FC236}">
                  <a16:creationId xmlns:a16="http://schemas.microsoft.com/office/drawing/2014/main" id="{91487D57-EC95-E94E-8CF8-C60D0F63F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30162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7" name="Picture 4" descr="Scatterplot r=0">
              <a:extLst>
                <a:ext uri="{FF2B5EF4-FFF2-40B4-BE49-F238E27FC236}">
                  <a16:creationId xmlns:a16="http://schemas.microsoft.com/office/drawing/2014/main" id="{417FE300-EF9E-C740-9CC8-D0892ACB7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050" y="838200"/>
              <a:ext cx="30162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8" name="Picture 6" descr="Scatterplot r=0">
              <a:extLst>
                <a:ext uri="{FF2B5EF4-FFF2-40B4-BE49-F238E27FC236}">
                  <a16:creationId xmlns:a16="http://schemas.microsoft.com/office/drawing/2014/main" id="{4901A80A-5A53-1A48-BB77-59E65B8CB5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750" y="838200"/>
              <a:ext cx="30162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9" name="Oval 7">
              <a:extLst>
                <a:ext uri="{FF2B5EF4-FFF2-40B4-BE49-F238E27FC236}">
                  <a16:creationId xmlns:a16="http://schemas.microsoft.com/office/drawing/2014/main" id="{6D504DA5-2FC5-4A45-B330-BC018BF88587}"/>
                </a:ext>
              </a:extLst>
            </p:cNvPr>
            <p:cNvSpPr>
              <a:spLocks noChangeArrowheads="1"/>
            </p:cNvSpPr>
            <p:nvPr/>
          </p:nvSpPr>
          <p:spPr bwMode="auto">
            <a:xfrm>
              <a:off x="381000" y="1447800"/>
              <a:ext cx="1066800" cy="6096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r</a:t>
              </a:r>
              <a:r>
                <a:rPr lang="en-US" altLang="en-US" sz="2000" baseline="30000"/>
                <a:t>2</a:t>
              </a:r>
              <a:r>
                <a:rPr lang="en-US" altLang="en-US" sz="2000"/>
                <a:t> = r = 1</a:t>
              </a:r>
            </a:p>
            <a:p>
              <a:pPr algn="ctr" eaLnBrk="1" hangingPunct="1"/>
              <a:r>
                <a:rPr lang="en-US" altLang="en-US" sz="2000"/>
                <a:t>  S</a:t>
              </a:r>
              <a:r>
                <a:rPr lang="en-US" altLang="en-US" sz="2000" baseline="-25000"/>
                <a:t>e</a:t>
              </a:r>
              <a:r>
                <a:rPr lang="en-US" altLang="en-US" sz="2000"/>
                <a:t>= 0.0   </a:t>
              </a:r>
            </a:p>
            <a:p>
              <a:pPr algn="ctr" eaLnBrk="1" hangingPunct="1"/>
              <a:r>
                <a:rPr lang="en-US" altLang="en-US" sz="2000"/>
                <a:t>S</a:t>
              </a:r>
              <a:r>
                <a:rPr lang="en-US" altLang="en-US" sz="2000" baseline="-25000"/>
                <a:t>y </a:t>
              </a:r>
              <a:r>
                <a:rPr lang="en-US" altLang="en-US" sz="2000"/>
                <a:t>= 2</a:t>
              </a:r>
            </a:p>
            <a:p>
              <a:pPr algn="ctr" eaLnBrk="1" hangingPunct="1"/>
              <a:r>
                <a:rPr lang="en-US" altLang="en-US" sz="2000"/>
                <a:t>b =  2</a:t>
              </a:r>
            </a:p>
            <a:p>
              <a:pPr algn="ctr" eaLnBrk="1" hangingPunct="1"/>
              <a:endParaRPr lang="en-US" altLang="en-US" sz="800"/>
            </a:p>
            <a:p>
              <a:pPr algn="ctr" eaLnBrk="1" hangingPunct="1"/>
              <a:endParaRPr lang="en-US" altLang="en-US" sz="2000"/>
            </a:p>
          </p:txBody>
        </p:sp>
        <p:sp>
          <p:nvSpPr>
            <p:cNvPr id="165900" name="Rectangle 8">
              <a:extLst>
                <a:ext uri="{FF2B5EF4-FFF2-40B4-BE49-F238E27FC236}">
                  <a16:creationId xmlns:a16="http://schemas.microsoft.com/office/drawing/2014/main" id="{EBA07E5B-9D46-1B42-87C2-32EAEA6C26F4}"/>
                </a:ext>
              </a:extLst>
            </p:cNvPr>
            <p:cNvSpPr>
              <a:spLocks noChangeArrowheads="1"/>
            </p:cNvSpPr>
            <p:nvPr/>
          </p:nvSpPr>
          <p:spPr bwMode="auto">
            <a:xfrm>
              <a:off x="1885950" y="2057400"/>
              <a:ext cx="9906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perfect</a:t>
              </a:r>
            </a:p>
            <a:p>
              <a:pPr algn="ctr" eaLnBrk="1" hangingPunct="1"/>
              <a:r>
                <a:rPr lang="en-US" altLang="en-US" sz="2000"/>
                <a:t>positive</a:t>
              </a:r>
            </a:p>
          </p:txBody>
        </p:sp>
        <p:sp>
          <p:nvSpPr>
            <p:cNvPr id="165901" name="Oval 9">
              <a:extLst>
                <a:ext uri="{FF2B5EF4-FFF2-40B4-BE49-F238E27FC236}">
                  <a16:creationId xmlns:a16="http://schemas.microsoft.com/office/drawing/2014/main" id="{A3805A43-213F-7640-ACC0-8E99A10D35B4}"/>
                </a:ext>
              </a:extLst>
            </p:cNvPr>
            <p:cNvSpPr>
              <a:spLocks noChangeArrowheads="1"/>
            </p:cNvSpPr>
            <p:nvPr/>
          </p:nvSpPr>
          <p:spPr bwMode="auto">
            <a:xfrm>
              <a:off x="3886200" y="1219200"/>
              <a:ext cx="1066800" cy="457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r</a:t>
              </a:r>
              <a:r>
                <a:rPr lang="en-US" altLang="en-US" sz="2000" baseline="30000"/>
                <a:t>2</a:t>
              </a:r>
              <a:r>
                <a:rPr lang="en-US" altLang="en-US" sz="2000"/>
                <a:t> = 0.94  r = .97</a:t>
              </a:r>
            </a:p>
            <a:p>
              <a:pPr algn="ctr" eaLnBrk="1" hangingPunct="1"/>
              <a:r>
                <a:rPr lang="en-US" altLang="en-US" sz="2000"/>
                <a:t>S</a:t>
              </a:r>
              <a:r>
                <a:rPr lang="en-US" altLang="en-US" sz="2000" baseline="-25000"/>
                <a:t>e</a:t>
              </a:r>
              <a:r>
                <a:rPr lang="en-US" altLang="en-US" sz="2000"/>
                <a:t>= 0.3</a:t>
              </a:r>
            </a:p>
          </p:txBody>
        </p:sp>
        <p:sp>
          <p:nvSpPr>
            <p:cNvPr id="165902" name="Oval 10">
              <a:extLst>
                <a:ext uri="{FF2B5EF4-FFF2-40B4-BE49-F238E27FC236}">
                  <a16:creationId xmlns:a16="http://schemas.microsoft.com/office/drawing/2014/main" id="{0F2F384C-6E3A-4747-8F5E-D998C29A3DC6}"/>
                </a:ext>
              </a:extLst>
            </p:cNvPr>
            <p:cNvSpPr>
              <a:spLocks noChangeArrowheads="1"/>
            </p:cNvSpPr>
            <p:nvPr/>
          </p:nvSpPr>
          <p:spPr bwMode="auto">
            <a:xfrm>
              <a:off x="6781800" y="1524000"/>
              <a:ext cx="914400" cy="457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r</a:t>
              </a:r>
              <a:r>
                <a:rPr lang="en-US" altLang="en-US" sz="2000" baseline="30000"/>
                <a:t>2</a:t>
              </a:r>
              <a:r>
                <a:rPr lang="en-US" altLang="en-US" sz="2000"/>
                <a:t> = 0.51  r = .71</a:t>
              </a:r>
            </a:p>
            <a:p>
              <a:pPr algn="ctr" eaLnBrk="1" hangingPunct="1"/>
              <a:r>
                <a:rPr lang="en-US" altLang="en-US" sz="2000"/>
                <a:t>S</a:t>
              </a:r>
              <a:r>
                <a:rPr lang="en-US" altLang="en-US" sz="2000" baseline="-25000"/>
                <a:t>e</a:t>
              </a:r>
              <a:r>
                <a:rPr lang="en-US" altLang="en-US" sz="2000"/>
                <a:t>= 1.1</a:t>
              </a:r>
            </a:p>
            <a:p>
              <a:pPr algn="ctr" eaLnBrk="1" hangingPunct="1"/>
              <a:r>
                <a:rPr lang="en-US" altLang="en-US" sz="2000"/>
                <a:t>b = 1.1</a:t>
              </a:r>
            </a:p>
            <a:p>
              <a:pPr algn="ctr" eaLnBrk="1" hangingPunct="1"/>
              <a:endParaRPr lang="en-US" altLang="en-US" sz="2000"/>
            </a:p>
          </p:txBody>
        </p:sp>
        <p:sp>
          <p:nvSpPr>
            <p:cNvPr id="165903" name="Rectangle 11">
              <a:extLst>
                <a:ext uri="{FF2B5EF4-FFF2-40B4-BE49-F238E27FC236}">
                  <a16:creationId xmlns:a16="http://schemas.microsoft.com/office/drawing/2014/main" id="{59A809E5-6575-6548-9EDB-AB8A3365C590}"/>
                </a:ext>
              </a:extLst>
            </p:cNvPr>
            <p:cNvSpPr>
              <a:spLocks noChangeArrowheads="1"/>
            </p:cNvSpPr>
            <p:nvPr/>
          </p:nvSpPr>
          <p:spPr bwMode="auto">
            <a:xfrm>
              <a:off x="4800600" y="2057400"/>
              <a:ext cx="11430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Very strong</a:t>
              </a:r>
            </a:p>
          </p:txBody>
        </p:sp>
        <p:sp>
          <p:nvSpPr>
            <p:cNvPr id="165904" name="Rectangle 12">
              <a:extLst>
                <a:ext uri="{FF2B5EF4-FFF2-40B4-BE49-F238E27FC236}">
                  <a16:creationId xmlns:a16="http://schemas.microsoft.com/office/drawing/2014/main" id="{464F5881-3D57-5C46-AE1D-51617491F6E5}"/>
                </a:ext>
              </a:extLst>
            </p:cNvPr>
            <p:cNvSpPr>
              <a:spLocks noChangeArrowheads="1"/>
            </p:cNvSpPr>
            <p:nvPr/>
          </p:nvSpPr>
          <p:spPr bwMode="auto">
            <a:xfrm>
              <a:off x="8001000" y="2057400"/>
              <a:ext cx="9906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strong</a:t>
              </a:r>
            </a:p>
          </p:txBody>
        </p:sp>
        <p:pic>
          <p:nvPicPr>
            <p:cNvPr id="165905" name="Picture 13" descr="Scatterplot r=0">
              <a:extLst>
                <a:ext uri="{FF2B5EF4-FFF2-40B4-BE49-F238E27FC236}">
                  <a16:creationId xmlns:a16="http://schemas.microsoft.com/office/drawing/2014/main" id="{BBDE907F-5037-9346-B394-6C731D20E4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819400"/>
              <a:ext cx="30162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06" name="Picture 14" descr="Scatterplot r=0">
              <a:extLst>
                <a:ext uri="{FF2B5EF4-FFF2-40B4-BE49-F238E27FC236}">
                  <a16:creationId xmlns:a16="http://schemas.microsoft.com/office/drawing/2014/main" id="{08F5E3A6-FA11-E343-B687-372F578462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7050" y="2819400"/>
              <a:ext cx="30162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07" name="Picture 16" descr="Scatterplot r=0">
              <a:extLst>
                <a:ext uri="{FF2B5EF4-FFF2-40B4-BE49-F238E27FC236}">
                  <a16:creationId xmlns:a16="http://schemas.microsoft.com/office/drawing/2014/main" id="{7E7F544D-B7C5-5848-AE46-35CB08EA94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7750" y="2838450"/>
              <a:ext cx="30162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08" name="Oval 19">
              <a:extLst>
                <a:ext uri="{FF2B5EF4-FFF2-40B4-BE49-F238E27FC236}">
                  <a16:creationId xmlns:a16="http://schemas.microsoft.com/office/drawing/2014/main" id="{F4FCEFF8-2947-A049-8518-5BC5F80F10F4}"/>
                </a:ext>
              </a:extLst>
            </p:cNvPr>
            <p:cNvSpPr>
              <a:spLocks noChangeArrowheads="1"/>
            </p:cNvSpPr>
            <p:nvPr/>
          </p:nvSpPr>
          <p:spPr bwMode="auto">
            <a:xfrm>
              <a:off x="304800" y="3352800"/>
              <a:ext cx="1676400" cy="914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r</a:t>
              </a:r>
              <a:r>
                <a:rPr lang="en-US" altLang="en-US" sz="2000" baseline="30000"/>
                <a:t>2</a:t>
              </a:r>
              <a:r>
                <a:rPr lang="en-US" altLang="en-US" sz="2000"/>
                <a:t> = 0.26  r = .51</a:t>
              </a:r>
            </a:p>
            <a:p>
              <a:pPr algn="ctr" eaLnBrk="1" hangingPunct="1"/>
              <a:r>
                <a:rPr lang="en-US" altLang="en-US" sz="2000"/>
                <a:t>S</a:t>
              </a:r>
              <a:r>
                <a:rPr lang="en-US" altLang="en-US" sz="2000" baseline="-25000"/>
                <a:t>e</a:t>
              </a:r>
              <a:r>
                <a:rPr lang="en-US" altLang="en-US" sz="2000"/>
                <a:t>= 1.3</a:t>
              </a:r>
            </a:p>
            <a:p>
              <a:pPr algn="ctr" eaLnBrk="1" hangingPunct="1"/>
              <a:r>
                <a:rPr lang="en-US" altLang="en-US" sz="2000"/>
                <a:t>b = 0.8</a:t>
              </a:r>
            </a:p>
            <a:p>
              <a:pPr algn="ctr" eaLnBrk="1" hangingPunct="1"/>
              <a:endParaRPr lang="en-US" altLang="en-US" sz="2000"/>
            </a:p>
            <a:p>
              <a:pPr algn="ctr" eaLnBrk="1" hangingPunct="1"/>
              <a:r>
                <a:rPr lang="en-US" altLang="en-US" sz="2000"/>
                <a:t> </a:t>
              </a:r>
            </a:p>
          </p:txBody>
        </p:sp>
        <p:sp>
          <p:nvSpPr>
            <p:cNvPr id="165909" name="Oval 20">
              <a:extLst>
                <a:ext uri="{FF2B5EF4-FFF2-40B4-BE49-F238E27FC236}">
                  <a16:creationId xmlns:a16="http://schemas.microsoft.com/office/drawing/2014/main" id="{68B17855-2FE0-F64B-9506-835598602E8A}"/>
                </a:ext>
              </a:extLst>
            </p:cNvPr>
            <p:cNvSpPr>
              <a:spLocks noChangeArrowheads="1"/>
            </p:cNvSpPr>
            <p:nvPr/>
          </p:nvSpPr>
          <p:spPr bwMode="auto">
            <a:xfrm>
              <a:off x="3429000" y="3429000"/>
              <a:ext cx="914400" cy="457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r</a:t>
              </a:r>
              <a:r>
                <a:rPr lang="en-US" altLang="en-US" sz="2000" baseline="30000"/>
                <a:t>2</a:t>
              </a:r>
              <a:r>
                <a:rPr lang="en-US" altLang="en-US" sz="2000"/>
                <a:t> = 0.07</a:t>
              </a:r>
            </a:p>
            <a:p>
              <a:pPr algn="ctr" eaLnBrk="1" hangingPunct="1"/>
              <a:r>
                <a:rPr lang="en-US" altLang="en-US" sz="2000"/>
                <a:t>S</a:t>
              </a:r>
              <a:r>
                <a:rPr lang="en-US" altLang="en-US" sz="2000" baseline="-25000"/>
                <a:t>e</a:t>
              </a:r>
              <a:r>
                <a:rPr lang="en-US" altLang="en-US" sz="2000"/>
                <a:t>= 1.8</a:t>
              </a:r>
            </a:p>
            <a:p>
              <a:pPr algn="ctr" eaLnBrk="1" hangingPunct="1"/>
              <a:r>
                <a:rPr lang="en-US" altLang="en-US" sz="2000"/>
                <a:t>b = 0.1</a:t>
              </a:r>
            </a:p>
            <a:p>
              <a:pPr algn="ctr" eaLnBrk="1" hangingPunct="1"/>
              <a:endParaRPr lang="en-US" altLang="en-US" sz="2000"/>
            </a:p>
          </p:txBody>
        </p:sp>
        <p:sp>
          <p:nvSpPr>
            <p:cNvPr id="165910" name="Oval 21">
              <a:extLst>
                <a:ext uri="{FF2B5EF4-FFF2-40B4-BE49-F238E27FC236}">
                  <a16:creationId xmlns:a16="http://schemas.microsoft.com/office/drawing/2014/main" id="{323B2FDB-0E65-D240-80DA-AE07DBB5E26C}"/>
                </a:ext>
              </a:extLst>
            </p:cNvPr>
            <p:cNvSpPr>
              <a:spLocks noChangeArrowheads="1"/>
            </p:cNvSpPr>
            <p:nvPr/>
          </p:nvSpPr>
          <p:spPr bwMode="auto">
            <a:xfrm>
              <a:off x="6477000" y="3429000"/>
              <a:ext cx="914400" cy="4572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r</a:t>
              </a:r>
              <a:r>
                <a:rPr lang="en-US" altLang="en-US" sz="2000" baseline="30000"/>
                <a:t>2</a:t>
              </a:r>
              <a:r>
                <a:rPr lang="en-US" altLang="en-US" sz="2000"/>
                <a:t> = r= 0.00</a:t>
              </a:r>
            </a:p>
            <a:p>
              <a:pPr algn="ctr" eaLnBrk="1" hangingPunct="1"/>
              <a:r>
                <a:rPr lang="en-US" altLang="en-US" sz="2000"/>
                <a:t>S</a:t>
              </a:r>
              <a:r>
                <a:rPr lang="en-US" altLang="en-US" sz="2000" baseline="-25000"/>
                <a:t>e</a:t>
              </a:r>
              <a:r>
                <a:rPr lang="en-US" altLang="en-US" sz="2000"/>
                <a:t>= S</a:t>
              </a:r>
              <a:r>
                <a:rPr lang="en-US" altLang="en-US" sz="2000" baseline="-25000"/>
                <a:t>y </a:t>
              </a:r>
              <a:r>
                <a:rPr lang="en-US" altLang="en-US" sz="2000"/>
                <a:t>= 2</a:t>
              </a:r>
            </a:p>
            <a:p>
              <a:pPr algn="ctr" eaLnBrk="1" hangingPunct="1"/>
              <a:endParaRPr lang="en-US" altLang="en-US" sz="2000"/>
            </a:p>
            <a:p>
              <a:pPr algn="ctr" eaLnBrk="1" hangingPunct="1"/>
              <a:endParaRPr lang="en-US" altLang="en-US" sz="2000"/>
            </a:p>
          </p:txBody>
        </p:sp>
        <p:sp>
          <p:nvSpPr>
            <p:cNvPr id="165911" name="Rectangle 22">
              <a:extLst>
                <a:ext uri="{FF2B5EF4-FFF2-40B4-BE49-F238E27FC236}">
                  <a16:creationId xmlns:a16="http://schemas.microsoft.com/office/drawing/2014/main" id="{DC1D555F-0870-AE49-9693-35E8BD3F996B}"/>
                </a:ext>
              </a:extLst>
            </p:cNvPr>
            <p:cNvSpPr>
              <a:spLocks noChangeArrowheads="1"/>
            </p:cNvSpPr>
            <p:nvPr/>
          </p:nvSpPr>
          <p:spPr bwMode="auto">
            <a:xfrm>
              <a:off x="1905000" y="4038600"/>
              <a:ext cx="9906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moderate</a:t>
              </a:r>
            </a:p>
          </p:txBody>
        </p:sp>
        <p:sp>
          <p:nvSpPr>
            <p:cNvPr id="165912" name="Rectangle 23">
              <a:extLst>
                <a:ext uri="{FF2B5EF4-FFF2-40B4-BE49-F238E27FC236}">
                  <a16:creationId xmlns:a16="http://schemas.microsoft.com/office/drawing/2014/main" id="{B0DDCD68-32AF-D545-B8DC-B2A9FD06BB38}"/>
                </a:ext>
              </a:extLst>
            </p:cNvPr>
            <p:cNvSpPr>
              <a:spLocks noChangeArrowheads="1"/>
            </p:cNvSpPr>
            <p:nvPr/>
          </p:nvSpPr>
          <p:spPr bwMode="auto">
            <a:xfrm>
              <a:off x="4953000" y="4038600"/>
              <a:ext cx="9906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weak</a:t>
              </a:r>
            </a:p>
          </p:txBody>
        </p:sp>
        <p:sp>
          <p:nvSpPr>
            <p:cNvPr id="165913" name="Rectangle 24">
              <a:extLst>
                <a:ext uri="{FF2B5EF4-FFF2-40B4-BE49-F238E27FC236}">
                  <a16:creationId xmlns:a16="http://schemas.microsoft.com/office/drawing/2014/main" id="{C72C4E8F-0B44-7C4E-96F8-742AA5A63713}"/>
                </a:ext>
              </a:extLst>
            </p:cNvPr>
            <p:cNvSpPr>
              <a:spLocks noChangeArrowheads="1"/>
            </p:cNvSpPr>
            <p:nvPr/>
          </p:nvSpPr>
          <p:spPr bwMode="auto">
            <a:xfrm>
              <a:off x="8001000" y="4038600"/>
              <a:ext cx="9906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a:t>none</a:t>
              </a:r>
            </a:p>
          </p:txBody>
        </p:sp>
      </p:grpSp>
      <p:sp>
        <p:nvSpPr>
          <p:cNvPr id="165890" name="Rectangle 27">
            <a:extLst>
              <a:ext uri="{FF2B5EF4-FFF2-40B4-BE49-F238E27FC236}">
                <a16:creationId xmlns:a16="http://schemas.microsoft.com/office/drawing/2014/main" id="{F6A60445-55C5-5C45-A49E-53B9FF0AE62C}"/>
              </a:ext>
            </a:extLst>
          </p:cNvPr>
          <p:cNvSpPr>
            <a:spLocks noChangeArrowheads="1"/>
          </p:cNvSpPr>
          <p:nvPr/>
        </p:nvSpPr>
        <p:spPr bwMode="auto">
          <a:xfrm>
            <a:off x="0" y="5334000"/>
            <a:ext cx="1600200" cy="15240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000" b="1" i="1"/>
              <a:t>Regression</a:t>
            </a:r>
          </a:p>
          <a:p>
            <a:pPr algn="ctr" eaLnBrk="1" hangingPunct="1"/>
            <a:r>
              <a:rPr lang="en-US" altLang="en-US" sz="2000" b="1" i="1"/>
              <a:t>line in</a:t>
            </a:r>
          </a:p>
          <a:p>
            <a:pPr algn="ctr" eaLnBrk="1" hangingPunct="1"/>
            <a:r>
              <a:rPr lang="en-US" altLang="en-US" sz="2000" b="1" i="1">
                <a:solidFill>
                  <a:schemeClr val="accent2"/>
                </a:solidFill>
              </a:rPr>
              <a:t>blue</a:t>
            </a:r>
          </a:p>
        </p:txBody>
      </p:sp>
      <p:sp>
        <p:nvSpPr>
          <p:cNvPr id="165891" name="Line 28">
            <a:extLst>
              <a:ext uri="{FF2B5EF4-FFF2-40B4-BE49-F238E27FC236}">
                <a16:creationId xmlns:a16="http://schemas.microsoft.com/office/drawing/2014/main" id="{7815F860-B33B-B04F-B643-F40687BDC258}"/>
              </a:ext>
            </a:extLst>
          </p:cNvPr>
          <p:cNvSpPr>
            <a:spLocks noChangeShapeType="1"/>
          </p:cNvSpPr>
          <p:nvPr/>
        </p:nvSpPr>
        <p:spPr bwMode="auto">
          <a:xfrm flipH="1" flipV="1">
            <a:off x="533400" y="4419600"/>
            <a:ext cx="76200" cy="83820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5892" name="TextBox 28">
            <a:extLst>
              <a:ext uri="{FF2B5EF4-FFF2-40B4-BE49-F238E27FC236}">
                <a16:creationId xmlns:a16="http://schemas.microsoft.com/office/drawing/2014/main" id="{8EEFD6FE-2EB6-DA4B-9257-873033533861}"/>
              </a:ext>
            </a:extLst>
          </p:cNvPr>
          <p:cNvSpPr txBox="1">
            <a:spLocks noChangeArrowheads="1"/>
          </p:cNvSpPr>
          <p:nvPr/>
        </p:nvSpPr>
        <p:spPr bwMode="auto">
          <a:xfrm>
            <a:off x="2362200" y="5226050"/>
            <a:ext cx="64770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Arial" panose="020B0604020202020204" pitchFamily="34" charset="0"/>
              </a:rPr>
              <a:t>As the coefficient of determination gets smaller, the slope of the regression line (b) gets closer to zero.</a:t>
            </a:r>
          </a:p>
          <a:p>
            <a:pPr eaLnBrk="1" hangingPunct="1"/>
            <a:r>
              <a:rPr lang="en-US" altLang="en-US" sz="1800">
                <a:latin typeface="Times New Roman" panose="02020603050405020304" pitchFamily="18" charset="0"/>
                <a:cs typeface="Arial" panose="020B0604020202020204" pitchFamily="34" charset="0"/>
              </a:rPr>
              <a:t>As the coefficient of determination gets smaller, the standard error gets larger, and closer to the standard deviation of the dependent variable (Y) (S</a:t>
            </a:r>
            <a:r>
              <a:rPr lang="en-US" altLang="en-US" sz="1800" baseline="-25000">
                <a:latin typeface="Times New Roman" panose="02020603050405020304" pitchFamily="18" charset="0"/>
                <a:cs typeface="Arial" panose="020B0604020202020204" pitchFamily="34" charset="0"/>
              </a:rPr>
              <a:t>y </a:t>
            </a:r>
            <a:r>
              <a:rPr lang="en-US" altLang="en-US" sz="1800">
                <a:latin typeface="Times New Roman" panose="02020603050405020304" pitchFamily="18" charset="0"/>
                <a:cs typeface="Arial" panose="020B0604020202020204" pitchFamily="34" charset="0"/>
              </a:rPr>
              <a:t>= 2)</a:t>
            </a:r>
          </a:p>
          <a:p>
            <a:pPr eaLnBrk="1" hangingPunct="1"/>
            <a:endParaRPr lang="en-US" altLang="en-US" sz="1800">
              <a:latin typeface="Times New Roman" panose="02020603050405020304" pitchFamily="18" charset="0"/>
              <a:cs typeface="Arial" panose="020B0604020202020204" pitchFamily="34" charset="0"/>
            </a:endParaRPr>
          </a:p>
        </p:txBody>
      </p:sp>
      <p:sp>
        <p:nvSpPr>
          <p:cNvPr id="33798" name="Title 29">
            <a:extLst>
              <a:ext uri="{FF2B5EF4-FFF2-40B4-BE49-F238E27FC236}">
                <a16:creationId xmlns:a16="http://schemas.microsoft.com/office/drawing/2014/main" id="{E8401022-2D02-B344-8ACC-D338CA83D1F5}"/>
              </a:ext>
            </a:extLst>
          </p:cNvPr>
          <p:cNvSpPr>
            <a:spLocks noGrp="1"/>
          </p:cNvSpPr>
          <p:nvPr>
            <p:ph type="title"/>
          </p:nvPr>
        </p:nvSpPr>
        <p:spPr>
          <a:xfrm>
            <a:off x="0" y="228600"/>
            <a:ext cx="9144000" cy="609600"/>
          </a:xfrm>
        </p:spPr>
        <p:txBody>
          <a:bodyPr wrap="square" lIns="91440" tIns="45720" rIns="91440" bIns="45720" numCol="1" anchorCtr="0" compatLnSpc="1">
            <a:prstTxWarp prst="textNoShape">
              <a:avLst/>
            </a:prstTxWarp>
            <a:noAutofit/>
          </a:bodyPr>
          <a:lstStyle/>
          <a:p>
            <a:r>
              <a:rPr lang="en-US" altLang="en-US" sz="24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Coefficient of determination (r</a:t>
            </a:r>
            <a:r>
              <a:rPr lang="en-US" altLang="en-US" sz="2400" cap="none" baseline="30000">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2</a:t>
            </a:r>
            <a:r>
              <a:rPr lang="en-US" altLang="en-US" sz="24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 ),  correlation coefficinet (r), regression coefficient (b), and standard error  (S</a:t>
            </a:r>
            <a:r>
              <a:rPr lang="en-US" altLang="en-US" sz="2400" cap="none" baseline="-25000">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e</a:t>
            </a:r>
            <a:r>
              <a:rPr lang="en-US" altLang="en-US" sz="24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a:t>
            </a:r>
          </a:p>
        </p:txBody>
      </p:sp>
      <p:sp>
        <p:nvSpPr>
          <p:cNvPr id="165894" name="TextBox 31">
            <a:extLst>
              <a:ext uri="{FF2B5EF4-FFF2-40B4-BE49-F238E27FC236}">
                <a16:creationId xmlns:a16="http://schemas.microsoft.com/office/drawing/2014/main" id="{FAC75A78-D531-9D46-97DA-AA65DEE9D545}"/>
              </a:ext>
            </a:extLst>
          </p:cNvPr>
          <p:cNvSpPr txBox="1">
            <a:spLocks noChangeArrowheads="1"/>
          </p:cNvSpPr>
          <p:nvPr/>
        </p:nvSpPr>
        <p:spPr bwMode="auto">
          <a:xfrm>
            <a:off x="6553200" y="4267200"/>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Arial" panose="020B0604020202020204" pitchFamily="34" charset="0"/>
              </a:rPr>
              <a:t>b = 0</a:t>
            </a:r>
          </a:p>
        </p:txBody>
      </p:sp>
      <p:sp>
        <p:nvSpPr>
          <p:cNvPr id="165895" name="TextBox 25">
            <a:extLst>
              <a:ext uri="{FF2B5EF4-FFF2-40B4-BE49-F238E27FC236}">
                <a16:creationId xmlns:a16="http://schemas.microsoft.com/office/drawing/2014/main" id="{9A84428F-B833-E84E-BA07-DA5AB0D717F8}"/>
              </a:ext>
            </a:extLst>
          </p:cNvPr>
          <p:cNvSpPr txBox="1">
            <a:spLocks noChangeArrowheads="1"/>
          </p:cNvSpPr>
          <p:nvPr/>
        </p:nvSpPr>
        <p:spPr bwMode="auto">
          <a:xfrm>
            <a:off x="1887538" y="838200"/>
            <a:ext cx="6503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Times New Roman" panose="02020603050405020304" pitchFamily="18" charset="0"/>
                <a:cs typeface="Arial" panose="020B0604020202020204" pitchFamily="34" charset="0"/>
              </a:rPr>
              <a:t>(Values are hypothetical and for illustration  of relative change only)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a:extLst>
              <a:ext uri="{FF2B5EF4-FFF2-40B4-BE49-F238E27FC236}">
                <a16:creationId xmlns:a16="http://schemas.microsoft.com/office/drawing/2014/main" id="{FC96D053-5191-A440-ADFE-FB6E7157BA8E}"/>
              </a:ext>
            </a:extLst>
          </p:cNvPr>
          <p:cNvSpPr>
            <a:spLocks noGrp="1"/>
          </p:cNvSpPr>
          <p:nvPr>
            <p:ph type="title"/>
          </p:nvPr>
        </p:nvSpPr>
        <p:spPr>
          <a:xfrm>
            <a:off x="152400" y="228600"/>
            <a:ext cx="8686800" cy="762000"/>
          </a:xfrm>
        </p:spPr>
        <p:txBody>
          <a:bodyPr wrap="square" lIns="91440" tIns="45720" rIns="91440" bIns="45720" numCol="1" anchorCtr="0" compatLnSpc="1">
            <a:prstTxWarp prst="textNoShape">
              <a:avLst/>
            </a:prstTxWarp>
            <a:normAutofit fontScale="90000"/>
          </a:bodyPr>
          <a:lstStyle/>
          <a:p>
            <a:r>
              <a:rPr lang="en-US" altLang="en-US" sz="2900"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Sample Statistics,  Population Parameters and Statistical Significance tests</a:t>
            </a:r>
          </a:p>
        </p:txBody>
      </p:sp>
      <p:sp>
        <p:nvSpPr>
          <p:cNvPr id="167938" name="Content Placeholder 2">
            <a:extLst>
              <a:ext uri="{FF2B5EF4-FFF2-40B4-BE49-F238E27FC236}">
                <a16:creationId xmlns:a16="http://schemas.microsoft.com/office/drawing/2014/main" id="{0D1590DD-494A-9643-B94B-A1AF8CC50C75}"/>
              </a:ext>
            </a:extLst>
          </p:cNvPr>
          <p:cNvSpPr>
            <a:spLocks noGrp="1"/>
          </p:cNvSpPr>
          <p:nvPr>
            <p:ph idx="1"/>
          </p:nvPr>
        </p:nvSpPr>
        <p:spPr>
          <a:xfrm>
            <a:off x="152400" y="1066800"/>
            <a:ext cx="8069263" cy="2432050"/>
          </a:xfrm>
        </p:spPr>
        <p:txBody>
          <a:bodyPr/>
          <a:lstStyle/>
          <a:p>
            <a:pPr>
              <a:buFontTx/>
              <a:buNone/>
            </a:pPr>
            <a:r>
              <a:rPr lang="en-US" altLang="en-US" sz="3600" dirty="0">
                <a:latin typeface="Times New Roman" panose="02020603050405020304" pitchFamily="18" charset="0"/>
                <a:ea typeface="ＭＳ Ｐゴシック" panose="020B0600070205080204" pitchFamily="34" charset="-128"/>
              </a:rPr>
              <a:t>Y</a:t>
            </a:r>
            <a:r>
              <a:rPr lang="en-US" altLang="en-US" sz="3600" i="1" baseline="-25000" dirty="0">
                <a:latin typeface="Times New Roman" panose="02020603050405020304" pitchFamily="18" charset="0"/>
                <a:ea typeface="ＭＳ Ｐゴシック" panose="020B0600070205080204" pitchFamily="34" charset="-128"/>
              </a:rPr>
              <a:t>i</a:t>
            </a:r>
            <a:r>
              <a:rPr lang="en-US" altLang="en-US" sz="3600" dirty="0">
                <a:latin typeface="Times New Roman" panose="02020603050405020304" pitchFamily="18" charset="0"/>
                <a:ea typeface="ＭＳ Ｐゴシック" panose="020B0600070205080204" pitchFamily="34" charset="-128"/>
              </a:rPr>
              <a:t> = a +</a:t>
            </a:r>
            <a:r>
              <a:rPr lang="en-US" altLang="en-US" sz="3600" dirty="0" err="1">
                <a:latin typeface="Times New Roman" panose="02020603050405020304" pitchFamily="18" charset="0"/>
                <a:ea typeface="ＭＳ Ｐゴシック" panose="020B0600070205080204" pitchFamily="34" charset="-128"/>
              </a:rPr>
              <a:t>bX</a:t>
            </a:r>
            <a:r>
              <a:rPr lang="en-US" altLang="en-US" sz="3600" i="1" baseline="-25000" dirty="0" err="1">
                <a:latin typeface="Times New Roman" panose="02020603050405020304" pitchFamily="18" charset="0"/>
                <a:ea typeface="ＭＳ Ｐゴシック" panose="020B0600070205080204" pitchFamily="34" charset="-128"/>
              </a:rPr>
              <a:t>i</a:t>
            </a:r>
            <a:r>
              <a:rPr lang="en-US" altLang="en-US" sz="3600" dirty="0">
                <a:latin typeface="Times New Roman" panose="02020603050405020304" pitchFamily="18" charset="0"/>
                <a:ea typeface="ＭＳ Ｐゴシック" panose="020B0600070205080204" pitchFamily="34" charset="-128"/>
              </a:rPr>
              <a:t> +</a:t>
            </a:r>
            <a:r>
              <a:rPr lang="en-US" altLang="en-US" sz="3600" dirty="0">
                <a:latin typeface="Times New Roman" panose="02020603050405020304" pitchFamily="18" charset="0"/>
                <a:ea typeface="ＭＳ Ｐゴシック" panose="020B0600070205080204" pitchFamily="34" charset="-128"/>
                <a:sym typeface="Symbol" pitchFamily="2" charset="2"/>
              </a:rPr>
              <a:t></a:t>
            </a:r>
            <a:r>
              <a:rPr lang="en-US" altLang="en-US" sz="3600" i="1" baseline="-25000" dirty="0" err="1">
                <a:latin typeface="Times New Roman" panose="02020603050405020304" pitchFamily="18" charset="0"/>
                <a:ea typeface="ＭＳ Ｐゴシック" panose="020B0600070205080204" pitchFamily="34" charset="-128"/>
              </a:rPr>
              <a:t>i</a:t>
            </a:r>
            <a:r>
              <a:rPr lang="en-US" altLang="en-US" sz="3600" dirty="0">
                <a:latin typeface="Times New Roman" panose="02020603050405020304" pitchFamily="18" charset="0"/>
                <a:ea typeface="ＭＳ Ｐゴシック" panose="020B0600070205080204" pitchFamily="34" charset="-128"/>
                <a:sym typeface="Symbol" pitchFamily="2" charset="2"/>
              </a:rPr>
              <a:t>     </a:t>
            </a:r>
            <a:r>
              <a:rPr lang="en-US" altLang="en-US" sz="2800" dirty="0">
                <a:latin typeface="Times New Roman" panose="02020603050405020304" pitchFamily="18" charset="0"/>
                <a:ea typeface="ＭＳ Ｐゴシック" panose="020B0600070205080204" pitchFamily="34" charset="-128"/>
                <a:sym typeface="Symbol" pitchFamily="2" charset="2"/>
              </a:rPr>
              <a:t>a and b are </a:t>
            </a:r>
            <a:r>
              <a:rPr lang="en-US" altLang="en-US" sz="2800" i="1" dirty="0">
                <a:latin typeface="Times New Roman" panose="02020603050405020304" pitchFamily="18" charset="0"/>
                <a:ea typeface="ＭＳ Ｐゴシック" panose="020B0600070205080204" pitchFamily="34" charset="-128"/>
                <a:sym typeface="Symbol" pitchFamily="2" charset="2"/>
              </a:rPr>
              <a:t>sample statistics</a:t>
            </a:r>
          </a:p>
          <a:p>
            <a:pPr>
              <a:buFontTx/>
              <a:buNone/>
            </a:pPr>
            <a:r>
              <a:rPr lang="en-US" altLang="en-US" sz="2800" dirty="0">
                <a:latin typeface="Times New Roman" panose="02020603050405020304" pitchFamily="18" charset="0"/>
                <a:ea typeface="ＭＳ Ｐゴシック" panose="020B0600070205080204" pitchFamily="34" charset="-128"/>
                <a:sym typeface="Symbol" pitchFamily="2" charset="2"/>
              </a:rPr>
              <a:t>                                          which are estimates of</a:t>
            </a:r>
          </a:p>
          <a:p>
            <a:pPr>
              <a:buFontTx/>
              <a:buNone/>
            </a:pPr>
            <a:r>
              <a:rPr lang="en-US" altLang="en-US" sz="2800" dirty="0">
                <a:latin typeface="Times New Roman" panose="02020603050405020304" pitchFamily="18" charset="0"/>
                <a:ea typeface="ＭＳ Ｐゴシック" panose="020B0600070205080204" pitchFamily="34" charset="-128"/>
                <a:sym typeface="Symbol" pitchFamily="2" charset="2"/>
              </a:rPr>
              <a:t>                                     </a:t>
            </a:r>
            <a:r>
              <a:rPr lang="en-US" altLang="en-US" sz="2800" i="1" dirty="0">
                <a:latin typeface="Times New Roman" panose="02020603050405020304" pitchFamily="18" charset="0"/>
                <a:ea typeface="ＭＳ Ｐゴシック" panose="020B0600070205080204" pitchFamily="34" charset="-128"/>
                <a:sym typeface="Symbol" pitchFamily="2" charset="2"/>
              </a:rPr>
              <a:t>population parameters</a:t>
            </a:r>
            <a:r>
              <a:rPr lang="en-US" altLang="en-US" sz="2800" dirty="0">
                <a:latin typeface="Times New Roman" panose="02020603050405020304" pitchFamily="18" charset="0"/>
                <a:ea typeface="ＭＳ Ｐゴシック" panose="020B0600070205080204" pitchFamily="34" charset="-128"/>
                <a:sym typeface="Symbol" pitchFamily="2" charset="2"/>
              </a:rPr>
              <a:t> </a:t>
            </a:r>
            <a:r>
              <a:rPr lang="el-GR" altLang="en-US" sz="3600" dirty="0">
                <a:latin typeface="Times New Roman" panose="02020603050405020304" pitchFamily="18" charset="0"/>
                <a:ea typeface="ＭＳ Ｐゴシック" panose="020B0600070205080204" pitchFamily="34" charset="-128"/>
                <a:sym typeface="Symbol" pitchFamily="2" charset="2"/>
              </a:rPr>
              <a:t>α</a:t>
            </a:r>
            <a:r>
              <a:rPr lang="en-US" altLang="en-US" sz="2800" dirty="0">
                <a:latin typeface="Times New Roman" panose="02020603050405020304" pitchFamily="18" charset="0"/>
                <a:ea typeface="ＭＳ Ｐゴシック" panose="020B0600070205080204" pitchFamily="34" charset="-128"/>
                <a:sym typeface="Symbol" pitchFamily="2" charset="2"/>
              </a:rPr>
              <a:t> and </a:t>
            </a:r>
            <a:r>
              <a:rPr lang="el-GR" altLang="en-US" sz="2800" dirty="0">
                <a:latin typeface="Times New Roman" panose="02020603050405020304" pitchFamily="18" charset="0"/>
                <a:ea typeface="ＭＳ Ｐゴシック" panose="020B0600070205080204" pitchFamily="34" charset="-128"/>
                <a:sym typeface="Symbol" pitchFamily="2" charset="2"/>
              </a:rPr>
              <a:t>β</a:t>
            </a:r>
            <a:endParaRPr lang="en-US" altLang="en-US" sz="2800" dirty="0">
              <a:latin typeface="Times New Roman" panose="02020603050405020304" pitchFamily="18" charset="0"/>
              <a:ea typeface="ＭＳ Ｐゴシック" panose="020B0600070205080204" pitchFamily="34" charset="-128"/>
              <a:sym typeface="Symbol" pitchFamily="2" charset="2"/>
            </a:endParaRPr>
          </a:p>
          <a:p>
            <a:pPr>
              <a:buFontTx/>
              <a:buNone/>
            </a:pPr>
            <a:endParaRPr lang="en-US" altLang="en-US" sz="2800" dirty="0">
              <a:latin typeface="Times New Roman" panose="02020603050405020304" pitchFamily="18" charset="0"/>
              <a:ea typeface="ＭＳ Ｐゴシック" panose="020B0600070205080204" pitchFamily="34" charset="-128"/>
              <a:sym typeface="Symbol" pitchFamily="2" charset="2"/>
            </a:endParaRPr>
          </a:p>
          <a:p>
            <a:pPr>
              <a:buFontTx/>
              <a:buNone/>
            </a:pPr>
            <a:r>
              <a:rPr lang="el-GR" altLang="en-US" sz="2400" dirty="0">
                <a:latin typeface="Times New Roman" panose="02020603050405020304" pitchFamily="18" charset="0"/>
                <a:ea typeface="ＭＳ Ｐゴシック" panose="020B0600070205080204" pitchFamily="34" charset="-128"/>
                <a:sym typeface="Symbol" pitchFamily="2" charset="2"/>
              </a:rPr>
              <a:t>β</a:t>
            </a:r>
            <a:r>
              <a:rPr lang="en-US" altLang="en-US" sz="2400" dirty="0">
                <a:latin typeface="Times New Roman" panose="02020603050405020304" pitchFamily="18" charset="0"/>
                <a:ea typeface="ＭＳ Ｐゴシック" panose="020B0600070205080204" pitchFamily="34" charset="-128"/>
                <a:sym typeface="Symbol" pitchFamily="2" charset="2"/>
              </a:rPr>
              <a:t> (and b) measure the change in Y for a one unit change in X. If </a:t>
            </a:r>
            <a:r>
              <a:rPr lang="el-GR" altLang="en-US" sz="2400" dirty="0">
                <a:latin typeface="Times New Roman" panose="02020603050405020304" pitchFamily="18" charset="0"/>
                <a:ea typeface="ＭＳ Ｐゴシック" panose="020B0600070205080204" pitchFamily="34" charset="-128"/>
                <a:sym typeface="Symbol" pitchFamily="2" charset="2"/>
              </a:rPr>
              <a:t>β</a:t>
            </a:r>
            <a:r>
              <a:rPr lang="en-US" altLang="en-US" sz="2400" dirty="0">
                <a:latin typeface="Times New Roman" panose="02020603050405020304" pitchFamily="18" charset="0"/>
                <a:ea typeface="ＭＳ Ｐゴシック" panose="020B0600070205080204" pitchFamily="34" charset="-128"/>
                <a:sym typeface="Symbol" pitchFamily="2" charset="2"/>
              </a:rPr>
              <a:t> = 0 then X has no effect on Y, therefore</a:t>
            </a:r>
          </a:p>
          <a:p>
            <a:pPr>
              <a:buFontTx/>
              <a:buNone/>
            </a:pPr>
            <a:r>
              <a:rPr lang="en-US" altLang="en-US" sz="2400" b="1" dirty="0">
                <a:latin typeface="Times New Roman" panose="02020603050405020304" pitchFamily="18" charset="0"/>
                <a:ea typeface="ＭＳ Ｐゴシック" panose="020B0600070205080204" pitchFamily="34" charset="-128"/>
                <a:sym typeface="Symbol" pitchFamily="2" charset="2"/>
              </a:rPr>
              <a:t>Null Hypothesis </a:t>
            </a:r>
            <a:r>
              <a:rPr lang="en-US" altLang="en-US" sz="2400" dirty="0">
                <a:latin typeface="Times New Roman" panose="02020603050405020304" pitchFamily="18" charset="0"/>
                <a:ea typeface="ＭＳ Ｐゴシック" panose="020B0600070205080204" pitchFamily="34" charset="-128"/>
                <a:sym typeface="Symbol" pitchFamily="2" charset="2"/>
              </a:rPr>
              <a:t>(H</a:t>
            </a:r>
            <a:r>
              <a:rPr lang="en-US" altLang="en-US" sz="2400" baseline="-25000" dirty="0">
                <a:latin typeface="Times New Roman" panose="02020603050405020304" pitchFamily="18" charset="0"/>
                <a:ea typeface="ＭＳ Ｐゴシック" panose="020B0600070205080204" pitchFamily="34" charset="-128"/>
                <a:sym typeface="Symbol" pitchFamily="2" charset="2"/>
              </a:rPr>
              <a:t>0</a:t>
            </a:r>
            <a:r>
              <a:rPr lang="en-US" altLang="en-US" sz="2400" dirty="0">
                <a:latin typeface="Times New Roman" panose="02020603050405020304" pitchFamily="18" charset="0"/>
                <a:ea typeface="ＭＳ Ｐゴシック" panose="020B0600070205080204" pitchFamily="34" charset="-128"/>
                <a:sym typeface="Symbol" pitchFamily="2" charset="2"/>
              </a:rPr>
              <a:t>)</a:t>
            </a:r>
            <a:r>
              <a:rPr lang="en-US" altLang="en-US" sz="2400" b="1" dirty="0">
                <a:latin typeface="Times New Roman" panose="02020603050405020304" pitchFamily="18" charset="0"/>
                <a:ea typeface="ＭＳ Ｐゴシック" panose="020B0600070205080204" pitchFamily="34" charset="-128"/>
                <a:sym typeface="Symbol" pitchFamily="2" charset="2"/>
              </a:rPr>
              <a:t>:                 </a:t>
            </a:r>
            <a:r>
              <a:rPr lang="en-US" altLang="en-US" sz="2400" dirty="0">
                <a:latin typeface="Times New Roman" panose="02020603050405020304" pitchFamily="18" charset="0"/>
                <a:ea typeface="ＭＳ Ｐゴシック" panose="020B0600070205080204" pitchFamily="34" charset="-128"/>
                <a:sym typeface="Symbol" pitchFamily="2" charset="2"/>
              </a:rPr>
              <a:t>in the population </a:t>
            </a:r>
            <a:r>
              <a:rPr lang="el-GR" altLang="en-US" sz="2400" dirty="0">
                <a:latin typeface="Times New Roman" panose="02020603050405020304" pitchFamily="18" charset="0"/>
                <a:ea typeface="ＭＳ Ｐゴシック" panose="020B0600070205080204" pitchFamily="34" charset="-128"/>
                <a:sym typeface="Symbol" pitchFamily="2" charset="2"/>
              </a:rPr>
              <a:t>β</a:t>
            </a:r>
            <a:r>
              <a:rPr lang="en-US" altLang="en-US" sz="2400" dirty="0">
                <a:latin typeface="Times New Roman" panose="02020603050405020304" pitchFamily="18" charset="0"/>
                <a:ea typeface="ＭＳ Ｐゴシック" panose="020B0600070205080204" pitchFamily="34" charset="-128"/>
                <a:sym typeface="Symbol" pitchFamily="2" charset="2"/>
              </a:rPr>
              <a:t> = 0 </a:t>
            </a:r>
          </a:p>
          <a:p>
            <a:pPr>
              <a:buFontTx/>
              <a:buNone/>
            </a:pPr>
            <a:r>
              <a:rPr lang="en-US" altLang="en-US" sz="2400" b="1" dirty="0">
                <a:latin typeface="Times New Roman" panose="02020603050405020304" pitchFamily="18" charset="0"/>
                <a:ea typeface="ＭＳ Ｐゴシック" panose="020B0600070205080204" pitchFamily="34" charset="-128"/>
                <a:sym typeface="Symbol" pitchFamily="2" charset="2"/>
              </a:rPr>
              <a:t>Alternative Hypothesis</a:t>
            </a:r>
            <a:r>
              <a:rPr lang="en-US" altLang="en-US" sz="2400" dirty="0">
                <a:latin typeface="Times New Roman" panose="02020603050405020304" pitchFamily="18" charset="0"/>
                <a:ea typeface="ＭＳ Ｐゴシック" panose="020B0600070205080204" pitchFamily="34" charset="-128"/>
                <a:sym typeface="Symbol" pitchFamily="2" charset="2"/>
              </a:rPr>
              <a:t> (H</a:t>
            </a:r>
            <a:r>
              <a:rPr lang="en-US" altLang="en-US" sz="2400" baseline="-25000" dirty="0">
                <a:latin typeface="Times New Roman" panose="02020603050405020304" pitchFamily="18" charset="0"/>
                <a:ea typeface="ＭＳ Ｐゴシック" panose="020B0600070205080204" pitchFamily="34" charset="-128"/>
                <a:sym typeface="Symbol" pitchFamily="2" charset="2"/>
              </a:rPr>
              <a:t>1</a:t>
            </a:r>
            <a:r>
              <a:rPr lang="en-US" altLang="en-US" sz="2400" dirty="0">
                <a:latin typeface="Times New Roman" panose="02020603050405020304" pitchFamily="18" charset="0"/>
                <a:ea typeface="ＭＳ Ｐゴシック" panose="020B0600070205080204" pitchFamily="34" charset="-128"/>
                <a:sym typeface="Symbol" pitchFamily="2" charset="2"/>
              </a:rPr>
              <a:t>)</a:t>
            </a:r>
            <a:r>
              <a:rPr lang="en-US" altLang="en-US" sz="2400" b="1" dirty="0">
                <a:latin typeface="Times New Roman" panose="02020603050405020304" pitchFamily="18" charset="0"/>
                <a:ea typeface="ＭＳ Ｐゴシック" panose="020B0600070205080204" pitchFamily="34" charset="-128"/>
                <a:sym typeface="Symbol" pitchFamily="2" charset="2"/>
              </a:rPr>
              <a:t>:     </a:t>
            </a:r>
            <a:r>
              <a:rPr lang="en-US" altLang="en-US" sz="2400" dirty="0">
                <a:latin typeface="Times New Roman" panose="02020603050405020304" pitchFamily="18" charset="0"/>
                <a:ea typeface="ＭＳ Ｐゴシック" panose="020B0600070205080204" pitchFamily="34" charset="-128"/>
                <a:sym typeface="Symbol" pitchFamily="2" charset="2"/>
              </a:rPr>
              <a:t>in the population </a:t>
            </a:r>
            <a:r>
              <a:rPr lang="el-GR" altLang="en-US" sz="2400" dirty="0">
                <a:latin typeface="Times New Roman" panose="02020603050405020304" pitchFamily="18" charset="0"/>
                <a:ea typeface="ＭＳ Ｐゴシック" panose="020B0600070205080204" pitchFamily="34" charset="-128"/>
                <a:sym typeface="Symbol" pitchFamily="2" charset="2"/>
              </a:rPr>
              <a:t>β</a:t>
            </a:r>
            <a:r>
              <a:rPr lang="en-US" altLang="en-US" sz="2400" dirty="0">
                <a:latin typeface="Times New Roman" panose="02020603050405020304" pitchFamily="18" charset="0"/>
                <a:ea typeface="ＭＳ Ｐゴシック" panose="020B0600070205080204" pitchFamily="34" charset="-128"/>
                <a:sym typeface="Symbol" pitchFamily="2" charset="2"/>
              </a:rPr>
              <a:t> ≠ 0</a:t>
            </a:r>
          </a:p>
          <a:p>
            <a:pPr>
              <a:buFontTx/>
              <a:buNone/>
            </a:pPr>
            <a:endParaRPr lang="en-US" altLang="en-US" sz="2400" dirty="0">
              <a:latin typeface="Times New Roman" panose="02020603050405020304" pitchFamily="18" charset="0"/>
              <a:ea typeface="ＭＳ Ｐゴシック" panose="020B0600070205080204" pitchFamily="34" charset="-128"/>
              <a:sym typeface="Symbol" pitchFamily="2" charset="2"/>
            </a:endParaRPr>
          </a:p>
          <a:p>
            <a:pPr>
              <a:buFontTx/>
              <a:buNone/>
            </a:pPr>
            <a:r>
              <a:rPr lang="en-US" altLang="en-US" sz="2400" dirty="0">
                <a:latin typeface="Times New Roman" panose="02020603050405020304" pitchFamily="18" charset="0"/>
                <a:ea typeface="ＭＳ Ｐゴシック" panose="020B0600070205080204" pitchFamily="34" charset="-128"/>
                <a:sym typeface="Symbol" pitchFamily="2" charset="2"/>
              </a:rPr>
              <a:t>Thus, we test if our sample regression coefficient, b, is sufficiently different from zero to reject the Null Hypothesis and conclude that X has a statistically significant affect on Y</a:t>
            </a:r>
          </a:p>
          <a:p>
            <a:pPr>
              <a:buFontTx/>
              <a:buNone/>
            </a:pPr>
            <a:endParaRPr lang="en-US" altLang="en-US" sz="2400" dirty="0">
              <a:latin typeface="Times New Roman" panose="02020603050405020304" pitchFamily="18" charset="0"/>
              <a:ea typeface="ＭＳ Ｐゴシック" panose="020B0600070205080204" pitchFamily="34" charset="-128"/>
              <a:sym typeface="Symbol" pitchFamily="2" charset="2"/>
            </a:endParaRPr>
          </a:p>
          <a:p>
            <a:pPr>
              <a:buFontTx/>
              <a:buNone/>
            </a:pPr>
            <a:endParaRPr lang="en-US" altLang="en-US" sz="1600" dirty="0">
              <a:latin typeface="Times New Roman" panose="02020603050405020304" pitchFamily="18" charset="0"/>
              <a:ea typeface="ＭＳ Ｐゴシック" panose="020B0600070205080204" pitchFamily="34" charset="-128"/>
              <a:sym typeface="Symbol" pitchFamily="2" charset="2"/>
            </a:endParaRPr>
          </a:p>
          <a:p>
            <a:pPr>
              <a:buFontTx/>
              <a:buNone/>
            </a:pPr>
            <a:endParaRPr lang="en-US" altLang="en-US" sz="2800" dirty="0">
              <a:latin typeface="Times New Roman" panose="02020603050405020304" pitchFamily="18" charset="0"/>
              <a:ea typeface="ＭＳ Ｐゴシック" panose="020B0600070205080204" pitchFamily="34" charset="-128"/>
              <a:sym typeface="Symbol" pitchFamily="2" charset="2"/>
            </a:endParaRPr>
          </a:p>
          <a:p>
            <a:pPr>
              <a:buFontTx/>
              <a:buNone/>
            </a:pPr>
            <a:endParaRPr lang="en-US" altLang="en-US" sz="2800" dirty="0">
              <a:latin typeface="Times New Roman" panose="02020603050405020304" pitchFamily="18" charset="0"/>
              <a:ea typeface="ＭＳ Ｐゴシック" panose="020B0600070205080204" pitchFamily="34" charset="-128"/>
            </a:endParaRPr>
          </a:p>
        </p:txBody>
      </p:sp>
      <p:graphicFrame>
        <p:nvGraphicFramePr>
          <p:cNvPr id="167939" name="Object 4">
            <a:extLst>
              <a:ext uri="{FF2B5EF4-FFF2-40B4-BE49-F238E27FC236}">
                <a16:creationId xmlns:a16="http://schemas.microsoft.com/office/drawing/2014/main" id="{D636ECD9-58B6-0C48-8191-A7F45FFDEBBC}"/>
              </a:ext>
            </a:extLst>
          </p:cNvPr>
          <p:cNvGraphicFramePr>
            <a:graphicFrameLocks noChangeAspect="1"/>
          </p:cNvGraphicFramePr>
          <p:nvPr/>
        </p:nvGraphicFramePr>
        <p:xfrm>
          <a:off x="228600" y="1981200"/>
          <a:ext cx="2971800" cy="752475"/>
        </p:xfrm>
        <a:graphic>
          <a:graphicData uri="http://schemas.openxmlformats.org/presentationml/2006/ole">
            <mc:AlternateContent xmlns:mc="http://schemas.openxmlformats.org/markup-compatibility/2006">
              <mc:Choice xmlns:v="urn:schemas-microsoft-com:vml" Requires="v">
                <p:oleObj spid="_x0000_s167955" name="Equation" r:id="rId4" imgW="23114000" imgH="5270500" progId="Equation.3">
                  <p:embed/>
                </p:oleObj>
              </mc:Choice>
              <mc:Fallback>
                <p:oleObj name="Equation" r:id="rId4" imgW="23114000" imgH="52705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81200"/>
                        <a:ext cx="29718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itle 1">
            <a:extLst>
              <a:ext uri="{FF2B5EF4-FFF2-40B4-BE49-F238E27FC236}">
                <a16:creationId xmlns:a16="http://schemas.microsoft.com/office/drawing/2014/main" id="{9A39E1BA-EA93-C84E-B6E5-F1526FEAE6C2}"/>
              </a:ext>
            </a:extLst>
          </p:cNvPr>
          <p:cNvSpPr>
            <a:spLocks noGrp="1"/>
          </p:cNvSpPr>
          <p:nvPr>
            <p:ph type="title"/>
          </p:nvPr>
        </p:nvSpPr>
        <p:spPr>
          <a:xfrm>
            <a:off x="304800" y="152400"/>
            <a:ext cx="8458200" cy="838200"/>
          </a:xfrm>
        </p:spPr>
        <p:txBody>
          <a:bodyPr wrap="square" lIns="91440" tIns="45720" rIns="91440" bIns="45720" numCol="1" anchorCtr="0" compatLnSpc="1">
            <a:prstTxWarp prst="textNoShape">
              <a:avLst/>
            </a:prstTxWarp>
          </a:bodyPr>
          <a:lstStyle/>
          <a:p>
            <a:r>
              <a:rPr lang="en-US" altLang="en-US" cap="none">
                <a:effectLst>
                  <a:outerShdw blurRad="38100" dist="38100" dir="2700000" algn="tl">
                    <a:srgbClr val="C0C0C0"/>
                  </a:outerShdw>
                </a:effectLst>
                <a:latin typeface="Times New Roman" panose="02020603050405020304" pitchFamily="18" charset="0"/>
                <a:ea typeface="ＭＳ Ｐゴシック" panose="020B0600070205080204" pitchFamily="34" charset="-128"/>
              </a:rPr>
              <a:t>Test Statistics in Simple Regression</a:t>
            </a:r>
          </a:p>
        </p:txBody>
      </p:sp>
      <p:sp>
        <p:nvSpPr>
          <p:cNvPr id="169986" name="Content Placeholder 2">
            <a:extLst>
              <a:ext uri="{FF2B5EF4-FFF2-40B4-BE49-F238E27FC236}">
                <a16:creationId xmlns:a16="http://schemas.microsoft.com/office/drawing/2014/main" id="{F2501D9D-9C5E-FE48-82C4-7A4E1DAE114D}"/>
              </a:ext>
            </a:extLst>
          </p:cNvPr>
          <p:cNvSpPr>
            <a:spLocks noGrp="1"/>
          </p:cNvSpPr>
          <p:nvPr>
            <p:ph idx="1"/>
          </p:nvPr>
        </p:nvSpPr>
        <p:spPr>
          <a:xfrm>
            <a:off x="0" y="1066800"/>
            <a:ext cx="9144000" cy="4114800"/>
          </a:xfrm>
        </p:spPr>
        <p:txBody>
          <a:bodyPr/>
          <a:lstStyle/>
          <a:p>
            <a:pPr>
              <a:buFontTx/>
              <a:buNone/>
            </a:pPr>
            <a:r>
              <a:rPr lang="en-US" altLang="en-US" dirty="0">
                <a:latin typeface="Times New Roman" panose="02020603050405020304" pitchFamily="18" charset="0"/>
                <a:ea typeface="ＭＳ Ｐゴシック" panose="020B0600070205080204" pitchFamily="34" charset="-128"/>
                <a:sym typeface="Symbol" pitchFamily="2" charset="2"/>
              </a:rPr>
              <a:t>Test statistic for b is distributed according to the </a:t>
            </a:r>
            <a:r>
              <a:rPr lang="en-US" altLang="en-US" i="1" dirty="0">
                <a:latin typeface="Times New Roman" panose="02020603050405020304" pitchFamily="18" charset="0"/>
                <a:ea typeface="ＭＳ Ｐゴシック" panose="020B0600070205080204" pitchFamily="34" charset="-128"/>
                <a:sym typeface="Symbol" pitchFamily="2" charset="2"/>
              </a:rPr>
              <a:t>Student</a:t>
            </a:r>
            <a:r>
              <a:rPr lang="ja-JP" altLang="en-US" i="1">
                <a:latin typeface="Times New Roman" panose="02020603050405020304" pitchFamily="18" charset="0"/>
                <a:ea typeface="ＭＳ Ｐゴシック" panose="020B0600070205080204" pitchFamily="34" charset="-128"/>
                <a:sym typeface="Symbol" pitchFamily="2" charset="2"/>
              </a:rPr>
              <a:t>’</a:t>
            </a:r>
            <a:r>
              <a:rPr lang="en-US" altLang="ja-JP" i="1" dirty="0">
                <a:latin typeface="Times New Roman" panose="02020603050405020304" pitchFamily="18" charset="0"/>
                <a:ea typeface="ＭＳ Ｐゴシック" panose="020B0600070205080204" pitchFamily="34" charset="-128"/>
                <a:sym typeface="Symbol" pitchFamily="2" charset="2"/>
              </a:rPr>
              <a:t>s t Distribution</a:t>
            </a:r>
            <a:r>
              <a:rPr lang="en-US" altLang="ja-JP" dirty="0">
                <a:latin typeface="Times New Roman" panose="02020603050405020304" pitchFamily="18" charset="0"/>
                <a:ea typeface="ＭＳ Ｐゴシック" panose="020B0600070205080204" pitchFamily="34" charset="-128"/>
                <a:sym typeface="Symbol" pitchFamily="2" charset="2"/>
              </a:rPr>
              <a:t> (similar to normal):</a:t>
            </a:r>
          </a:p>
          <a:p>
            <a:pPr>
              <a:buFontTx/>
              <a:buNone/>
            </a:pPr>
            <a:r>
              <a:rPr lang="en-US" altLang="en-US" dirty="0">
                <a:latin typeface="Times New Roman" panose="02020603050405020304" pitchFamily="18" charset="0"/>
                <a:ea typeface="ＭＳ Ｐゴシック" panose="020B0600070205080204" pitchFamily="34" charset="-128"/>
                <a:sym typeface="Symbol" pitchFamily="2" charset="2"/>
              </a:rPr>
              <a:t>                                      </a:t>
            </a:r>
            <a:r>
              <a:rPr lang="en-US" altLang="en-US" sz="2400" dirty="0">
                <a:latin typeface="Times New Roman" panose="02020603050405020304" pitchFamily="18" charset="0"/>
                <a:ea typeface="ＭＳ Ｐゴシック" panose="020B0600070205080204" pitchFamily="34" charset="-128"/>
                <a:sym typeface="Symbol" pitchFamily="2" charset="2"/>
              </a:rPr>
              <a:t>where      is the variance of the estimate,  </a:t>
            </a:r>
          </a:p>
          <a:p>
            <a:pPr>
              <a:buFontTx/>
              <a:buNone/>
            </a:pPr>
            <a:r>
              <a:rPr lang="en-US" altLang="en-US" sz="2400" dirty="0">
                <a:latin typeface="Times New Roman" panose="02020603050405020304" pitchFamily="18" charset="0"/>
                <a:ea typeface="ＭＳ Ｐゴシック" panose="020B0600070205080204" pitchFamily="34" charset="-128"/>
                <a:sym typeface="Symbol" pitchFamily="2" charset="2"/>
              </a:rPr>
              <a:t>                                                        with  degrees of freedom = n – 2</a:t>
            </a:r>
          </a:p>
          <a:p>
            <a:pPr>
              <a:buFontTx/>
              <a:buNone/>
            </a:pPr>
            <a:endParaRPr lang="en-US" altLang="en-US" sz="2800" dirty="0">
              <a:latin typeface="Times New Roman" panose="02020603050405020304" pitchFamily="18" charset="0"/>
              <a:ea typeface="ＭＳ Ｐゴシック" panose="020B0600070205080204" pitchFamily="34" charset="-128"/>
              <a:sym typeface="Symbol" pitchFamily="2" charset="2"/>
            </a:endParaRPr>
          </a:p>
          <a:p>
            <a:pPr>
              <a:buFontTx/>
              <a:buNone/>
            </a:pPr>
            <a:r>
              <a:rPr lang="en-US" altLang="en-US" sz="2800" dirty="0">
                <a:latin typeface="Times New Roman" panose="02020603050405020304" pitchFamily="18" charset="0"/>
                <a:ea typeface="ＭＳ Ｐゴシック" panose="020B0600070205080204" pitchFamily="34" charset="-128"/>
                <a:sym typeface="Symbol" pitchFamily="2" charset="2"/>
              </a:rPr>
              <a:t>A test can also be conducted on the </a:t>
            </a:r>
            <a:r>
              <a:rPr lang="en-US" altLang="en-US" sz="2800" i="1" dirty="0">
                <a:latin typeface="Times New Roman" panose="02020603050405020304" pitchFamily="18" charset="0"/>
                <a:ea typeface="ＭＳ Ｐゴシック" panose="020B0600070205080204" pitchFamily="34" charset="-128"/>
                <a:sym typeface="Symbol" pitchFamily="2" charset="2"/>
              </a:rPr>
              <a:t>coefficient of determination</a:t>
            </a:r>
            <a:r>
              <a:rPr lang="en-US" altLang="en-US" sz="2800" dirty="0">
                <a:latin typeface="Times New Roman" panose="02020603050405020304" pitchFamily="18" charset="0"/>
                <a:ea typeface="ＭＳ Ｐゴシック" panose="020B0600070205080204" pitchFamily="34" charset="-128"/>
                <a:sym typeface="Symbol" pitchFamily="2" charset="2"/>
              </a:rPr>
              <a:t> (r</a:t>
            </a:r>
            <a:r>
              <a:rPr lang="en-US" altLang="en-US" sz="2800" baseline="30000" dirty="0">
                <a:latin typeface="Times New Roman" panose="02020603050405020304" pitchFamily="18" charset="0"/>
                <a:ea typeface="ＭＳ Ｐゴシック" panose="020B0600070205080204" pitchFamily="34" charset="-128"/>
                <a:sym typeface="Symbol" pitchFamily="2" charset="2"/>
              </a:rPr>
              <a:t>2</a:t>
            </a:r>
            <a:r>
              <a:rPr lang="en-US" altLang="en-US" sz="2800" dirty="0">
                <a:latin typeface="Times New Roman" panose="02020603050405020304" pitchFamily="18" charset="0"/>
                <a:ea typeface="ＭＳ Ｐゴシック" panose="020B0600070205080204" pitchFamily="34" charset="-128"/>
                <a:sym typeface="Symbol" pitchFamily="2" charset="2"/>
              </a:rPr>
              <a:t> ) to test if it is significantly greater than zero, using the </a:t>
            </a:r>
            <a:r>
              <a:rPr lang="en-US" altLang="en-US" sz="2800" i="1" dirty="0">
                <a:latin typeface="Times New Roman" panose="02020603050405020304" pitchFamily="18" charset="0"/>
                <a:ea typeface="ＭＳ Ｐゴシック" panose="020B0600070205080204" pitchFamily="34" charset="-128"/>
                <a:sym typeface="Symbol" pitchFamily="2" charset="2"/>
              </a:rPr>
              <a:t>F</a:t>
            </a:r>
            <a:r>
              <a:rPr lang="en-US" altLang="en-US" sz="2800" dirty="0">
                <a:latin typeface="Times New Roman" panose="02020603050405020304" pitchFamily="18" charset="0"/>
                <a:ea typeface="ＭＳ Ｐゴシック" panose="020B0600070205080204" pitchFamily="34" charset="-128"/>
                <a:sym typeface="Symbol" pitchFamily="2" charset="2"/>
              </a:rPr>
              <a:t> frequency distribution. </a:t>
            </a:r>
          </a:p>
          <a:p>
            <a:pPr>
              <a:buFontTx/>
              <a:buNone/>
            </a:pPr>
            <a:endParaRPr lang="en-US" altLang="en-US" dirty="0">
              <a:latin typeface="Times New Roman" panose="02020603050405020304" pitchFamily="18" charset="0"/>
              <a:ea typeface="ＭＳ Ｐゴシック" panose="020B0600070205080204" pitchFamily="34" charset="-128"/>
              <a:sym typeface="Symbol" pitchFamily="2" charset="2"/>
            </a:endParaRPr>
          </a:p>
          <a:p>
            <a:pPr>
              <a:buFontTx/>
              <a:buNone/>
            </a:pPr>
            <a:endParaRPr lang="en-US" altLang="en-US" dirty="0">
              <a:latin typeface="Times New Roman" panose="02020603050405020304" pitchFamily="18" charset="0"/>
              <a:ea typeface="ＭＳ Ｐゴシック" panose="020B0600070205080204" pitchFamily="34" charset="-128"/>
              <a:sym typeface="Symbol" pitchFamily="2" charset="2"/>
            </a:endParaRPr>
          </a:p>
          <a:p>
            <a:pPr>
              <a:buFontTx/>
              <a:buNone/>
            </a:pPr>
            <a:r>
              <a:rPr lang="en-US" altLang="en-US" dirty="0">
                <a:latin typeface="Times New Roman" panose="02020603050405020304" pitchFamily="18" charset="0"/>
                <a:ea typeface="ＭＳ Ｐゴシック" panose="020B0600070205080204" pitchFamily="34" charset="-128"/>
                <a:sym typeface="Symbol" pitchFamily="2" charset="2"/>
              </a:rPr>
              <a:t>It is mathematically identical to the t test.                               </a:t>
            </a:r>
          </a:p>
          <a:p>
            <a:pPr>
              <a:buFontTx/>
              <a:buNone/>
            </a:pPr>
            <a:r>
              <a:rPr lang="en-US" altLang="en-US" dirty="0">
                <a:latin typeface="Times New Roman" panose="02020603050405020304" pitchFamily="18" charset="0"/>
                <a:ea typeface="ＭＳ Ｐゴシック" panose="020B0600070205080204" pitchFamily="34" charset="-128"/>
                <a:sym typeface="Symbol" pitchFamily="2" charset="2"/>
              </a:rPr>
              <a:t>                                                                 </a:t>
            </a:r>
          </a:p>
          <a:p>
            <a:pPr>
              <a:buFontTx/>
              <a:buNone/>
            </a:pPr>
            <a:endParaRPr lang="en-US" altLang="en-US" dirty="0">
              <a:latin typeface="Times New Roman" panose="02020603050405020304" pitchFamily="18" charset="0"/>
              <a:ea typeface="ＭＳ Ｐゴシック" panose="020B0600070205080204" pitchFamily="34" charset="-128"/>
              <a:sym typeface="Symbol" pitchFamily="2" charset="2"/>
            </a:endParaRPr>
          </a:p>
          <a:p>
            <a:endParaRPr lang="en-US" altLang="en-US" dirty="0">
              <a:latin typeface="Times New Roman" panose="02020603050405020304" pitchFamily="18" charset="0"/>
              <a:ea typeface="ＭＳ Ｐゴシック" panose="020B0600070205080204" pitchFamily="34" charset="-128"/>
            </a:endParaRPr>
          </a:p>
        </p:txBody>
      </p:sp>
      <p:graphicFrame>
        <p:nvGraphicFramePr>
          <p:cNvPr id="169987" name="Object 3">
            <a:extLst>
              <a:ext uri="{FF2B5EF4-FFF2-40B4-BE49-F238E27FC236}">
                <a16:creationId xmlns:a16="http://schemas.microsoft.com/office/drawing/2014/main" id="{B104BC1F-FCBE-384B-89C5-5B024BA51C2E}"/>
              </a:ext>
            </a:extLst>
          </p:cNvPr>
          <p:cNvGraphicFramePr>
            <a:graphicFrameLocks noChangeAspect="1"/>
          </p:cNvGraphicFramePr>
          <p:nvPr/>
        </p:nvGraphicFramePr>
        <p:xfrm>
          <a:off x="1066800" y="4800600"/>
          <a:ext cx="5791200" cy="1006475"/>
        </p:xfrm>
        <a:graphic>
          <a:graphicData uri="http://schemas.openxmlformats.org/presentationml/2006/ole">
            <mc:AlternateContent xmlns:mc="http://schemas.openxmlformats.org/markup-compatibility/2006">
              <mc:Choice xmlns:v="urn:schemas-microsoft-com:vml" Requires="v">
                <p:oleObj spid="_x0000_s170035" name="Equation" r:id="rId4" imgW="68757800" imgH="11696700" progId="Equation.3">
                  <p:embed/>
                </p:oleObj>
              </mc:Choice>
              <mc:Fallback>
                <p:oleObj name="Equation" r:id="rId4" imgW="68757800" imgH="116967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800600"/>
                        <a:ext cx="5791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9988" name="Object 8">
            <a:extLst>
              <a:ext uri="{FF2B5EF4-FFF2-40B4-BE49-F238E27FC236}">
                <a16:creationId xmlns:a16="http://schemas.microsoft.com/office/drawing/2014/main" id="{6C8D9EE5-B149-DB45-AA1D-3D5F15B89CA3}"/>
              </a:ext>
            </a:extLst>
          </p:cNvPr>
          <p:cNvGraphicFramePr>
            <a:graphicFrameLocks noChangeAspect="1"/>
          </p:cNvGraphicFramePr>
          <p:nvPr/>
        </p:nvGraphicFramePr>
        <p:xfrm>
          <a:off x="304800" y="2057400"/>
          <a:ext cx="3124200" cy="1501775"/>
        </p:xfrm>
        <a:graphic>
          <a:graphicData uri="http://schemas.openxmlformats.org/presentationml/2006/ole">
            <mc:AlternateContent xmlns:mc="http://schemas.openxmlformats.org/markup-compatibility/2006">
              <mc:Choice xmlns:v="urn:schemas-microsoft-com:vml" Requires="v">
                <p:oleObj spid="_x0000_s170036" name="Equation" r:id="rId6" imgW="39789100" imgH="22821900" progId="Equation.3">
                  <p:embed/>
                </p:oleObj>
              </mc:Choice>
              <mc:Fallback>
                <p:oleObj name="Equation" r:id="rId6" imgW="39789100" imgH="228219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057400"/>
                        <a:ext cx="312420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9989" name="Object 4">
            <a:extLst>
              <a:ext uri="{FF2B5EF4-FFF2-40B4-BE49-F238E27FC236}">
                <a16:creationId xmlns:a16="http://schemas.microsoft.com/office/drawing/2014/main" id="{D11BBDEB-C585-7141-98DE-6C0484ED38AD}"/>
              </a:ext>
            </a:extLst>
          </p:cNvPr>
          <p:cNvGraphicFramePr>
            <a:graphicFrameLocks noChangeAspect="1"/>
          </p:cNvGraphicFramePr>
          <p:nvPr/>
        </p:nvGraphicFramePr>
        <p:xfrm>
          <a:off x="4724400" y="2133600"/>
          <a:ext cx="304800" cy="650875"/>
        </p:xfrm>
        <a:graphic>
          <a:graphicData uri="http://schemas.openxmlformats.org/presentationml/2006/ole">
            <mc:AlternateContent xmlns:mc="http://schemas.openxmlformats.org/markup-compatibility/2006">
              <mc:Choice xmlns:v="urn:schemas-microsoft-com:vml" Requires="v">
                <p:oleObj spid="_x0000_s170037" name="Equation" r:id="rId8" imgW="3505200" imgH="5562600" progId="Equation.3">
                  <p:embed/>
                </p:oleObj>
              </mc:Choice>
              <mc:Fallback>
                <p:oleObj name="Equation" r:id="rId8" imgW="3505200" imgH="55626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2133600"/>
                        <a:ext cx="3048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6600"/>
                            </a:solidFill>
                            <a:miter lim="800000"/>
                            <a:headEnd/>
                            <a:tailEnd/>
                          </a14:hiddenLine>
                        </a:ext>
                      </a:extLst>
                    </p:spPr>
                  </p:pic>
                </p:oleObj>
              </mc:Fallback>
            </mc:AlternateContent>
          </a:graphicData>
        </a:graphic>
      </p:graphicFrame>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1300">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ppt/theme/themeOverride2.xml><?xml version="1.0" encoding="utf-8"?>
<a:themeOverride xmlns:a="http://schemas.openxmlformats.org/drawingml/2006/main">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CS1300.thmx</Template>
  <TotalTime>14935</TotalTime>
  <Words>8550</Words>
  <Application>Microsoft Office PowerPoint</Application>
  <PresentationFormat>On-screen Show (4:3)</PresentationFormat>
  <Paragraphs>1268</Paragraphs>
  <Slides>127</Slides>
  <Notes>78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5</vt:i4>
      </vt:variant>
      <vt:variant>
        <vt:lpstr>Slide Titles</vt:lpstr>
      </vt:variant>
      <vt:variant>
        <vt:i4>127</vt:i4>
      </vt:variant>
    </vt:vector>
  </HeadingPairs>
  <TitlesOfParts>
    <vt:vector size="142" baseType="lpstr">
      <vt:lpstr>Arial</vt:lpstr>
      <vt:lpstr>Calibri</vt:lpstr>
      <vt:lpstr>Monotype Sorts</vt:lpstr>
      <vt:lpstr>Symbol</vt:lpstr>
      <vt:lpstr>Tahoma</vt:lpstr>
      <vt:lpstr>Times</vt:lpstr>
      <vt:lpstr>Times New Roman</vt:lpstr>
      <vt:lpstr>Wingdings</vt:lpstr>
      <vt:lpstr>Wingdings 2</vt:lpstr>
      <vt:lpstr>CS1300</vt:lpstr>
      <vt:lpstr>Document</vt:lpstr>
      <vt:lpstr>VISIO</vt:lpstr>
      <vt:lpstr>Equation</vt:lpstr>
      <vt:lpstr>Bitmap Image</vt:lpstr>
      <vt:lpstr>Worksheet</vt:lpstr>
      <vt:lpstr> Stats for  Computer Science Experiments</vt:lpstr>
      <vt:lpstr>PowerPoint Presentation</vt:lpstr>
      <vt:lpstr>PowerPoint Presentation</vt:lpstr>
      <vt:lpstr>Why Statistics</vt:lpstr>
      <vt:lpstr>Experimental Hypothesis</vt:lpstr>
      <vt:lpstr>Elaborating the Hypothesis</vt:lpstr>
      <vt:lpstr>Nonstatistical Hypothesis Testing…</vt:lpstr>
      <vt:lpstr>Nonstatistical Hypothesis Testing…</vt:lpstr>
      <vt:lpstr>Nonstatistical Hypothesis Testing…</vt:lpstr>
      <vt:lpstr>Nonstatistical Hypothesis Testing…</vt:lpstr>
      <vt:lpstr>Nonstatistical Hypothesis Testing…</vt:lpstr>
      <vt:lpstr>Hypothesis Testing…</vt:lpstr>
      <vt:lpstr>Concepts of Hypothesis Testing (1)…</vt:lpstr>
      <vt:lpstr>Concepts of Hypothesis Testing (4)…</vt:lpstr>
      <vt:lpstr>Statistical Hypothesis testing</vt:lpstr>
      <vt:lpstr>p value</vt:lpstr>
      <vt:lpstr>p values – practicalities   </vt:lpstr>
      <vt:lpstr>Levels of significance – practicalities </vt:lpstr>
      <vt:lpstr>PowerPoint Presentation</vt:lpstr>
      <vt:lpstr>p = 0.05 and its errors</vt:lpstr>
      <vt:lpstr>Types of errors</vt:lpstr>
      <vt:lpstr>PowerPoint Presentation</vt:lpstr>
      <vt:lpstr>Hypothesis Testing Procedures</vt:lpstr>
      <vt:lpstr>Parametric Test Procedures</vt:lpstr>
      <vt:lpstr>Nonparametric Test Procedures</vt:lpstr>
      <vt:lpstr>Advantages of Nonparametric Tests</vt:lpstr>
      <vt:lpstr>Disadvantages of Nonparametric Tests</vt:lpstr>
      <vt:lpstr>Parametric tests-nonparametric equivalent</vt:lpstr>
      <vt:lpstr>t-tests</vt:lpstr>
      <vt:lpstr>Formula</vt:lpstr>
      <vt:lpstr>Formula cont.</vt:lpstr>
      <vt:lpstr>Types of t-tests cont.</vt:lpstr>
      <vt:lpstr>Why Paired Test</vt:lpstr>
      <vt:lpstr>Types of t-tests</vt:lpstr>
      <vt:lpstr>Excel: TTEST function</vt:lpstr>
      <vt:lpstr>Excel: TTEST function</vt:lpstr>
      <vt:lpstr>Wilcoxon signed rank test </vt:lpstr>
      <vt:lpstr>STEP 1</vt:lpstr>
      <vt:lpstr>STEP 2</vt:lpstr>
      <vt:lpstr>STEP 3</vt:lpstr>
      <vt:lpstr>STEP 4</vt:lpstr>
      <vt:lpstr>PowerPoint Presentation</vt:lpstr>
      <vt:lpstr>Comparison of more than 2 Gruops</vt:lpstr>
      <vt:lpstr>Multiple paired comparisons</vt:lpstr>
      <vt:lpstr>PowerPoint Presentation</vt:lpstr>
      <vt:lpstr>Types of analysis-independent samples</vt:lpstr>
      <vt:lpstr>Example</vt:lpstr>
      <vt:lpstr>PowerPoint Presentation</vt:lpstr>
      <vt:lpstr>Overall a level</vt:lpstr>
      <vt:lpstr>Analysis of variance (ANOVA)</vt:lpstr>
      <vt:lpstr>How does this work?</vt:lpstr>
      <vt:lpstr>Picture</vt:lpstr>
      <vt:lpstr>Picture II</vt:lpstr>
      <vt:lpstr>Sources of variance</vt:lpstr>
      <vt:lpstr>PowerPoint Presentation</vt:lpstr>
      <vt:lpstr>PowerPoint Presentation</vt:lpstr>
      <vt:lpstr>Notation</vt:lpstr>
      <vt:lpstr>Sources of variability</vt:lpstr>
      <vt:lpstr>PowerPoint Presentation</vt:lpstr>
      <vt:lpstr>PowerPoint Presentation</vt:lpstr>
      <vt:lpstr>PowerPoint Presentation</vt:lpstr>
      <vt:lpstr>F-statistic</vt:lpstr>
      <vt:lpstr>ANOVA table</vt:lpstr>
      <vt:lpstr>Example</vt:lpstr>
      <vt:lpstr>PowerPoint Presentation</vt:lpstr>
      <vt:lpstr>Hypothesis test</vt:lpstr>
      <vt:lpstr>ANOVA table</vt:lpstr>
      <vt:lpstr>An even smaller example</vt:lpstr>
      <vt:lpstr>Computing ANOVA F statistic</vt:lpstr>
      <vt:lpstr>Excel ANOVA Output</vt:lpstr>
      <vt:lpstr>Notes</vt:lpstr>
      <vt:lpstr>Bonferroni correction</vt:lpstr>
      <vt:lpstr>Multiple testing</vt:lpstr>
      <vt:lpstr>Pairwise t-test</vt:lpstr>
      <vt:lpstr>More on Bonferroni correction</vt:lpstr>
      <vt:lpstr>PowerPoint Presentation</vt:lpstr>
      <vt:lpstr>Bonferroni correction</vt:lpstr>
      <vt:lpstr>Type I and Type II Errors </vt:lpstr>
      <vt:lpstr>Why does Power Matter? I </vt:lpstr>
      <vt:lpstr>Why does Power Matter? II</vt:lpstr>
      <vt:lpstr>What is the Effect Size?</vt:lpstr>
      <vt:lpstr>Cohen’s d-statistics</vt:lpstr>
      <vt:lpstr>Usefulness of the d statistic</vt:lpstr>
      <vt:lpstr>Bivariate and Multivariate</vt:lpstr>
      <vt:lpstr>Correlation and Regression The most commonly used techniques in science.</vt:lpstr>
      <vt:lpstr>Correlation and Regression What is the difference?</vt:lpstr>
      <vt:lpstr>Correlation Coefficient (r)</vt:lpstr>
      <vt:lpstr>Examples of Scatter Diagrams and the Correlation Coefficient </vt:lpstr>
      <vt:lpstr>Correlation Coefficient: example</vt:lpstr>
      <vt:lpstr>PowerPoint Presentation</vt:lpstr>
      <vt:lpstr>Regression</vt:lpstr>
      <vt:lpstr>Simple Linear Regression </vt:lpstr>
      <vt:lpstr>Ordinary Least Squares (OLS) --the standard criteria for obtaining the regression line</vt:lpstr>
      <vt:lpstr>Coefficient of Determination (r2)</vt:lpstr>
      <vt:lpstr>Partitioning the Variance on Y</vt:lpstr>
      <vt:lpstr>Standard Error of the Estimate (se)</vt:lpstr>
      <vt:lpstr>Coefficient of determination (r2 ),  correlation coefficinet (r), regression coefficient (b), and standard error  (Se)</vt:lpstr>
      <vt:lpstr>Sample Statistics,  Population Parameters and Statistical Significance tests</vt:lpstr>
      <vt:lpstr>Test Statistics in Simple Regression</vt:lpstr>
      <vt:lpstr>Multiple regression</vt:lpstr>
      <vt:lpstr>Multiple regression: least squares criteria</vt:lpstr>
      <vt:lpstr>Coefficient of Multiple Determination (R2)</vt:lpstr>
      <vt:lpstr>Reduced or Adjusted</vt:lpstr>
      <vt:lpstr>Interpreting  partial regression coefficients</vt:lpstr>
      <vt:lpstr>Standardized partial regression coefficients Comparing the Importance of Independent Variables </vt:lpstr>
      <vt:lpstr>Test Statistics in Multiple Regression: testing each independent variable</vt:lpstr>
      <vt:lpstr>Test Statistics in Multiple Regression testing the overall model</vt:lpstr>
      <vt:lpstr>PowerPoint Presentation</vt:lpstr>
      <vt:lpstr>PowerPoint Presentation</vt:lpstr>
      <vt:lpstr>Beware Spurious relationships </vt:lpstr>
      <vt:lpstr>Regression does not prove direction or cause! Income and Illiteracy</vt:lpstr>
      <vt:lpstr>What if there is not enough data?</vt:lpstr>
      <vt:lpstr>What is Bootstrap</vt:lpstr>
      <vt:lpstr>PowerPoint Presentation</vt:lpstr>
      <vt:lpstr>Bootstrapping Example</vt:lpstr>
      <vt:lpstr>PowerPoint Presentation</vt:lpstr>
      <vt:lpstr>Assumptions and Methodology</vt:lpstr>
      <vt:lpstr>PowerPoint Presentation</vt:lpstr>
      <vt:lpstr>Variations</vt:lpstr>
      <vt:lpstr>PowerPoint Presentation</vt:lpstr>
      <vt:lpstr>A comparison of the Bootstrap &amp; Jackknife</vt:lpstr>
      <vt:lpstr>Cross-Validation</vt:lpstr>
      <vt:lpstr>PowerPoint Presentation</vt:lpstr>
      <vt:lpstr>PowerPoint Presentation</vt:lpstr>
      <vt:lpstr>Bootstrap vs. Cross-Validation</vt:lpstr>
      <vt:lpstr>PowerPoint Presentation</vt:lpstr>
      <vt:lpstr>PowerPoint Presentation</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Dave Nunez</dc:creator>
  <cp:lastModifiedBy>Terry Boult</cp:lastModifiedBy>
  <cp:revision>594</cp:revision>
  <dcterms:created xsi:type="dcterms:W3CDTF">2004-09-03T14:14:23Z</dcterms:created>
  <dcterms:modified xsi:type="dcterms:W3CDTF">2019-11-11T16:59:07Z</dcterms:modified>
</cp:coreProperties>
</file>